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304" r:id="rId4"/>
    <p:sldId id="312" r:id="rId5"/>
    <p:sldId id="320" r:id="rId6"/>
    <p:sldId id="305" r:id="rId7"/>
    <p:sldId id="331" r:id="rId8"/>
    <p:sldId id="325" r:id="rId9"/>
    <p:sldId id="324" r:id="rId10"/>
    <p:sldId id="332" r:id="rId11"/>
    <p:sldId id="327" r:id="rId12"/>
    <p:sldId id="328" r:id="rId13"/>
    <p:sldId id="329" r:id="rId14"/>
    <p:sldId id="330" r:id="rId15"/>
    <p:sldId id="318" r:id="rId16"/>
    <p:sldId id="311" r:id="rId17"/>
    <p:sldId id="319" r:id="rId18"/>
    <p:sldId id="313" r:id="rId19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EC4"/>
    <a:srgbClr val="97B5C9"/>
    <a:srgbClr val="FFFFFF"/>
    <a:srgbClr val="93E6CC"/>
    <a:srgbClr val="57576E"/>
    <a:srgbClr val="D2533C"/>
    <a:srgbClr val="93A299"/>
    <a:srgbClr val="CDE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84" autoAdjust="0"/>
    <p:restoredTop sz="73890" autoAdjust="0"/>
  </p:normalViewPr>
  <p:slideViewPr>
    <p:cSldViewPr snapToGrid="0">
      <p:cViewPr varScale="1">
        <p:scale>
          <a:sx n="84" d="100"/>
          <a:sy n="84" d="100"/>
        </p:scale>
        <p:origin x="2064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15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D1353F5-6A43-40DB-9596-38C46502E0E1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9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F5D39D9-A4C1-4AD1-BAF1-29CF785EDF99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5553B1C-9F3F-43FF-ABF7-E4A5C87A8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67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Good evening, commissioners. This item is for Project No. 2371-Certificate of Appropriateness, for 1020 Milan Avenue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7936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general, the project conforms to zoning district development standards, 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the proposed addition, the second story setback is required to be at least 3 feet on both sides unless the CHC determines that the architectural style requires a zero side second story setback. 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additional requirements needed to potentially allow for a new detached 2-car garage located in the side yard setback, a detached garage would be conditioned to: 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1.) have no openings in the exterior walls abutting the property lines, 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2.) The structure would be constructed of one-hour fire resistant materials, and 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3.) A provision is made for all water runoff to drain onto the subject property. 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1955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 we see the existing and proposed plans for the west elevation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337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 we see the existing and proposed plans for the east elevation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3372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 we see the existing and proposed plans for the south elevation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425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finally, Here we see the existing and proposed plans for the north elevation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5905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410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8448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the commission does not agree…”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1534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637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project is for a two-story, 1,177-square foot addition and alterations to a single-story, 1,660 square-foot residence</a:t>
            </a:r>
          </a:p>
          <a:p>
            <a:endParaRPr lang="en-US" dirty="0"/>
          </a:p>
          <a:p>
            <a:r>
              <a:rPr lang="en-US" dirty="0"/>
              <a:t>Built in 1905, the residence is a designated contributor to the Southeast Mission Craftsman District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529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Figure 1 shows the location of the subject property, on Milan Avenue, between Oxley and Mission Streets.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129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Figure 2 provides an overview of the street-level view of the home.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751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Table 1 summarizes the historic property information for 1020 Milan. </a:t>
            </a:r>
          </a:p>
          <a:p>
            <a:endParaRPr lang="en-US" dirty="0"/>
          </a:p>
          <a:p>
            <a:r>
              <a:rPr lang="en-US" dirty="0"/>
              <a:t>The Sanborn Fire Insurance Map is shown on the right.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962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one you can read from the slide.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835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one you can read from the slide.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79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shows an overview of the existing site plans.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331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949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899" y="3328511"/>
            <a:ext cx="3112199" cy="3143956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731520" y="3611880"/>
            <a:ext cx="7772400" cy="1587"/>
          </a:xfrm>
          <a:prstGeom prst="line">
            <a:avLst/>
          </a:prstGeom>
          <a:ln w="19050">
            <a:solidFill>
              <a:srgbClr val="D25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 txBox="1">
            <a:spLocks/>
          </p:cNvSpPr>
          <p:nvPr userDrawn="1"/>
        </p:nvSpPr>
        <p:spPr>
          <a:xfrm>
            <a:off x="685798" y="2292577"/>
            <a:ext cx="7772400" cy="40671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7576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baseline="0" dirty="0">
                <a:solidFill>
                  <a:srgbClr val="57576E"/>
                </a:solidFill>
                <a:latin typeface="+mj-lt"/>
              </a:rPr>
              <a:t>March 18, 2021</a:t>
            </a:r>
            <a:endParaRPr lang="en-US" sz="1800" b="1" dirty="0">
              <a:solidFill>
                <a:srgbClr val="57576E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31520" y="866274"/>
            <a:ext cx="7863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D253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1020 Milan Avenue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688206" y="1645557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0" dirty="0">
                <a:solidFill>
                  <a:srgbClr val="97B5C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</a:t>
            </a:r>
            <a:r>
              <a:rPr lang="en-US" sz="4000" b="0" baseline="0" dirty="0">
                <a:solidFill>
                  <a:srgbClr val="97B5C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No. 2371-COA </a:t>
            </a:r>
            <a:endParaRPr lang="en-US" sz="4000" b="0" dirty="0">
              <a:solidFill>
                <a:srgbClr val="97B5C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731520" y="3693478"/>
            <a:ext cx="7729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57576E"/>
                </a:solidFill>
                <a:latin typeface="+mj-lt"/>
              </a:rPr>
              <a:t>City of South Pasadena   |</a:t>
            </a:r>
            <a:r>
              <a:rPr lang="en-US" sz="2400" b="1" baseline="0" dirty="0">
                <a:solidFill>
                  <a:srgbClr val="57576E"/>
                </a:solidFill>
                <a:latin typeface="+mj-lt"/>
              </a:rPr>
              <a:t> Cultural Heritage Commission</a:t>
            </a:r>
            <a:endParaRPr lang="en-US" sz="2400" b="1" dirty="0">
              <a:solidFill>
                <a:srgbClr val="57576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682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1" y="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dirty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1020 Milan Ave (2371-COA)</a:t>
            </a:r>
          </a:p>
        </p:txBody>
      </p:sp>
    </p:spTree>
    <p:extLst>
      <p:ext uri="{BB962C8B-B14F-4D97-AF65-F5344CB8AC3E}">
        <p14:creationId xmlns:p14="http://schemas.microsoft.com/office/powerpoint/2010/main" val="85061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-1" y="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dirty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1020 Milan Ave (2371-COA)</a:t>
            </a:r>
            <a:endParaRPr lang="pt-BR" sz="2000" b="0" dirty="0">
              <a:solidFill>
                <a:srgbClr val="D253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10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rgbClr val="97B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Date Placeholder 3"/>
          <p:cNvSpPr txBox="1">
            <a:spLocks/>
          </p:cNvSpPr>
          <p:nvPr userDrawn="1"/>
        </p:nvSpPr>
        <p:spPr>
          <a:xfrm>
            <a:off x="6483178" y="-1"/>
            <a:ext cx="1641920" cy="34686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altLang="en-US" dirty="0"/>
              <a:t>March 18, 2021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050" y="0"/>
            <a:ext cx="3619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 userDrawn="1"/>
        </p:nvCxnSpPr>
        <p:spPr>
          <a:xfrm>
            <a:off x="8220896" y="76902"/>
            <a:ext cx="0" cy="18288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366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cid:image003.png@01D708FE.00226B10" TargetMode="Externa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5BDD27F-E619-434F-83C4-B93384BC49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56220" y="6781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5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67"/>
    </mc:Choice>
    <mc:Fallback xmlns="">
      <p:transition spd="slow" advTm="112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67" objId="4"/>
        <p14:stopEvt time="11267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3EA5A4A2-71E8-41B5-852F-8705213C9ABD}"/>
              </a:ext>
            </a:extLst>
          </p:cNvPr>
          <p:cNvSpPr txBox="1">
            <a:spLocks/>
          </p:cNvSpPr>
          <p:nvPr/>
        </p:nvSpPr>
        <p:spPr>
          <a:xfrm>
            <a:off x="0" y="586599"/>
            <a:ext cx="9144000" cy="547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8" lvl="2" indent="0">
              <a:buFont typeface="Arial" charset="0"/>
              <a:buNone/>
            </a:pPr>
            <a:r>
              <a:rPr lang="en-US" altLang="en-US" sz="2800" dirty="0">
                <a:latin typeface="Century Gothic" pitchFamily="34" charset="0"/>
              </a:rPr>
              <a:t>Zoning Development Standards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348A52-6434-4847-810E-36EEEB40F02F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51460" y="1264250"/>
            <a:ext cx="6663690" cy="517083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A4113C4-912E-4DE1-9E66-187D30B61C76}"/>
              </a:ext>
            </a:extLst>
          </p:cNvPr>
          <p:cNvSpPr/>
          <p:nvPr/>
        </p:nvSpPr>
        <p:spPr>
          <a:xfrm>
            <a:off x="5143500" y="3074670"/>
            <a:ext cx="800100" cy="605790"/>
          </a:xfrm>
          <a:prstGeom prst="rect">
            <a:avLst/>
          </a:prstGeom>
          <a:noFill/>
          <a:ln w="57150">
            <a:solidFill>
              <a:srgbClr val="E20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86A90EC-09A7-4F1E-9E7A-936056E10FAF}"/>
              </a:ext>
            </a:extLst>
          </p:cNvPr>
          <p:cNvSpPr/>
          <p:nvPr/>
        </p:nvSpPr>
        <p:spPr>
          <a:xfrm>
            <a:off x="4812030" y="3154680"/>
            <a:ext cx="1748790" cy="1760220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5F1407-FFD5-45BC-ADA9-F7E751B75E7F}"/>
              </a:ext>
            </a:extLst>
          </p:cNvPr>
          <p:cNvSpPr txBox="1"/>
          <p:nvPr/>
        </p:nvSpPr>
        <p:spPr>
          <a:xfrm>
            <a:off x="6892290" y="2477593"/>
            <a:ext cx="20002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Story setback – CHC determination</a:t>
            </a:r>
          </a:p>
          <a:p>
            <a:endParaRPr lang="en-US" dirty="0"/>
          </a:p>
          <a:p>
            <a:r>
              <a:rPr lang="en-US" dirty="0"/>
              <a:t>Detached Garage setback – allowed if it meets criteria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E25AA1-E32C-4708-9AB8-7B68ED220AF4}"/>
              </a:ext>
            </a:extLst>
          </p:cNvPr>
          <p:cNvSpPr/>
          <p:nvPr/>
        </p:nvSpPr>
        <p:spPr>
          <a:xfrm>
            <a:off x="2952750" y="3169920"/>
            <a:ext cx="800100" cy="1150620"/>
          </a:xfrm>
          <a:prstGeom prst="rect">
            <a:avLst/>
          </a:prstGeom>
          <a:noFill/>
          <a:ln w="57150">
            <a:solidFill>
              <a:srgbClr val="E20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0E79B7E-826A-480C-B588-CBBBBCC03F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68565" y="8944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46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75"/>
    </mc:Choice>
    <mc:Fallback xmlns="">
      <p:transition spd="slow" advTm="69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29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12" objId="2"/>
        <p14:stopEvt time="6333" objId="2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9EC1FF-DCE1-4C26-8697-0E62CD67ECEB}"/>
              </a:ext>
            </a:extLst>
          </p:cNvPr>
          <p:cNvSpPr txBox="1">
            <a:spLocks/>
          </p:cNvSpPr>
          <p:nvPr/>
        </p:nvSpPr>
        <p:spPr>
          <a:xfrm>
            <a:off x="0" y="524687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8" lvl="2" indent="0">
              <a:buFont typeface="Arial" charset="0"/>
              <a:buNone/>
            </a:pPr>
            <a:r>
              <a:rPr lang="en-US" altLang="en-US" sz="2800" dirty="0">
                <a:latin typeface="Century Gothic" pitchFamily="34" charset="0"/>
              </a:rPr>
              <a:t>WEST ELEVATIONS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020EC1-D5F2-409F-8E4C-75AF7B613863}"/>
              </a:ext>
            </a:extLst>
          </p:cNvPr>
          <p:cNvPicPr/>
          <p:nvPr/>
        </p:nvPicPr>
        <p:blipFill rotWithShape="1">
          <a:blip r:embed="rId5"/>
          <a:srcRect l="11439" r="12316"/>
          <a:stretch/>
        </p:blipFill>
        <p:spPr bwMode="auto">
          <a:xfrm>
            <a:off x="1360170" y="948689"/>
            <a:ext cx="5882851" cy="29458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C0583D-9381-4FDA-A275-55F1DA85A694}"/>
              </a:ext>
            </a:extLst>
          </p:cNvPr>
          <p:cNvPicPr/>
          <p:nvPr/>
        </p:nvPicPr>
        <p:blipFill rotWithShape="1">
          <a:blip r:embed="rId6"/>
          <a:srcRect l="6994" r="11160" b="6248"/>
          <a:stretch/>
        </p:blipFill>
        <p:spPr bwMode="auto">
          <a:xfrm>
            <a:off x="935136" y="3792918"/>
            <a:ext cx="6307885" cy="30650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CD2C3A2-0186-48EA-8CC6-5B3BE07A4B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05021" y="6823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82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86"/>
    </mc:Choice>
    <mc:Fallback xmlns="">
      <p:transition spd="slow" advTm="67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9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5" objId="2"/>
        <p14:stopEvt time="6786" objId="2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9EC1FF-DCE1-4C26-8697-0E62CD67ECEB}"/>
              </a:ext>
            </a:extLst>
          </p:cNvPr>
          <p:cNvSpPr txBox="1">
            <a:spLocks/>
          </p:cNvSpPr>
          <p:nvPr/>
        </p:nvSpPr>
        <p:spPr>
          <a:xfrm>
            <a:off x="0" y="586599"/>
            <a:ext cx="9144000" cy="547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8" lvl="2" indent="0">
              <a:buFont typeface="Arial" charset="0"/>
              <a:buNone/>
            </a:pPr>
            <a:r>
              <a:rPr lang="en-US" altLang="en-US" sz="2800" dirty="0">
                <a:latin typeface="Century Gothic" pitchFamily="34" charset="0"/>
              </a:rPr>
              <a:t>EAST ELEVATIONS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6E3FD1-2725-4344-BA59-4B49535F5361}"/>
              </a:ext>
            </a:extLst>
          </p:cNvPr>
          <p:cNvPicPr/>
          <p:nvPr/>
        </p:nvPicPr>
        <p:blipFill rotWithShape="1">
          <a:blip r:embed="rId5"/>
          <a:srcRect l="4763" t="10028" r="11755"/>
          <a:stretch/>
        </p:blipFill>
        <p:spPr bwMode="auto">
          <a:xfrm>
            <a:off x="1143000" y="1134287"/>
            <a:ext cx="6400800" cy="26612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FF82F3-BCFC-43FE-85A9-85322780987D}"/>
              </a:ext>
            </a:extLst>
          </p:cNvPr>
          <p:cNvPicPr/>
          <p:nvPr/>
        </p:nvPicPr>
        <p:blipFill rotWithShape="1">
          <a:blip r:embed="rId6"/>
          <a:srcRect l="8929" r="8035"/>
          <a:stretch/>
        </p:blipFill>
        <p:spPr bwMode="auto">
          <a:xfrm>
            <a:off x="1371600" y="3669030"/>
            <a:ext cx="6400800" cy="30746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826FC10-5F1C-4CB2-B7E9-B9DAAFE572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67650" y="8294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45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86"/>
    </mc:Choice>
    <mc:Fallback xmlns="">
      <p:transition spd="slow" advTm="67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5" objId="2"/>
        <p14:stopEvt time="6786" objId="2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9EC1FF-DCE1-4C26-8697-0E62CD67ECEB}"/>
              </a:ext>
            </a:extLst>
          </p:cNvPr>
          <p:cNvSpPr txBox="1">
            <a:spLocks/>
          </p:cNvSpPr>
          <p:nvPr/>
        </p:nvSpPr>
        <p:spPr>
          <a:xfrm>
            <a:off x="0" y="586599"/>
            <a:ext cx="9144000" cy="547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8" lvl="2" indent="0">
              <a:buFont typeface="Arial" charset="0"/>
              <a:buNone/>
            </a:pPr>
            <a:r>
              <a:rPr lang="en-US" altLang="en-US" sz="2800" dirty="0">
                <a:latin typeface="Century Gothic" pitchFamily="34" charset="0"/>
              </a:rPr>
              <a:t>SOUTH ELEVATIONS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81B5B3-22FA-4C2D-A876-F4676042B567}"/>
              </a:ext>
            </a:extLst>
          </p:cNvPr>
          <p:cNvPicPr/>
          <p:nvPr/>
        </p:nvPicPr>
        <p:blipFill rotWithShape="1">
          <a:blip r:embed="rId5"/>
          <a:srcRect l="2530" r="1637"/>
          <a:stretch/>
        </p:blipFill>
        <p:spPr bwMode="auto">
          <a:xfrm>
            <a:off x="934667" y="1175069"/>
            <a:ext cx="6837733" cy="26082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117823-7098-4839-9E23-6A65EF710F09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241168" y="3577590"/>
            <a:ext cx="6968165" cy="3115627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4891F31-9567-4586-8498-A47833834A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09333" y="5865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74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86"/>
    </mc:Choice>
    <mc:Fallback xmlns="">
      <p:transition spd="slow" advTm="67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5" objId="2"/>
        <p14:stopEvt time="6786" objId="2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9EC1FF-DCE1-4C26-8697-0E62CD67ECEB}"/>
              </a:ext>
            </a:extLst>
          </p:cNvPr>
          <p:cNvSpPr txBox="1">
            <a:spLocks/>
          </p:cNvSpPr>
          <p:nvPr/>
        </p:nvSpPr>
        <p:spPr>
          <a:xfrm>
            <a:off x="0" y="586599"/>
            <a:ext cx="9144000" cy="547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8" lvl="2" indent="0">
              <a:buFont typeface="Arial" charset="0"/>
              <a:buNone/>
            </a:pPr>
            <a:r>
              <a:rPr lang="en-US" altLang="en-US" sz="2800" dirty="0">
                <a:latin typeface="Century Gothic" pitchFamily="34" charset="0"/>
              </a:rPr>
              <a:t>NORTH ELEVATIONS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438E30-FFE1-4BBC-BF47-ED355D5E4169}"/>
              </a:ext>
            </a:extLst>
          </p:cNvPr>
          <p:cNvPicPr/>
          <p:nvPr/>
        </p:nvPicPr>
        <p:blipFill rotWithShape="1">
          <a:blip r:embed="rId5"/>
          <a:srcRect l="4464"/>
          <a:stretch/>
        </p:blipFill>
        <p:spPr bwMode="auto">
          <a:xfrm>
            <a:off x="1371600" y="1014184"/>
            <a:ext cx="6400800" cy="25176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FD4815-70A4-45FA-963C-8F96392AE5E4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200150" y="3273566"/>
            <a:ext cx="6572250" cy="3150094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00470A5-6F7E-440E-B82A-D1E09079B1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53400" y="8193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8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86"/>
    </mc:Choice>
    <mc:Fallback xmlns="">
      <p:transition spd="slow" advTm="67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5" objId="2"/>
        <p14:stopEvt time="6786" objId="2"/>
      </p14:showEvt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93F2613-A76B-476C-8699-A1616DE33621}"/>
              </a:ext>
            </a:extLst>
          </p:cNvPr>
          <p:cNvSpPr txBox="1">
            <a:spLocks/>
          </p:cNvSpPr>
          <p:nvPr/>
        </p:nvSpPr>
        <p:spPr>
          <a:xfrm>
            <a:off x="0" y="586599"/>
            <a:ext cx="9144000" cy="547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8" lvl="2" indent="0">
              <a:buFont typeface="Arial" charset="0"/>
              <a:buNone/>
            </a:pPr>
            <a:r>
              <a:rPr lang="en-US" altLang="en-US" sz="2800" dirty="0">
                <a:latin typeface="Century Gothic" pitchFamily="34" charset="0"/>
              </a:rPr>
              <a:t>PROJECT ANALYSIS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2688B79-2CA7-4935-BA42-3D98BC14C7E7}"/>
              </a:ext>
            </a:extLst>
          </p:cNvPr>
          <p:cNvSpPr/>
          <p:nvPr/>
        </p:nvSpPr>
        <p:spPr>
          <a:xfrm>
            <a:off x="342900" y="1577340"/>
            <a:ext cx="8583930" cy="379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defTabSz="91440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Century Gothic" panose="020B0502020202020204" pitchFamily="34" charset="0"/>
              </a:rPr>
              <a:t>Some elements of the project comply with the City of South Pasadena’s Design Guidelines and </a:t>
            </a:r>
            <a:r>
              <a:rPr lang="en-US" i="1" dirty="0">
                <a:latin typeface="Century Gothic" panose="020B0502020202020204" pitchFamily="34" charset="0"/>
              </a:rPr>
              <a:t>Secretary’s Standards</a:t>
            </a:r>
            <a:r>
              <a:rPr lang="en-US" dirty="0">
                <a:latin typeface="Century Gothic" panose="020B0502020202020204" pitchFamily="34" charset="0"/>
              </a:rPr>
              <a:t>. </a:t>
            </a:r>
          </a:p>
          <a:p>
            <a:pPr lvl="0" algn="just" defTabSz="914400">
              <a:lnSpc>
                <a:spcPct val="90000"/>
              </a:lnSpc>
              <a:spcBef>
                <a:spcPct val="0"/>
              </a:spcBef>
              <a:defRPr/>
            </a:pPr>
            <a:endParaRPr lang="en-US" dirty="0">
              <a:latin typeface="Century Gothic" panose="020B0502020202020204" pitchFamily="34" charset="0"/>
            </a:endParaRPr>
          </a:p>
          <a:p>
            <a:pPr marL="285750" lvl="0" indent="-285750" algn="just" defTabSz="91440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Century Gothic" panose="020B0502020202020204" pitchFamily="34" charset="0"/>
              </a:rPr>
              <a:t>The project components that do not completely comply are as follows: </a:t>
            </a:r>
          </a:p>
          <a:p>
            <a:pPr marL="914400" lvl="0" indent="-457200" algn="just" defTabSz="914400">
              <a:spcBef>
                <a:spcPts val="1200"/>
              </a:spcBef>
              <a:spcAft>
                <a:spcPts val="1200"/>
              </a:spcAft>
              <a:buAutoNum type="arabicParenBoth"/>
              <a:defRPr/>
            </a:pPr>
            <a:r>
              <a:rPr lang="en-US" dirty="0">
                <a:latin typeface="Century Gothic" panose="020B0502020202020204" pitchFamily="34" charset="0"/>
              </a:rPr>
              <a:t>The current addition; staff recommends working to refine the addition’s roof to be more appropriate in relation to the original, character-defining roof;</a:t>
            </a:r>
          </a:p>
          <a:p>
            <a:pPr marL="914400" lvl="0" indent="-457200" algn="just" defTabSz="914400">
              <a:spcBef>
                <a:spcPts val="1200"/>
              </a:spcBef>
              <a:spcAft>
                <a:spcPts val="1200"/>
              </a:spcAft>
              <a:buAutoNum type="arabicParenBoth"/>
              <a:defRPr/>
            </a:pPr>
            <a:r>
              <a:rPr lang="en-US" dirty="0">
                <a:latin typeface="Century Gothic" panose="020B0502020202020204" pitchFamily="34" charset="0"/>
              </a:rPr>
              <a:t>The incorporation of wood shingle cladding on the addition, because exterior cladding is encouraged to match but be distinguished from the additions’ original siding;</a:t>
            </a:r>
          </a:p>
          <a:p>
            <a:pPr marL="914400" lvl="0" indent="-457200" algn="just" defTabSz="914400">
              <a:spcBef>
                <a:spcPts val="1200"/>
              </a:spcBef>
              <a:spcAft>
                <a:spcPts val="1200"/>
              </a:spcAft>
              <a:buAutoNum type="arabicParenBoth"/>
              <a:defRPr/>
            </a:pPr>
            <a:r>
              <a:rPr lang="en-US" dirty="0">
                <a:latin typeface="Century Gothic" panose="020B0502020202020204" pitchFamily="34" charset="0"/>
              </a:rPr>
              <a:t>The demolition of the original garage, because it requires an HRE</a:t>
            </a:r>
            <a:r>
              <a:rPr lang="en-US" i="1" dirty="0">
                <a:latin typeface="Century Gothic" panose="020B0502020202020204" pitchFamily="34" charset="0"/>
              </a:rPr>
              <a:t>.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937BA7D-9E35-43EC-88F5-D6F81F73ED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59090" y="7462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13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701"/>
    </mc:Choice>
    <mc:Fallback xmlns="">
      <p:transition spd="slow" advTm="467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6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6" objId="2"/>
        <p14:stopEvt time="46701" objId="2"/>
      </p14:showEvt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99544" y="846931"/>
            <a:ext cx="78867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STAFF RECOMMENDATION: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99544" y="1369300"/>
            <a:ext cx="7669667" cy="46417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en-US" sz="2800" dirty="0">
                <a:latin typeface="Century Gothic" panose="020B0502020202020204" pitchFamily="34" charset="0"/>
              </a:rPr>
              <a:t>Staff recommends that the Cultural Heritage Commission form a subcommittee to work with the applicant to refine the design of the proposed addition for 1020 Milan Avenue. </a:t>
            </a:r>
            <a:endParaRPr kumimoji="0" lang="en-US" sz="600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35237E0-CD53-43D0-894F-573AA54D14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59611" y="8469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72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302"/>
    </mc:Choice>
    <mc:Fallback xmlns="">
      <p:transition spd="slow" advTm="213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16" objId="3"/>
        <p14:stopEvt time="21302" objId="3"/>
      </p14:showEvt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81000" y="812800"/>
            <a:ext cx="8501743" cy="4737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If the Commission does not agree with staff’s recommendation, the following options are available: 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>
              <a:latin typeface="Century Gothic" panose="020B0502020202020204" pitchFamily="34" charset="0"/>
            </a:endParaRPr>
          </a:p>
          <a:p>
            <a:pPr marL="342900" indent="-342900">
              <a:spcBef>
                <a:spcPts val="10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000" dirty="0">
                <a:latin typeface="Century Gothic" panose="020B0502020202020204" pitchFamily="34" charset="0"/>
              </a:rPr>
              <a:t>The Cultural Heritage Commission can Approve the project as is or with additional condition(s) added; or </a:t>
            </a:r>
          </a:p>
          <a:p>
            <a:pPr marL="342900" indent="-342900">
              <a:spcBef>
                <a:spcPts val="10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000" dirty="0">
                <a:latin typeface="Century Gothic" panose="020B0502020202020204" pitchFamily="34" charset="0"/>
              </a:rPr>
              <a:t>The Cultural Heritage Commission can continue the project, providing the applicant with clear recommendations to revise the proposal; or </a:t>
            </a:r>
          </a:p>
          <a:p>
            <a:pPr marL="342900" indent="-342900">
              <a:spcBef>
                <a:spcPts val="10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000" dirty="0">
                <a:latin typeface="Century Gothic" panose="020B0502020202020204" pitchFamily="34" charset="0"/>
              </a:rPr>
              <a:t>The Cultural Heritage Commission can Deny the project.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806234"/>
            <a:ext cx="7328095" cy="699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700" b="1" dirty="0">
                <a:latin typeface="Century Gothic" panose="020B0502020202020204" pitchFamily="34" charset="0"/>
              </a:rPr>
              <a:t>Cultural Heritage Commission Options: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0D993E9-039B-480C-9107-C26B72C61C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86319" y="603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14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735"/>
    </mc:Choice>
    <mc:Fallback xmlns="">
      <p:transition spd="slow" advTm="277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8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22" objId="2"/>
        <p14:stopEvt time="27735" objId="2"/>
      </p14:showEvt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6092" y="740229"/>
            <a:ext cx="8438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89015" y="2197127"/>
            <a:ext cx="1901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Questions?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2A7CBBC-DF97-4346-B337-3E66DC29D6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96200" y="6324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8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14"/>
    </mc:Choice>
    <mc:Fallback xmlns="">
      <p:transition spd="slow" advTm="96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05" objId="2"/>
        <p14:stopEvt time="6109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 bwMode="auto">
          <a:xfrm>
            <a:off x="60388" y="2060117"/>
            <a:ext cx="8626412" cy="5442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2563" indent="-182563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indent="-182563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573088" indent="-4572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004888" indent="-182563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1030288" indent="-4572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1487488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1944688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2401888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2859088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latin typeface="Century Gothic" panose="020B0502020202020204" pitchFamily="34" charset="0"/>
              </a:rPr>
              <a:t>COA for two-story 1,177-square-foot addition and alterations to an existing single-story, 1,660 square-foot single-family residence located at 1020 Milan Avenue (Assessor’s Parcel Number: 5318-010-027).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altLang="en-US" sz="2400" i="1" dirty="0">
                <a:latin typeface="Century Gothic" pitchFamily="34" charset="0"/>
              </a:rPr>
              <a:t>CEQA:  Categorical Exemption – Section 15301, Class 1 Existing Facilities and Section 15331, and Class 31 Historical Resource Restoration/Rehabilitation. </a:t>
            </a:r>
            <a:endParaRPr lang="en-US" sz="2400" dirty="0">
              <a:latin typeface="Century Gothic" panose="020B0502020202020204" pitchFamily="34" charset="0"/>
            </a:endParaRPr>
          </a:p>
          <a:p>
            <a:pPr lvl="2" algn="just">
              <a:spcAft>
                <a:spcPts val="1200"/>
              </a:spcAft>
            </a:pPr>
            <a:endParaRPr lang="en-US" sz="2400" dirty="0">
              <a:latin typeface="Century Gothic" panose="020B0502020202020204" pitchFamily="34" charset="0"/>
            </a:endParaRPr>
          </a:p>
          <a:p>
            <a:pPr lvl="2" algn="just">
              <a:spcAft>
                <a:spcPts val="1200"/>
              </a:spcAft>
            </a:pPr>
            <a:endParaRPr lang="en-US" altLang="en-US" sz="2400" dirty="0">
              <a:latin typeface="Century Gothic" pitchFamily="34" charset="0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0" y="586599"/>
            <a:ext cx="9144000" cy="547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8" lvl="2" indent="0">
              <a:buFont typeface="Arial" charset="0"/>
              <a:buNone/>
            </a:pPr>
            <a:r>
              <a:rPr lang="en-US" altLang="en-US" sz="2800" dirty="0">
                <a:latin typeface="Century Gothic" pitchFamily="34" charset="0"/>
              </a:rPr>
              <a:t>PROJECT DESCRIPTION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18CFE0C-7EDE-467F-8F0F-F27A602944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50480" y="8032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44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435"/>
    </mc:Choice>
    <mc:Fallback xmlns="">
      <p:transition spd="slow" advTm="294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7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32" objId="2"/>
        <p14:stopEvt time="28852" objId="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297A0677-B4E3-42FB-A9E1-29CEC815492E}"/>
              </a:ext>
            </a:extLst>
          </p:cNvPr>
          <p:cNvSpPr txBox="1">
            <a:spLocks/>
          </p:cNvSpPr>
          <p:nvPr/>
        </p:nvSpPr>
        <p:spPr>
          <a:xfrm>
            <a:off x="0" y="586599"/>
            <a:ext cx="9144000" cy="547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8" lvl="2" indent="0">
              <a:buFont typeface="Arial" charset="0"/>
              <a:buNone/>
            </a:pPr>
            <a:r>
              <a:rPr lang="en-US" altLang="en-US" sz="2800" dirty="0">
                <a:latin typeface="Century Gothic" pitchFamily="34" charset="0"/>
              </a:rPr>
              <a:t>Figure 1: LOCATION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5016F8-3B33-40E7-8756-F686D9FE22FE}"/>
              </a:ext>
            </a:extLst>
          </p:cNvPr>
          <p:cNvPicPr/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410" y="1387792"/>
            <a:ext cx="5881370" cy="5061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B210287-BDE2-42CA-B674-5C72A598CC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50530" y="7324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32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63"/>
    </mc:Choice>
    <mc:Fallback xmlns="">
      <p:transition spd="slow" advTm="109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3" objId="2"/>
        <p14:stopEvt time="10963" objId="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B1AC9EE-76AA-4977-B4C3-B0E8BC44605E}"/>
              </a:ext>
            </a:extLst>
          </p:cNvPr>
          <p:cNvSpPr txBox="1">
            <a:spLocks/>
          </p:cNvSpPr>
          <p:nvPr/>
        </p:nvSpPr>
        <p:spPr>
          <a:xfrm>
            <a:off x="0" y="586599"/>
            <a:ext cx="9144000" cy="547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8" lvl="2" indent="0">
              <a:buFont typeface="Arial" charset="0"/>
              <a:buNone/>
            </a:pPr>
            <a:r>
              <a:rPr lang="en-US" altLang="en-US" sz="2800" dirty="0">
                <a:latin typeface="Century Gothic" pitchFamily="34" charset="0"/>
              </a:rPr>
              <a:t>Figure 2: STREET VIEW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5E9F49-84EC-4230-B9C9-49589D4F469C}"/>
              </a:ext>
            </a:extLst>
          </p:cNvPr>
          <p:cNvPicPr/>
          <p:nvPr/>
        </p:nvPicPr>
        <p:blipFill rotWithShape="1">
          <a:blip r:embed="rId5"/>
          <a:srcRect l="952"/>
          <a:stretch/>
        </p:blipFill>
        <p:spPr bwMode="auto">
          <a:xfrm>
            <a:off x="1029237" y="1781492"/>
            <a:ext cx="6751736" cy="44899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14D89EC-1E8A-47C9-8388-75AAFFC1C2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80973" y="6781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83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086"/>
    </mc:Choice>
    <mc:Fallback xmlns="">
      <p:transition spd="slow" advTm="260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79" objId="2"/>
        <p14:stopEvt time="26086" objId="2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D545767-A74B-4558-984D-E485D3CC2D09}"/>
              </a:ext>
            </a:extLst>
          </p:cNvPr>
          <p:cNvSpPr txBox="1">
            <a:spLocks/>
          </p:cNvSpPr>
          <p:nvPr/>
        </p:nvSpPr>
        <p:spPr>
          <a:xfrm>
            <a:off x="0" y="586599"/>
            <a:ext cx="9144000" cy="547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8" lvl="2" indent="0">
              <a:buFont typeface="Arial" charset="0"/>
              <a:buNone/>
            </a:pPr>
            <a:r>
              <a:rPr lang="en-US" altLang="en-US" sz="2800" dirty="0">
                <a:latin typeface="Century Gothic" pitchFamily="34" charset="0"/>
              </a:rPr>
              <a:t>PROPERTY INFORMATION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A7CC43-7E62-4869-B185-3FBCA1D9C79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125" t="30454" r="32041" b="39112"/>
          <a:stretch/>
        </p:blipFill>
        <p:spPr>
          <a:xfrm>
            <a:off x="337044" y="2004061"/>
            <a:ext cx="7919017" cy="378333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690F87A-D4E0-4310-B1E0-49607E65A2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51261" y="6547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94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37"/>
    </mc:Choice>
    <mc:Fallback xmlns="">
      <p:transition spd="slow" advTm="120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89" objId="2"/>
        <p14:stopEvt time="10819" objId="2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/>
          <p:cNvSpPr txBox="1">
            <a:spLocks/>
          </p:cNvSpPr>
          <p:nvPr/>
        </p:nvSpPr>
        <p:spPr>
          <a:xfrm>
            <a:off x="108285" y="498762"/>
            <a:ext cx="4322207" cy="3424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3600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E289214-A94B-4132-8B54-14DFF99D00EC}"/>
              </a:ext>
            </a:extLst>
          </p:cNvPr>
          <p:cNvSpPr txBox="1">
            <a:spLocks/>
          </p:cNvSpPr>
          <p:nvPr/>
        </p:nvSpPr>
        <p:spPr>
          <a:xfrm>
            <a:off x="0" y="586599"/>
            <a:ext cx="9144000" cy="547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8" lvl="2" indent="0">
              <a:buFont typeface="Arial" charset="0"/>
              <a:buNone/>
            </a:pPr>
            <a:r>
              <a:rPr lang="en-US" altLang="en-US" sz="2800" dirty="0">
                <a:latin typeface="Century Gothic" pitchFamily="34" charset="0"/>
              </a:rPr>
              <a:t>PROJECT OVERVIEW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226819-24F2-48E2-B0B1-89889B425630}"/>
              </a:ext>
            </a:extLst>
          </p:cNvPr>
          <p:cNvSpPr/>
          <p:nvPr/>
        </p:nvSpPr>
        <p:spPr>
          <a:xfrm>
            <a:off x="685800" y="1495968"/>
            <a:ext cx="7120890" cy="3852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spcBef>
                <a:spcPts val="120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Demolition of approximately 961 square feet of existing house and part of original gable roof, non-character-defining concrete rear addition and patio; and portions of the walls; and</a:t>
            </a:r>
            <a:endParaRPr lang="en-US" sz="24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spcBef>
                <a:spcPts val="120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Alteration to the north, east, and south elevations with a two-story addition including rear porch and balcony; and</a:t>
            </a:r>
            <a:endParaRPr lang="en-US" sz="24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spcBef>
                <a:spcPts val="120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Demolition of the 1939 garage (which will require an HRE report prior to CHC taking action).</a:t>
            </a:r>
            <a:endParaRPr lang="en-US" sz="2400" b="1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79814BA-BD51-474C-82B2-AFCE2695A8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68052" y="6582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93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479"/>
    </mc:Choice>
    <mc:Fallback xmlns="">
      <p:transition spd="slow" advTm="374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9" objId="2"/>
        <p14:stopEvt time="37479" objId="2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/>
          <p:cNvSpPr txBox="1">
            <a:spLocks/>
          </p:cNvSpPr>
          <p:nvPr/>
        </p:nvSpPr>
        <p:spPr>
          <a:xfrm>
            <a:off x="108285" y="498762"/>
            <a:ext cx="4322207" cy="3424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3600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E289214-A94B-4132-8B54-14DFF99D00EC}"/>
              </a:ext>
            </a:extLst>
          </p:cNvPr>
          <p:cNvSpPr txBox="1">
            <a:spLocks/>
          </p:cNvSpPr>
          <p:nvPr/>
        </p:nvSpPr>
        <p:spPr>
          <a:xfrm>
            <a:off x="0" y="586599"/>
            <a:ext cx="9144000" cy="547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8" lvl="2" indent="0">
              <a:buFont typeface="Arial" charset="0"/>
              <a:buNone/>
            </a:pPr>
            <a:r>
              <a:rPr lang="en-US" altLang="en-US" sz="2800" dirty="0">
                <a:latin typeface="Century Gothic" pitchFamily="34" charset="0"/>
              </a:rPr>
              <a:t>PROJECT OVERVIEW (Continued)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226819-24F2-48E2-B0B1-89889B425630}"/>
              </a:ext>
            </a:extLst>
          </p:cNvPr>
          <p:cNvSpPr/>
          <p:nvPr/>
        </p:nvSpPr>
        <p:spPr>
          <a:xfrm>
            <a:off x="685800" y="1495968"/>
            <a:ext cx="7120890" cy="3767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500"/>
              </a:spcAft>
            </a:pP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New Addition:</a:t>
            </a:r>
            <a:endParaRPr lang="en-US" sz="24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spcBef>
                <a:spcPts val="120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Sheathed 8” wood siding with “belly band;” and</a:t>
            </a:r>
            <a:endParaRPr lang="en-US" sz="24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spcBef>
                <a:spcPts val="120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New wood windows and doors; and</a:t>
            </a:r>
            <a:endParaRPr lang="en-US" sz="24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spcBef>
                <a:spcPts val="120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Capped with a prominent, two-story cross-gable roof with rafter tails and eave supports; and</a:t>
            </a:r>
            <a:endParaRPr lang="en-US" sz="24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spcBef>
                <a:spcPts val="120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Second-story balcony with wood balustrade; and</a:t>
            </a:r>
            <a:endParaRPr lang="en-US" sz="24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spcBef>
                <a:spcPts val="120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Charcoal Presidential TL roofing on the roof.</a:t>
            </a:r>
            <a:endParaRPr lang="en-US" sz="2400" b="1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50AB87E-14C9-48E2-96F9-7A0A567B77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74605" y="8863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11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479"/>
    </mc:Choice>
    <mc:Fallback xmlns="">
      <p:transition spd="slow" advTm="374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9" objId="2"/>
        <p14:stopEvt time="37479" objId="2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0AD9BED-C66E-4ACE-8890-10E9BFA0AC12}"/>
              </a:ext>
            </a:extLst>
          </p:cNvPr>
          <p:cNvSpPr txBox="1">
            <a:spLocks/>
          </p:cNvSpPr>
          <p:nvPr/>
        </p:nvSpPr>
        <p:spPr>
          <a:xfrm>
            <a:off x="0" y="586599"/>
            <a:ext cx="9144000" cy="547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8" lvl="2" indent="0">
              <a:buFont typeface="Arial" charset="0"/>
              <a:buNone/>
            </a:pPr>
            <a:r>
              <a:rPr lang="en-US" altLang="en-US" sz="2800" dirty="0">
                <a:latin typeface="Century Gothic" pitchFamily="34" charset="0"/>
              </a:rPr>
              <a:t>EXISTING SITE PLAN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2306D0-5AF7-4B76-A3C3-E5DE677DAB56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62466" y="1043304"/>
            <a:ext cx="7481384" cy="5551806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5399BC2-5D10-4F92-901F-B269B4A815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79080" y="7385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19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03"/>
    </mc:Choice>
    <mc:Fallback xmlns="">
      <p:transition spd="slow" advTm="81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31" objId="2"/>
        <p14:stopEvt time="6646" objId="2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3EA5A4A2-71E8-41B5-852F-8705213C9ABD}"/>
              </a:ext>
            </a:extLst>
          </p:cNvPr>
          <p:cNvSpPr txBox="1">
            <a:spLocks/>
          </p:cNvSpPr>
          <p:nvPr/>
        </p:nvSpPr>
        <p:spPr>
          <a:xfrm>
            <a:off x="0" y="586599"/>
            <a:ext cx="9144000" cy="547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8" lvl="2" indent="0">
              <a:buFont typeface="Arial" charset="0"/>
              <a:buNone/>
            </a:pPr>
            <a:r>
              <a:rPr lang="en-US" altLang="en-US" sz="2800" dirty="0">
                <a:latin typeface="Century Gothic" pitchFamily="34" charset="0"/>
              </a:rPr>
              <a:t>PROPOSED SITE PLAN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E8CB7A-912C-4D22-B1B6-772CBD596307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515966" y="952258"/>
            <a:ext cx="7610764" cy="5905742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BD2F882-F8DC-4CF7-9605-CAAD321445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13370" y="6474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12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75"/>
    </mc:Choice>
    <mc:Fallback xmlns="">
      <p:transition spd="slow" advTm="69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12" objId="2"/>
        <p14:stopEvt time="6333" objId="2"/>
      </p14:showEvtLst>
    </p:ext>
  </p:extLs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6631</TotalTime>
  <Words>765</Words>
  <Application>Microsoft Office PowerPoint</Application>
  <PresentationFormat>On-screen Show (4:3)</PresentationFormat>
  <Paragraphs>85</Paragraphs>
  <Slides>18</Slides>
  <Notes>18</Notes>
  <HiddenSlides>0</HiddenSlides>
  <MMClips>18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 Sissi</dc:creator>
  <cp:lastModifiedBy>Alexandra Madsen</cp:lastModifiedBy>
  <cp:revision>260</cp:revision>
  <cp:lastPrinted>2019-09-10T02:19:15Z</cp:lastPrinted>
  <dcterms:created xsi:type="dcterms:W3CDTF">2017-12-04T17:55:54Z</dcterms:created>
  <dcterms:modified xsi:type="dcterms:W3CDTF">2021-03-11T22:15:58Z</dcterms:modified>
</cp:coreProperties>
</file>