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3"/>
  </p:notesMasterIdLst>
  <p:handoutMasterIdLst>
    <p:handoutMasterId r:id="rId24"/>
  </p:handoutMasterIdLst>
  <p:sldIdLst>
    <p:sldId id="335" r:id="rId2"/>
    <p:sldId id="304" r:id="rId3"/>
    <p:sldId id="312" r:id="rId4"/>
    <p:sldId id="320" r:id="rId5"/>
    <p:sldId id="334" r:id="rId6"/>
    <p:sldId id="305" r:id="rId7"/>
    <p:sldId id="331" r:id="rId8"/>
    <p:sldId id="333" r:id="rId9"/>
    <p:sldId id="325" r:id="rId10"/>
    <p:sldId id="324" r:id="rId11"/>
    <p:sldId id="332" r:id="rId12"/>
    <p:sldId id="327" r:id="rId13"/>
    <p:sldId id="328" r:id="rId14"/>
    <p:sldId id="329" r:id="rId15"/>
    <p:sldId id="330" r:id="rId16"/>
    <p:sldId id="336" r:id="rId17"/>
    <p:sldId id="337" r:id="rId18"/>
    <p:sldId id="318" r:id="rId19"/>
    <p:sldId id="311" r:id="rId20"/>
    <p:sldId id="319" r:id="rId21"/>
    <p:sldId id="313" r:id="rId2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20EC4"/>
    <a:srgbClr val="97B5C9"/>
    <a:srgbClr val="93E6CC"/>
    <a:srgbClr val="57576E"/>
    <a:srgbClr val="D2533C"/>
    <a:srgbClr val="93A299"/>
    <a:srgbClr val="CDE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4" autoAdjust="0"/>
    <p:restoredTop sz="73890" autoAdjust="0"/>
  </p:normalViewPr>
  <p:slideViewPr>
    <p:cSldViewPr snapToGrid="0">
      <p:cViewPr varScale="1">
        <p:scale>
          <a:sx n="94" d="100"/>
          <a:sy n="94" d="100"/>
        </p:scale>
        <p:origin x="1764"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1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D1353F5-6A43-40DB-9596-38C46502E0E1}" type="datetimeFigureOut">
              <a:rPr lang="en-US" smtClean="0"/>
              <a:t>6/11/2021</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Tree>
    <p:extLst>
      <p:ext uri="{BB962C8B-B14F-4D97-AF65-F5344CB8AC3E}">
        <p14:creationId xmlns:p14="http://schemas.microsoft.com/office/powerpoint/2010/main" val="19840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F5D39D9-A4C1-4AD1-BAF1-29CF785EDF99}" type="datetimeFigureOut">
              <a:rPr lang="en-US" smtClean="0"/>
              <a:t>6/11/2021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5553B1C-9F3F-43FF-ABF7-E4A5C87A8439}" type="slidenum">
              <a:rPr lang="en-US" smtClean="0"/>
              <a:t>‹#›</a:t>
            </a:fld>
            <a:endParaRPr lang="en-US"/>
          </a:p>
        </p:txBody>
      </p:sp>
    </p:spTree>
    <p:extLst>
      <p:ext uri="{BB962C8B-B14F-4D97-AF65-F5344CB8AC3E}">
        <p14:creationId xmlns:p14="http://schemas.microsoft.com/office/powerpoint/2010/main" val="250616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evening, commissioners. This item is for Project No. 2371-Certificate of Appropriateness, Administrative Use Permit and Notice of Intent to Demolish for 1020 Milan Avenue. It was continued from the March hearing, for the applicant to work with the Chair to revise the plans.</a:t>
            </a:r>
          </a:p>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t>1</a:t>
            </a:fld>
            <a:endParaRPr lang="en-US"/>
          </a:p>
        </p:txBody>
      </p:sp>
    </p:spTree>
    <p:extLst>
      <p:ext uri="{BB962C8B-B14F-4D97-AF65-F5344CB8AC3E}">
        <p14:creationId xmlns:p14="http://schemas.microsoft.com/office/powerpoint/2010/main" val="3956069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553B1C-9F3F-43FF-ABF7-E4A5C87A8439}" type="slidenum">
              <a:rPr lang="en-US" smtClean="0"/>
              <a:t>10</a:t>
            </a:fld>
            <a:endParaRPr lang="en-US"/>
          </a:p>
        </p:txBody>
      </p:sp>
    </p:spTree>
    <p:extLst>
      <p:ext uri="{BB962C8B-B14F-4D97-AF65-F5344CB8AC3E}">
        <p14:creationId xmlns:p14="http://schemas.microsoft.com/office/powerpoint/2010/main" val="2454949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project conforms to most of the zoning district development standards,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However, for the proposed addition, the second story setback is required to be at least 3 feet in on both sides unless the CHC determines that the architectural style requires a zero side second story setback. Staff recommends reducing the scale of the second story.</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green circle shows the location of an existing oak tree that the applicant wishes not to encroach upon with the new garage. Conditions have been added to allow a new detached garage to be located within two feet from the north property line.</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553B1C-9F3F-43FF-ABF7-E4A5C87A8439}" type="slidenum">
              <a:rPr lang="en-US" smtClean="0"/>
              <a:t>11</a:t>
            </a:fld>
            <a:endParaRPr lang="en-US"/>
          </a:p>
        </p:txBody>
      </p:sp>
    </p:spTree>
    <p:extLst>
      <p:ext uri="{BB962C8B-B14F-4D97-AF65-F5344CB8AC3E}">
        <p14:creationId xmlns:p14="http://schemas.microsoft.com/office/powerpoint/2010/main" val="3117195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see the existing, previously proposed, and revised plans for the west elevation</a:t>
            </a:r>
          </a:p>
        </p:txBody>
      </p:sp>
      <p:sp>
        <p:nvSpPr>
          <p:cNvPr id="4" name="Slide Number Placeholder 3"/>
          <p:cNvSpPr>
            <a:spLocks noGrp="1"/>
          </p:cNvSpPr>
          <p:nvPr>
            <p:ph type="sldNum" sz="quarter" idx="10"/>
          </p:nvPr>
        </p:nvSpPr>
        <p:spPr/>
        <p:txBody>
          <a:bodyPr/>
          <a:lstStyle/>
          <a:p>
            <a:fld id="{45553B1C-9F3F-43FF-ABF7-E4A5C87A8439}" type="slidenum">
              <a:rPr lang="en-US" smtClean="0"/>
              <a:t>12</a:t>
            </a:fld>
            <a:endParaRPr lang="en-US"/>
          </a:p>
        </p:txBody>
      </p:sp>
    </p:spTree>
    <p:extLst>
      <p:ext uri="{BB962C8B-B14F-4D97-AF65-F5344CB8AC3E}">
        <p14:creationId xmlns:p14="http://schemas.microsoft.com/office/powerpoint/2010/main" val="4247133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see the existing and new plans for the east elevation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553B1C-9F3F-43FF-ABF7-E4A5C87A8439}" type="slidenum">
              <a:rPr lang="en-US" smtClean="0"/>
              <a:t>13</a:t>
            </a:fld>
            <a:endParaRPr lang="en-US"/>
          </a:p>
        </p:txBody>
      </p:sp>
    </p:spTree>
    <p:extLst>
      <p:ext uri="{BB962C8B-B14F-4D97-AF65-F5344CB8AC3E}">
        <p14:creationId xmlns:p14="http://schemas.microsoft.com/office/powerpoint/2010/main" val="3798337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see the existing and new plans for the south elevation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553B1C-9F3F-43FF-ABF7-E4A5C87A8439}" type="slidenum">
              <a:rPr lang="en-US" smtClean="0"/>
              <a:t>14</a:t>
            </a:fld>
            <a:endParaRPr lang="en-US"/>
          </a:p>
        </p:txBody>
      </p:sp>
    </p:spTree>
    <p:extLst>
      <p:ext uri="{BB962C8B-B14F-4D97-AF65-F5344CB8AC3E}">
        <p14:creationId xmlns:p14="http://schemas.microsoft.com/office/powerpoint/2010/main" val="212242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finally, Here we see the existing and proposed plans for the north elevation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553B1C-9F3F-43FF-ABF7-E4A5C87A8439}" type="slidenum">
              <a:rPr lang="en-US" smtClean="0"/>
              <a:t>15</a:t>
            </a:fld>
            <a:endParaRPr lang="en-US"/>
          </a:p>
        </p:txBody>
      </p:sp>
    </p:spTree>
    <p:extLst>
      <p:ext uri="{BB962C8B-B14F-4D97-AF65-F5344CB8AC3E}">
        <p14:creationId xmlns:p14="http://schemas.microsoft.com/office/powerpoint/2010/main" val="855590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t>18</a:t>
            </a:fld>
            <a:endParaRPr lang="en-US"/>
          </a:p>
        </p:txBody>
      </p:sp>
    </p:spTree>
    <p:extLst>
      <p:ext uri="{BB962C8B-B14F-4D97-AF65-F5344CB8AC3E}">
        <p14:creationId xmlns:p14="http://schemas.microsoft.com/office/powerpoint/2010/main" val="344541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project analysis, staff recommends the commission approve the project with the following special conditions...</a:t>
            </a:r>
          </a:p>
          <a:p>
            <a:endParaRPr lang="en-US" dirty="0"/>
          </a:p>
        </p:txBody>
      </p:sp>
      <p:sp>
        <p:nvSpPr>
          <p:cNvPr id="4" name="Slide Number Placeholder 3"/>
          <p:cNvSpPr>
            <a:spLocks noGrp="1"/>
          </p:cNvSpPr>
          <p:nvPr>
            <p:ph type="sldNum" sz="quarter" idx="5"/>
          </p:nvPr>
        </p:nvSpPr>
        <p:spPr/>
        <p:txBody>
          <a:bodyPr/>
          <a:lstStyle/>
          <a:p>
            <a:fld id="{45553B1C-9F3F-43FF-ABF7-E4A5C87A8439}" type="slidenum">
              <a:rPr lang="en-US" smtClean="0"/>
              <a:t>19</a:t>
            </a:fld>
            <a:endParaRPr lang="en-US"/>
          </a:p>
        </p:txBody>
      </p:sp>
    </p:spTree>
    <p:extLst>
      <p:ext uri="{BB962C8B-B14F-4D97-AF65-F5344CB8AC3E}">
        <p14:creationId xmlns:p14="http://schemas.microsoft.com/office/powerpoint/2010/main" val="2096844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commission does not agree…”</a:t>
            </a:r>
          </a:p>
        </p:txBody>
      </p:sp>
      <p:sp>
        <p:nvSpPr>
          <p:cNvPr id="4" name="Slide Number Placeholder 3"/>
          <p:cNvSpPr>
            <a:spLocks noGrp="1"/>
          </p:cNvSpPr>
          <p:nvPr>
            <p:ph type="sldNum" sz="quarter" idx="5"/>
          </p:nvPr>
        </p:nvSpPr>
        <p:spPr/>
        <p:txBody>
          <a:bodyPr/>
          <a:lstStyle/>
          <a:p>
            <a:fld id="{45553B1C-9F3F-43FF-ABF7-E4A5C87A8439}" type="slidenum">
              <a:rPr lang="en-US" smtClean="0"/>
              <a:t>20</a:t>
            </a:fld>
            <a:endParaRPr lang="en-US"/>
          </a:p>
        </p:txBody>
      </p:sp>
    </p:spTree>
    <p:extLst>
      <p:ext uri="{BB962C8B-B14F-4D97-AF65-F5344CB8AC3E}">
        <p14:creationId xmlns:p14="http://schemas.microsoft.com/office/powerpoint/2010/main" val="2290153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553B1C-9F3F-43FF-ABF7-E4A5C87A8439}" type="slidenum">
              <a:rPr lang="en-US" smtClean="0"/>
              <a:t>21</a:t>
            </a:fld>
            <a:endParaRPr lang="en-US"/>
          </a:p>
        </p:txBody>
      </p:sp>
    </p:spTree>
    <p:extLst>
      <p:ext uri="{BB962C8B-B14F-4D97-AF65-F5344CB8AC3E}">
        <p14:creationId xmlns:p14="http://schemas.microsoft.com/office/powerpoint/2010/main" val="226663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background, Figure 1 shows the location of the subject property, on Milan Avenue, between Oxley and Mission Streets. </a:t>
            </a:r>
          </a:p>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t>2</a:t>
            </a:fld>
            <a:endParaRPr lang="en-US"/>
          </a:p>
        </p:txBody>
      </p:sp>
    </p:spTree>
    <p:extLst>
      <p:ext uri="{BB962C8B-B14F-4D97-AF65-F5344CB8AC3E}">
        <p14:creationId xmlns:p14="http://schemas.microsoft.com/office/powerpoint/2010/main" val="274712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2 provides an overview of the street-level view of the home. </a:t>
            </a:r>
          </a:p>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t>3</a:t>
            </a:fld>
            <a:endParaRPr lang="en-US"/>
          </a:p>
        </p:txBody>
      </p:sp>
    </p:spTree>
    <p:extLst>
      <p:ext uri="{BB962C8B-B14F-4D97-AF65-F5344CB8AC3E}">
        <p14:creationId xmlns:p14="http://schemas.microsoft.com/office/powerpoint/2010/main" val="757751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 summarizes the historic property information for 1020 Milan. </a:t>
            </a:r>
          </a:p>
          <a:p>
            <a:endParaRPr lang="en-US" dirty="0"/>
          </a:p>
          <a:p>
            <a:r>
              <a:rPr lang="en-US" dirty="0"/>
              <a:t>The Sanborn Fire Insurance Map is shown on the right.</a:t>
            </a:r>
          </a:p>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t>4</a:t>
            </a:fld>
            <a:endParaRPr lang="en-US"/>
          </a:p>
        </p:txBody>
      </p:sp>
    </p:spTree>
    <p:extLst>
      <p:ext uri="{BB962C8B-B14F-4D97-AF65-F5344CB8AC3E}">
        <p14:creationId xmlns:p14="http://schemas.microsoft.com/office/powerpoint/2010/main" val="3690962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for a two-story, 1,184-square foot addition and alterations to a single-story, 1,660 square-foot residence</a:t>
            </a:r>
          </a:p>
          <a:p>
            <a:endParaRPr lang="en-US" dirty="0"/>
          </a:p>
          <a:p>
            <a:r>
              <a:rPr lang="en-US" dirty="0"/>
              <a:t>Built in 1905, the residence is a contributor to the Southeast Mission Craftsman District</a:t>
            </a:r>
          </a:p>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t>5</a:t>
            </a:fld>
            <a:endParaRPr lang="en-US"/>
          </a:p>
        </p:txBody>
      </p:sp>
    </p:spTree>
    <p:extLst>
      <p:ext uri="{BB962C8B-B14F-4D97-AF65-F5344CB8AC3E}">
        <p14:creationId xmlns:p14="http://schemas.microsoft.com/office/powerpoint/2010/main" val="299781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t>6</a:t>
            </a:fld>
            <a:endParaRPr lang="en-US"/>
          </a:p>
        </p:txBody>
      </p:sp>
    </p:spTree>
    <p:extLst>
      <p:ext uri="{BB962C8B-B14F-4D97-AF65-F5344CB8AC3E}">
        <p14:creationId xmlns:p14="http://schemas.microsoft.com/office/powerpoint/2010/main" val="993835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Under Chair review, the following recommendations were made</a:t>
            </a:r>
          </a:p>
          <a:p>
            <a:r>
              <a:rPr lang="en-US" dirty="0"/>
              <a:t>Lower and bring in the south elevation’s 1</a:t>
            </a:r>
            <a:r>
              <a:rPr lang="en-US" baseline="30000" dirty="0"/>
              <a:t>st</a:t>
            </a:r>
            <a:r>
              <a:rPr lang="en-US" dirty="0"/>
              <a:t> story pop out.</a:t>
            </a:r>
          </a:p>
          <a:p>
            <a:r>
              <a:rPr lang="en-US" dirty="0"/>
              <a:t>Bring  east elevation/kitchen into house’s envelope.</a:t>
            </a:r>
          </a:p>
          <a:p>
            <a:r>
              <a:rPr lang="en-US" dirty="0"/>
              <a:t>Lower slope of the main 2</a:t>
            </a:r>
            <a:r>
              <a:rPr lang="en-US" baseline="30000" dirty="0"/>
              <a:t>nd</a:t>
            </a:r>
            <a:r>
              <a:rPr lang="en-US" dirty="0"/>
              <a:t> story gable roof.</a:t>
            </a:r>
          </a:p>
          <a:p>
            <a:r>
              <a:rPr lang="en-US" dirty="0"/>
              <a:t>Use wood lap siding in lieu of wood shingle siding on the addition.</a:t>
            </a:r>
          </a:p>
          <a:p>
            <a:r>
              <a:rPr lang="en-US" dirty="0"/>
              <a:t>Complete an evaluation of the garage prior to demolition.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t>7</a:t>
            </a:fld>
            <a:endParaRPr lang="en-US"/>
          </a:p>
        </p:txBody>
      </p:sp>
    </p:spTree>
    <p:extLst>
      <p:ext uri="{BB962C8B-B14F-4D97-AF65-F5344CB8AC3E}">
        <p14:creationId xmlns:p14="http://schemas.microsoft.com/office/powerpoint/2010/main" val="4116079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project has been redesigned to accommodate some of these recommendations. The exterior cladding was changed from shingles to wood siding and the height of the roof was lowered from 25’2” to 23’7” (original house’s roof is 20’8’). The pop out was not brought into the envelope of the house, and the second-story addition has increased in size by 7 square feet </a:t>
            </a:r>
            <a:endParaRPr lang="en-US" sz="1600" b="1" dirty="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t>8</a:t>
            </a:fld>
            <a:endParaRPr lang="en-US"/>
          </a:p>
        </p:txBody>
      </p:sp>
    </p:spTree>
    <p:extLst>
      <p:ext uri="{BB962C8B-B14F-4D97-AF65-F5344CB8AC3E}">
        <p14:creationId xmlns:p14="http://schemas.microsoft.com/office/powerpoint/2010/main" val="3643110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shows an overview of the existing site 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553B1C-9F3F-43FF-ABF7-E4A5C87A8439}" type="slidenum">
              <a:rPr lang="en-US" smtClean="0"/>
              <a:t>9</a:t>
            </a:fld>
            <a:endParaRPr lang="en-US"/>
          </a:p>
        </p:txBody>
      </p:sp>
    </p:spTree>
    <p:extLst>
      <p:ext uri="{BB962C8B-B14F-4D97-AF65-F5344CB8AC3E}">
        <p14:creationId xmlns:p14="http://schemas.microsoft.com/office/powerpoint/2010/main" val="1807331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5899" y="3328511"/>
            <a:ext cx="3112199" cy="3143956"/>
          </a:xfrm>
          <a:prstGeom prst="rect">
            <a:avLst/>
          </a:prstGeom>
        </p:spPr>
      </p:pic>
      <p:cxnSp>
        <p:nvCxnSpPr>
          <p:cNvPr id="9" name="Straight Connector 8"/>
          <p:cNvCxnSpPr/>
          <p:nvPr userDrawn="1"/>
        </p:nvCxnSpPr>
        <p:spPr>
          <a:xfrm>
            <a:off x="731520" y="3611880"/>
            <a:ext cx="7772400" cy="1587"/>
          </a:xfrm>
          <a:prstGeom prst="line">
            <a:avLst/>
          </a:prstGeom>
          <a:ln w="19050">
            <a:solidFill>
              <a:srgbClr val="D2533C"/>
            </a:solidFill>
          </a:ln>
        </p:spPr>
        <p:style>
          <a:lnRef idx="1">
            <a:schemeClr val="accent1"/>
          </a:lnRef>
          <a:fillRef idx="0">
            <a:schemeClr val="accent1"/>
          </a:fillRef>
          <a:effectRef idx="0">
            <a:schemeClr val="accent1"/>
          </a:effectRef>
          <a:fontRef idx="minor">
            <a:schemeClr val="tx1"/>
          </a:fontRef>
        </p:style>
      </p:cxnSp>
      <p:sp>
        <p:nvSpPr>
          <p:cNvPr id="10" name="Subtitle 2"/>
          <p:cNvSpPr txBox="1">
            <a:spLocks/>
          </p:cNvSpPr>
          <p:nvPr userDrawn="1"/>
        </p:nvSpPr>
        <p:spPr>
          <a:xfrm>
            <a:off x="685798" y="2292577"/>
            <a:ext cx="7772400" cy="406715"/>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7576E"/>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baseline="0" dirty="0">
                <a:solidFill>
                  <a:srgbClr val="57576E"/>
                </a:solidFill>
                <a:latin typeface="+mj-lt"/>
              </a:rPr>
              <a:t>June 17, 2021</a:t>
            </a:r>
            <a:endParaRPr lang="en-US" sz="1800" b="1" dirty="0">
              <a:solidFill>
                <a:srgbClr val="57576E"/>
              </a:solidFill>
              <a:latin typeface="+mj-lt"/>
            </a:endParaRPr>
          </a:p>
        </p:txBody>
      </p:sp>
      <p:sp>
        <p:nvSpPr>
          <p:cNvPr id="11" name="TextBox 10"/>
          <p:cNvSpPr txBox="1"/>
          <p:nvPr userDrawn="1"/>
        </p:nvSpPr>
        <p:spPr>
          <a:xfrm>
            <a:off x="731520" y="866274"/>
            <a:ext cx="7863840" cy="769441"/>
          </a:xfrm>
          <a:prstGeom prst="rect">
            <a:avLst/>
          </a:prstGeom>
          <a:noFill/>
        </p:spPr>
        <p:txBody>
          <a:bodyPr wrap="square" rtlCol="0">
            <a:spAutoFit/>
          </a:bodyPr>
          <a:lstStyle/>
          <a:p>
            <a:pPr algn="ctr"/>
            <a:r>
              <a:rPr lang="en-US" sz="4400" b="1" dirty="0">
                <a:solidFill>
                  <a:srgbClr val="D2533C"/>
                </a:solidFill>
                <a:latin typeface="Calibri" panose="020F0502020204030204" pitchFamily="34" charset="0"/>
                <a:cs typeface="Calibri" panose="020F0502020204030204" pitchFamily="34" charset="0"/>
              </a:rPr>
              <a:t>1020 Milan Avenue</a:t>
            </a:r>
          </a:p>
        </p:txBody>
      </p:sp>
      <p:sp>
        <p:nvSpPr>
          <p:cNvPr id="12" name="TextBox 11"/>
          <p:cNvSpPr txBox="1"/>
          <p:nvPr userDrawn="1"/>
        </p:nvSpPr>
        <p:spPr>
          <a:xfrm>
            <a:off x="688206" y="1645557"/>
            <a:ext cx="7772400" cy="707886"/>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000" b="0" dirty="0">
                <a:solidFill>
                  <a:srgbClr val="97B5C9"/>
                </a:solidFill>
                <a:latin typeface="Calibri" panose="020F0502020204030204" pitchFamily="34" charset="0"/>
                <a:cs typeface="Calibri" panose="020F0502020204030204" pitchFamily="34" charset="0"/>
              </a:rPr>
              <a:t>Project</a:t>
            </a:r>
            <a:r>
              <a:rPr lang="en-US" sz="4000" b="0" baseline="0" dirty="0">
                <a:solidFill>
                  <a:srgbClr val="97B5C9"/>
                </a:solidFill>
                <a:latin typeface="Calibri" panose="020F0502020204030204" pitchFamily="34" charset="0"/>
                <a:cs typeface="Calibri" panose="020F0502020204030204" pitchFamily="34" charset="0"/>
              </a:rPr>
              <a:t> No. 2371-COA/AUP/NID </a:t>
            </a:r>
            <a:endParaRPr lang="en-US" sz="4000" b="0" dirty="0">
              <a:solidFill>
                <a:srgbClr val="97B5C9"/>
              </a:solidFill>
              <a:latin typeface="Calibri" panose="020F0502020204030204" pitchFamily="34" charset="0"/>
              <a:cs typeface="Calibri" panose="020F0502020204030204" pitchFamily="34" charset="0"/>
            </a:endParaRPr>
          </a:p>
        </p:txBody>
      </p:sp>
      <p:sp>
        <p:nvSpPr>
          <p:cNvPr id="14" name="TextBox 13"/>
          <p:cNvSpPr txBox="1"/>
          <p:nvPr userDrawn="1"/>
        </p:nvSpPr>
        <p:spPr>
          <a:xfrm>
            <a:off x="731520" y="3693478"/>
            <a:ext cx="7729086" cy="461665"/>
          </a:xfrm>
          <a:prstGeom prst="rect">
            <a:avLst/>
          </a:prstGeom>
          <a:noFill/>
        </p:spPr>
        <p:txBody>
          <a:bodyPr wrap="square" rtlCol="0">
            <a:spAutoFit/>
          </a:bodyPr>
          <a:lstStyle/>
          <a:p>
            <a:pPr algn="ctr"/>
            <a:r>
              <a:rPr lang="en-US" sz="2400" b="1" dirty="0">
                <a:solidFill>
                  <a:srgbClr val="57576E"/>
                </a:solidFill>
                <a:latin typeface="+mj-lt"/>
              </a:rPr>
              <a:t>City of South Pasadena   |</a:t>
            </a:r>
            <a:r>
              <a:rPr lang="en-US" sz="2400" b="1" baseline="0" dirty="0">
                <a:solidFill>
                  <a:srgbClr val="57576E"/>
                </a:solidFill>
                <a:latin typeface="+mj-lt"/>
              </a:rPr>
              <a:t> Cultural Heritage Commission</a:t>
            </a:r>
            <a:endParaRPr lang="en-US" sz="2400" b="1" dirty="0">
              <a:solidFill>
                <a:srgbClr val="57576E"/>
              </a:solidFill>
              <a:latin typeface="+mj-lt"/>
            </a:endParaRPr>
          </a:p>
        </p:txBody>
      </p:sp>
    </p:spTree>
    <p:extLst>
      <p:ext uri="{BB962C8B-B14F-4D97-AF65-F5344CB8AC3E}">
        <p14:creationId xmlns:p14="http://schemas.microsoft.com/office/powerpoint/2010/main" val="38768269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1" y="0"/>
            <a:ext cx="6858000" cy="4001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D2533C"/>
                </a:solidFill>
                <a:latin typeface="Arial" panose="020B0604020202020204" pitchFamily="34" charset="0"/>
                <a:cs typeface="Arial" panose="020B0604020202020204" pitchFamily="34" charset="0"/>
              </a:rPr>
              <a:t>	1020 Milan Ave (2371-COA/AUP/NID)</a:t>
            </a:r>
          </a:p>
        </p:txBody>
      </p:sp>
    </p:spTree>
    <p:extLst>
      <p:ext uri="{BB962C8B-B14F-4D97-AF65-F5344CB8AC3E}">
        <p14:creationId xmlns:p14="http://schemas.microsoft.com/office/powerpoint/2010/main" val="85061900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p:cNvSpPr txBox="1"/>
          <p:nvPr userDrawn="1"/>
        </p:nvSpPr>
        <p:spPr>
          <a:xfrm>
            <a:off x="-1" y="0"/>
            <a:ext cx="6858000" cy="4001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D2533C"/>
                </a:solidFill>
                <a:latin typeface="Arial" panose="020B0604020202020204" pitchFamily="34" charset="0"/>
                <a:cs typeface="Arial" panose="020B0604020202020204" pitchFamily="34" charset="0"/>
              </a:rPr>
              <a:t>	 1020 Milan Ave (2371-COA/AUP/NID)</a:t>
            </a:r>
            <a:endParaRPr lang="pt-BR" sz="2000" b="0" dirty="0">
              <a:solidFill>
                <a:srgbClr val="D253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1073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365125"/>
          </a:xfrm>
          <a:prstGeom prst="rect">
            <a:avLst/>
          </a:prstGeom>
          <a:solidFill>
            <a:srgbClr val="97B5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p:cNvSpPr txBox="1">
            <a:spLocks/>
          </p:cNvSpPr>
          <p:nvPr userDrawn="1"/>
        </p:nvSpPr>
        <p:spPr>
          <a:xfrm>
            <a:off x="6483178" y="-1"/>
            <a:ext cx="1641920" cy="346869"/>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200"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ltLang="en-US" dirty="0"/>
              <a:t>June 17, 2021</a:t>
            </a: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782050" y="0"/>
            <a:ext cx="361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userDrawn="1"/>
        </p:nvCxnSpPr>
        <p:spPr>
          <a:xfrm>
            <a:off x="8220896" y="76902"/>
            <a:ext cx="0" cy="1828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366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3.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7.m4a"/><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3.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cid:image003.png@01D708FE.00226B10" TargetMode="External"/><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3.png"/><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3.png"/><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7.m4a"/><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udio 4">
            <a:hlinkClick r:id="" action="ppaction://media"/>
            <a:extLst>
              <a:ext uri="{FF2B5EF4-FFF2-40B4-BE49-F238E27FC236}">
                <a16:creationId xmlns:a16="http://schemas.microsoft.com/office/drawing/2014/main" id="{D4059007-BC1A-4583-8F5B-A6379928219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2023344"/>
      </p:ext>
    </p:extLst>
  </p:cSld>
  <p:clrMapOvr>
    <a:masterClrMapping/>
  </p:clrMapOvr>
  <mc:AlternateContent xmlns:mc="http://schemas.openxmlformats.org/markup-compatibility/2006">
    <mc:Choice xmlns:p14="http://schemas.microsoft.com/office/powerpoint/2010/main" Requires="p14">
      <p:transition p14:dur="10" advClick="0" advTm="19000"/>
    </mc:Choice>
    <mc:Fallback>
      <p:transition advClick="0" advTm="1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3EA5A4A2-71E8-41B5-852F-8705213C9ABD}"/>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PROPOSED SITE PLAN</a:t>
            </a:r>
          </a:p>
        </p:txBody>
      </p:sp>
      <p:pic>
        <p:nvPicPr>
          <p:cNvPr id="3" name="Picture 2">
            <a:extLst>
              <a:ext uri="{FF2B5EF4-FFF2-40B4-BE49-F238E27FC236}">
                <a16:creationId xmlns:a16="http://schemas.microsoft.com/office/drawing/2014/main" id="{E46F7EE5-7306-4F0C-963A-3B05D5C79DCD}"/>
              </a:ext>
            </a:extLst>
          </p:cNvPr>
          <p:cNvPicPr>
            <a:picLocks noChangeAspect="1"/>
          </p:cNvPicPr>
          <p:nvPr/>
        </p:nvPicPr>
        <p:blipFill>
          <a:blip r:embed="rId5"/>
          <a:stretch>
            <a:fillRect/>
          </a:stretch>
        </p:blipFill>
        <p:spPr>
          <a:xfrm>
            <a:off x="0" y="1672057"/>
            <a:ext cx="9144000" cy="3513886"/>
          </a:xfrm>
          <a:prstGeom prst="rect">
            <a:avLst/>
          </a:prstGeom>
        </p:spPr>
      </p:pic>
      <p:pic>
        <p:nvPicPr>
          <p:cNvPr id="5" name="Audio 4">
            <a:hlinkClick r:id="" action="ppaction://media"/>
            <a:extLst>
              <a:ext uri="{FF2B5EF4-FFF2-40B4-BE49-F238E27FC236}">
                <a16:creationId xmlns:a16="http://schemas.microsoft.com/office/drawing/2014/main" id="{14C9D616-F98E-44A6-BB50-5E5459B178B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861125458"/>
      </p:ext>
    </p:extLst>
  </p:cSld>
  <p:clrMapOvr>
    <a:masterClrMapping/>
  </p:clrMapOvr>
  <mc:AlternateContent xmlns:mc="http://schemas.openxmlformats.org/markup-compatibility/2006">
    <mc:Choice xmlns:p14="http://schemas.microsoft.com/office/powerpoint/2010/main" Requires="p14">
      <p:transition p14:dur="10" advClick="0" advTm="5870"/>
    </mc:Choice>
    <mc:Fallback>
      <p:transition advClick="0" advTm="58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43320AE-7573-4D92-A39A-FA74F86D10D8}"/>
              </a:ext>
            </a:extLst>
          </p:cNvPr>
          <p:cNvPicPr>
            <a:picLocks noChangeAspect="1"/>
          </p:cNvPicPr>
          <p:nvPr/>
        </p:nvPicPr>
        <p:blipFill rotWithShape="1">
          <a:blip r:embed="rId5"/>
          <a:srcRect l="10745" r="6241"/>
          <a:stretch/>
        </p:blipFill>
        <p:spPr>
          <a:xfrm>
            <a:off x="833121" y="2123788"/>
            <a:ext cx="6593840" cy="3052343"/>
          </a:xfrm>
          <a:prstGeom prst="rect">
            <a:avLst/>
          </a:prstGeom>
        </p:spPr>
      </p:pic>
      <p:sp>
        <p:nvSpPr>
          <p:cNvPr id="6" name="Content Placeholder 3">
            <a:extLst>
              <a:ext uri="{FF2B5EF4-FFF2-40B4-BE49-F238E27FC236}">
                <a16:creationId xmlns:a16="http://schemas.microsoft.com/office/drawing/2014/main" id="{3EA5A4A2-71E8-41B5-852F-8705213C9ABD}"/>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Zoning Development Standards</a:t>
            </a:r>
          </a:p>
        </p:txBody>
      </p:sp>
      <p:sp>
        <p:nvSpPr>
          <p:cNvPr id="8" name="Oval 7">
            <a:extLst>
              <a:ext uri="{FF2B5EF4-FFF2-40B4-BE49-F238E27FC236}">
                <a16:creationId xmlns:a16="http://schemas.microsoft.com/office/drawing/2014/main" id="{D86A90EC-09A7-4F1E-9E7A-936056E10FAF}"/>
              </a:ext>
            </a:extLst>
          </p:cNvPr>
          <p:cNvSpPr/>
          <p:nvPr/>
        </p:nvSpPr>
        <p:spPr>
          <a:xfrm>
            <a:off x="5789930" y="2990901"/>
            <a:ext cx="2171040" cy="218523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E5F1407-FFD5-45BC-ADA9-F7E751B75E7F}"/>
              </a:ext>
            </a:extLst>
          </p:cNvPr>
          <p:cNvSpPr txBox="1"/>
          <p:nvPr/>
        </p:nvSpPr>
        <p:spPr>
          <a:xfrm>
            <a:off x="1050290" y="5545913"/>
            <a:ext cx="7372350" cy="1200329"/>
          </a:xfrm>
          <a:prstGeom prst="rect">
            <a:avLst/>
          </a:prstGeom>
          <a:noFill/>
        </p:spPr>
        <p:txBody>
          <a:bodyPr wrap="square" rtlCol="0">
            <a:spAutoFit/>
          </a:bodyPr>
          <a:lstStyle/>
          <a:p>
            <a:r>
              <a:rPr lang="en-US" dirty="0"/>
              <a:t>2</a:t>
            </a:r>
            <a:r>
              <a:rPr lang="en-US" baseline="30000" dirty="0"/>
              <a:t>nd</a:t>
            </a:r>
            <a:r>
              <a:rPr lang="en-US" dirty="0"/>
              <a:t> Story setback – Doesn’t comply. CHC determination. Staff recommends further reducing scale of second story.</a:t>
            </a:r>
          </a:p>
          <a:p>
            <a:endParaRPr lang="en-US" dirty="0"/>
          </a:p>
          <a:p>
            <a:r>
              <a:rPr lang="en-US" dirty="0"/>
              <a:t>Detached Garage setback – allowed if it meets criteria/conditions</a:t>
            </a:r>
          </a:p>
        </p:txBody>
      </p:sp>
      <p:pic>
        <p:nvPicPr>
          <p:cNvPr id="7" name="Audio 6">
            <a:hlinkClick r:id="" action="ppaction://media"/>
            <a:extLst>
              <a:ext uri="{FF2B5EF4-FFF2-40B4-BE49-F238E27FC236}">
                <a16:creationId xmlns:a16="http://schemas.microsoft.com/office/drawing/2014/main" id="{0AA79483-9E44-4FE7-83B0-274F1F43ED7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40465150"/>
      </p:ext>
    </p:extLst>
  </p:cSld>
  <p:clrMapOvr>
    <a:masterClrMapping/>
  </p:clrMapOvr>
  <mc:AlternateContent xmlns:mc="http://schemas.openxmlformats.org/markup-compatibility/2006">
    <mc:Choice xmlns:p14="http://schemas.microsoft.com/office/powerpoint/2010/main" Requires="p14">
      <p:transition p14:dur="10" advClick="0" advTm="38010"/>
    </mc:Choice>
    <mc:Fallback>
      <p:transition advClick="0" advTm="380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020EC1-D5F2-409F-8E4C-75AF7B613863}"/>
              </a:ext>
            </a:extLst>
          </p:cNvPr>
          <p:cNvPicPr/>
          <p:nvPr/>
        </p:nvPicPr>
        <p:blipFill rotWithShape="1">
          <a:blip r:embed="rId5"/>
          <a:srcRect l="21068" t="19184" r="26260"/>
          <a:stretch/>
        </p:blipFill>
        <p:spPr bwMode="auto">
          <a:xfrm>
            <a:off x="4089078" y="524687"/>
            <a:ext cx="4064000" cy="2380728"/>
          </a:xfrm>
          <a:prstGeom prst="rect">
            <a:avLst/>
          </a:prstGeom>
          <a:ln>
            <a:noFill/>
          </a:ln>
          <a:extLst>
            <a:ext uri="{53640926-AAD7-44D8-BBD7-CCE9431645EC}">
              <a14:shadowObscured xmlns:a14="http://schemas.microsoft.com/office/drawing/2010/main"/>
            </a:ext>
          </a:extLst>
        </p:spPr>
      </p:pic>
      <p:sp>
        <p:nvSpPr>
          <p:cNvPr id="6" name="Content Placeholder 3">
            <a:extLst>
              <a:ext uri="{FF2B5EF4-FFF2-40B4-BE49-F238E27FC236}">
                <a16:creationId xmlns:a16="http://schemas.microsoft.com/office/drawing/2014/main" id="{409EC1FF-DCE1-4C26-8697-0E62CD67ECEB}"/>
              </a:ext>
            </a:extLst>
          </p:cNvPr>
          <p:cNvSpPr txBox="1">
            <a:spLocks/>
          </p:cNvSpPr>
          <p:nvPr/>
        </p:nvSpPr>
        <p:spPr>
          <a:xfrm>
            <a:off x="0" y="524687"/>
            <a:ext cx="9144000" cy="609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WEST ELEVATIONS</a:t>
            </a:r>
          </a:p>
        </p:txBody>
      </p:sp>
      <p:pic>
        <p:nvPicPr>
          <p:cNvPr id="4" name="Picture 3">
            <a:extLst>
              <a:ext uri="{FF2B5EF4-FFF2-40B4-BE49-F238E27FC236}">
                <a16:creationId xmlns:a16="http://schemas.microsoft.com/office/drawing/2014/main" id="{AEC0583D-9381-4FDA-A275-55F1DA85A694}"/>
              </a:ext>
            </a:extLst>
          </p:cNvPr>
          <p:cNvPicPr/>
          <p:nvPr/>
        </p:nvPicPr>
        <p:blipFill rotWithShape="1">
          <a:blip r:embed="rId6"/>
          <a:srcRect l="23681" t="7038" r="25038" b="6247"/>
          <a:stretch/>
        </p:blipFill>
        <p:spPr bwMode="auto">
          <a:xfrm>
            <a:off x="136837" y="2535093"/>
            <a:ext cx="3952241" cy="2834985"/>
          </a:xfrm>
          <a:prstGeom prst="rect">
            <a:avLst/>
          </a:prstGeom>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392DE103-CC85-4A49-A57E-AF7D7EF6003C}"/>
              </a:ext>
            </a:extLst>
          </p:cNvPr>
          <p:cNvPicPr>
            <a:picLocks noChangeAspect="1"/>
          </p:cNvPicPr>
          <p:nvPr/>
        </p:nvPicPr>
        <p:blipFill>
          <a:blip r:embed="rId7"/>
          <a:stretch>
            <a:fillRect/>
          </a:stretch>
        </p:blipFill>
        <p:spPr>
          <a:xfrm>
            <a:off x="4511038" y="3589643"/>
            <a:ext cx="4176819" cy="3075510"/>
          </a:xfrm>
          <a:prstGeom prst="rect">
            <a:avLst/>
          </a:prstGeom>
        </p:spPr>
      </p:pic>
      <p:sp>
        <p:nvSpPr>
          <p:cNvPr id="7" name="TextBox 6">
            <a:extLst>
              <a:ext uri="{FF2B5EF4-FFF2-40B4-BE49-F238E27FC236}">
                <a16:creationId xmlns:a16="http://schemas.microsoft.com/office/drawing/2014/main" id="{769C375D-ACD8-44F4-AE9D-E1DE7AEEAF11}"/>
              </a:ext>
            </a:extLst>
          </p:cNvPr>
          <p:cNvSpPr txBox="1"/>
          <p:nvPr/>
        </p:nvSpPr>
        <p:spPr>
          <a:xfrm>
            <a:off x="5659120" y="3579095"/>
            <a:ext cx="2255520" cy="369332"/>
          </a:xfrm>
          <a:prstGeom prst="rect">
            <a:avLst/>
          </a:prstGeom>
          <a:noFill/>
        </p:spPr>
        <p:txBody>
          <a:bodyPr wrap="square" rtlCol="0">
            <a:spAutoFit/>
          </a:bodyPr>
          <a:lstStyle/>
          <a:p>
            <a:r>
              <a:rPr lang="en-US" dirty="0">
                <a:solidFill>
                  <a:srgbClr val="FF0000"/>
                </a:solidFill>
              </a:rPr>
              <a:t>NEW PROPOSAL</a:t>
            </a:r>
          </a:p>
        </p:txBody>
      </p:sp>
      <p:sp>
        <p:nvSpPr>
          <p:cNvPr id="8" name="TextBox 7">
            <a:extLst>
              <a:ext uri="{FF2B5EF4-FFF2-40B4-BE49-F238E27FC236}">
                <a16:creationId xmlns:a16="http://schemas.microsoft.com/office/drawing/2014/main" id="{F24D00EB-268A-4AB4-8409-77C1CC1A58BF}"/>
              </a:ext>
            </a:extLst>
          </p:cNvPr>
          <p:cNvSpPr txBox="1"/>
          <p:nvPr/>
        </p:nvSpPr>
        <p:spPr>
          <a:xfrm>
            <a:off x="916778" y="2256882"/>
            <a:ext cx="2255520" cy="369332"/>
          </a:xfrm>
          <a:prstGeom prst="rect">
            <a:avLst/>
          </a:prstGeom>
          <a:noFill/>
        </p:spPr>
        <p:txBody>
          <a:bodyPr wrap="square" rtlCol="0">
            <a:spAutoFit/>
          </a:bodyPr>
          <a:lstStyle/>
          <a:p>
            <a:r>
              <a:rPr lang="en-US" dirty="0">
                <a:solidFill>
                  <a:srgbClr val="FF0000"/>
                </a:solidFill>
              </a:rPr>
              <a:t>PREVIOUS PROPOSAL</a:t>
            </a:r>
          </a:p>
        </p:txBody>
      </p:sp>
      <p:pic>
        <p:nvPicPr>
          <p:cNvPr id="10" name="Audio 9">
            <a:hlinkClick r:id="" action="ppaction://media"/>
            <a:extLst>
              <a:ext uri="{FF2B5EF4-FFF2-40B4-BE49-F238E27FC236}">
                <a16:creationId xmlns:a16="http://schemas.microsoft.com/office/drawing/2014/main" id="{833D3D4C-F810-4305-B9B7-8FCCD860E8E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68820262"/>
      </p:ext>
    </p:extLst>
  </p:cSld>
  <p:clrMapOvr>
    <a:masterClrMapping/>
  </p:clrMapOvr>
  <mc:AlternateContent xmlns:mc="http://schemas.openxmlformats.org/markup-compatibility/2006">
    <mc:Choice xmlns:p14="http://schemas.microsoft.com/office/powerpoint/2010/main" Requires="p14">
      <p:transition p14:dur="10" advClick="0" advTm="10540"/>
    </mc:Choice>
    <mc:Fallback>
      <p:transition advClick="0" advTm="10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409EC1FF-DCE1-4C26-8697-0E62CD67ECEB}"/>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EAST ELEVATIONS</a:t>
            </a:r>
          </a:p>
        </p:txBody>
      </p:sp>
      <p:pic>
        <p:nvPicPr>
          <p:cNvPr id="4" name="Picture 3">
            <a:extLst>
              <a:ext uri="{FF2B5EF4-FFF2-40B4-BE49-F238E27FC236}">
                <a16:creationId xmlns:a16="http://schemas.microsoft.com/office/drawing/2014/main" id="{856E3FD1-2725-4344-BA59-4B49535F5361}"/>
              </a:ext>
            </a:extLst>
          </p:cNvPr>
          <p:cNvPicPr/>
          <p:nvPr/>
        </p:nvPicPr>
        <p:blipFill rotWithShape="1">
          <a:blip r:embed="rId5"/>
          <a:srcRect l="16358" t="10028" r="31432"/>
          <a:stretch/>
        </p:blipFill>
        <p:spPr bwMode="auto">
          <a:xfrm>
            <a:off x="3864610" y="433247"/>
            <a:ext cx="4003040" cy="2661285"/>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86FF82F3-BCFC-43FE-85A9-85322780987D}"/>
              </a:ext>
            </a:extLst>
          </p:cNvPr>
          <p:cNvPicPr/>
          <p:nvPr/>
        </p:nvPicPr>
        <p:blipFill rotWithShape="1">
          <a:blip r:embed="rId6"/>
          <a:srcRect l="23031" t="10533" r="28070" b="-661"/>
          <a:stretch/>
        </p:blipFill>
        <p:spPr bwMode="auto">
          <a:xfrm>
            <a:off x="289560" y="3424872"/>
            <a:ext cx="3769360" cy="277114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B50B1D47-DB8B-4548-84F4-DE4842F0AF8B}"/>
              </a:ext>
            </a:extLst>
          </p:cNvPr>
          <p:cNvSpPr txBox="1"/>
          <p:nvPr/>
        </p:nvSpPr>
        <p:spPr>
          <a:xfrm>
            <a:off x="5659120" y="3579095"/>
            <a:ext cx="2255520" cy="369332"/>
          </a:xfrm>
          <a:prstGeom prst="rect">
            <a:avLst/>
          </a:prstGeom>
          <a:noFill/>
        </p:spPr>
        <p:txBody>
          <a:bodyPr wrap="square" rtlCol="0">
            <a:spAutoFit/>
          </a:bodyPr>
          <a:lstStyle/>
          <a:p>
            <a:r>
              <a:rPr lang="en-US" dirty="0">
                <a:solidFill>
                  <a:srgbClr val="FF0000"/>
                </a:solidFill>
              </a:rPr>
              <a:t>NEW PROPOSAL</a:t>
            </a:r>
          </a:p>
        </p:txBody>
      </p:sp>
      <p:sp>
        <p:nvSpPr>
          <p:cNvPr id="8" name="TextBox 7">
            <a:extLst>
              <a:ext uri="{FF2B5EF4-FFF2-40B4-BE49-F238E27FC236}">
                <a16:creationId xmlns:a16="http://schemas.microsoft.com/office/drawing/2014/main" id="{CA255227-633B-4E2A-915C-8800089D8F96}"/>
              </a:ext>
            </a:extLst>
          </p:cNvPr>
          <p:cNvSpPr txBox="1"/>
          <p:nvPr/>
        </p:nvSpPr>
        <p:spPr>
          <a:xfrm>
            <a:off x="1046480" y="3198311"/>
            <a:ext cx="2255520" cy="369332"/>
          </a:xfrm>
          <a:prstGeom prst="rect">
            <a:avLst/>
          </a:prstGeom>
          <a:noFill/>
        </p:spPr>
        <p:txBody>
          <a:bodyPr wrap="square" rtlCol="0">
            <a:spAutoFit/>
          </a:bodyPr>
          <a:lstStyle/>
          <a:p>
            <a:r>
              <a:rPr lang="en-US" dirty="0">
                <a:solidFill>
                  <a:srgbClr val="FF0000"/>
                </a:solidFill>
              </a:rPr>
              <a:t>PREVIOUS PROPOSAL</a:t>
            </a:r>
          </a:p>
        </p:txBody>
      </p:sp>
      <p:pic>
        <p:nvPicPr>
          <p:cNvPr id="2" name="Picture 1">
            <a:extLst>
              <a:ext uri="{FF2B5EF4-FFF2-40B4-BE49-F238E27FC236}">
                <a16:creationId xmlns:a16="http://schemas.microsoft.com/office/drawing/2014/main" id="{98664516-D39A-4676-8070-088404FAAE43}"/>
              </a:ext>
            </a:extLst>
          </p:cNvPr>
          <p:cNvPicPr>
            <a:picLocks noChangeAspect="1"/>
          </p:cNvPicPr>
          <p:nvPr/>
        </p:nvPicPr>
        <p:blipFill>
          <a:blip r:embed="rId7"/>
          <a:stretch>
            <a:fillRect/>
          </a:stretch>
        </p:blipFill>
        <p:spPr>
          <a:xfrm>
            <a:off x="4419982" y="3948427"/>
            <a:ext cx="4057268" cy="2399213"/>
          </a:xfrm>
          <a:prstGeom prst="rect">
            <a:avLst/>
          </a:prstGeom>
        </p:spPr>
      </p:pic>
      <p:pic>
        <p:nvPicPr>
          <p:cNvPr id="10" name="Audio 9">
            <a:hlinkClick r:id="" action="ppaction://media"/>
            <a:extLst>
              <a:ext uri="{FF2B5EF4-FFF2-40B4-BE49-F238E27FC236}">
                <a16:creationId xmlns:a16="http://schemas.microsoft.com/office/drawing/2014/main" id="{62CA4862-84CA-4C9E-8FB8-3E44080F146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13458642"/>
      </p:ext>
    </p:extLst>
  </p:cSld>
  <p:clrMapOvr>
    <a:masterClrMapping/>
  </p:clrMapOvr>
  <mc:AlternateContent xmlns:mc="http://schemas.openxmlformats.org/markup-compatibility/2006">
    <mc:Choice xmlns:p14="http://schemas.microsoft.com/office/powerpoint/2010/main" Requires="p14">
      <p:transition p14:dur="10" advClick="0" advTm="8150"/>
    </mc:Choice>
    <mc:Fallback>
      <p:transition advClick="0" advTm="81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07F04C-55CA-4AE2-918D-CEE59EE29BFF}"/>
              </a:ext>
            </a:extLst>
          </p:cNvPr>
          <p:cNvPicPr>
            <a:picLocks noChangeAspect="1"/>
          </p:cNvPicPr>
          <p:nvPr/>
        </p:nvPicPr>
        <p:blipFill rotWithShape="1">
          <a:blip r:embed="rId5"/>
          <a:srcRect l="4775" t="14199" b="7551"/>
          <a:stretch/>
        </p:blipFill>
        <p:spPr>
          <a:xfrm>
            <a:off x="3301947" y="4842758"/>
            <a:ext cx="5638853" cy="2015242"/>
          </a:xfrm>
          <a:prstGeom prst="rect">
            <a:avLst/>
          </a:prstGeom>
        </p:spPr>
      </p:pic>
      <p:sp>
        <p:nvSpPr>
          <p:cNvPr id="6" name="Content Placeholder 3">
            <a:extLst>
              <a:ext uri="{FF2B5EF4-FFF2-40B4-BE49-F238E27FC236}">
                <a16:creationId xmlns:a16="http://schemas.microsoft.com/office/drawing/2014/main" id="{409EC1FF-DCE1-4C26-8697-0E62CD67ECEB}"/>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SOUTH ELEVATIONS</a:t>
            </a:r>
          </a:p>
        </p:txBody>
      </p:sp>
      <p:pic>
        <p:nvPicPr>
          <p:cNvPr id="7" name="Picture 6">
            <a:extLst>
              <a:ext uri="{FF2B5EF4-FFF2-40B4-BE49-F238E27FC236}">
                <a16:creationId xmlns:a16="http://schemas.microsoft.com/office/drawing/2014/main" id="{F581B5B3-22FA-4C2D-A876-F4676042B567}"/>
              </a:ext>
            </a:extLst>
          </p:cNvPr>
          <p:cNvPicPr/>
          <p:nvPr/>
        </p:nvPicPr>
        <p:blipFill rotWithShape="1">
          <a:blip r:embed="rId6"/>
          <a:srcRect l="13067" t="18831" r="18013" b="17674"/>
          <a:stretch/>
        </p:blipFill>
        <p:spPr bwMode="auto">
          <a:xfrm>
            <a:off x="3596693" y="1107440"/>
            <a:ext cx="4917440" cy="1656080"/>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DC117823-7098-4839-9E23-6A65EF710F09}"/>
              </a:ext>
            </a:extLst>
          </p:cNvPr>
          <p:cNvPicPr/>
          <p:nvPr/>
        </p:nvPicPr>
        <p:blipFill rotWithShape="1">
          <a:blip r:embed="rId7"/>
          <a:srcRect l="6829" t="13316" r="13124" b="18487"/>
          <a:stretch/>
        </p:blipFill>
        <p:spPr>
          <a:xfrm>
            <a:off x="0" y="2913635"/>
            <a:ext cx="5100321" cy="1942845"/>
          </a:xfrm>
          <a:prstGeom prst="rect">
            <a:avLst/>
          </a:prstGeom>
        </p:spPr>
      </p:pic>
      <p:sp>
        <p:nvSpPr>
          <p:cNvPr id="9" name="TextBox 8">
            <a:extLst>
              <a:ext uri="{FF2B5EF4-FFF2-40B4-BE49-F238E27FC236}">
                <a16:creationId xmlns:a16="http://schemas.microsoft.com/office/drawing/2014/main" id="{CECD540A-C6B9-4FF5-B58F-AFC7B03AF033}"/>
              </a:ext>
            </a:extLst>
          </p:cNvPr>
          <p:cNvSpPr txBox="1"/>
          <p:nvPr/>
        </p:nvSpPr>
        <p:spPr>
          <a:xfrm>
            <a:off x="81280" y="2803856"/>
            <a:ext cx="2255520" cy="369332"/>
          </a:xfrm>
          <a:prstGeom prst="rect">
            <a:avLst/>
          </a:prstGeom>
          <a:solidFill>
            <a:schemeClr val="bg1"/>
          </a:solidFill>
        </p:spPr>
        <p:txBody>
          <a:bodyPr wrap="square" rtlCol="0">
            <a:spAutoFit/>
          </a:bodyPr>
          <a:lstStyle/>
          <a:p>
            <a:r>
              <a:rPr lang="en-US" dirty="0">
                <a:solidFill>
                  <a:srgbClr val="FF0000"/>
                </a:solidFill>
              </a:rPr>
              <a:t>PREVIOUS PROPOSAL</a:t>
            </a:r>
          </a:p>
        </p:txBody>
      </p:sp>
      <p:sp>
        <p:nvSpPr>
          <p:cNvPr id="10" name="TextBox 9">
            <a:extLst>
              <a:ext uri="{FF2B5EF4-FFF2-40B4-BE49-F238E27FC236}">
                <a16:creationId xmlns:a16="http://schemas.microsoft.com/office/drawing/2014/main" id="{040592FB-F2A1-49B4-8AFA-641ECD5D5763}"/>
              </a:ext>
            </a:extLst>
          </p:cNvPr>
          <p:cNvSpPr txBox="1"/>
          <p:nvPr/>
        </p:nvSpPr>
        <p:spPr>
          <a:xfrm>
            <a:off x="5842000" y="4411514"/>
            <a:ext cx="2255520" cy="369332"/>
          </a:xfrm>
          <a:prstGeom prst="rect">
            <a:avLst/>
          </a:prstGeom>
          <a:noFill/>
        </p:spPr>
        <p:txBody>
          <a:bodyPr wrap="square" rtlCol="0">
            <a:spAutoFit/>
          </a:bodyPr>
          <a:lstStyle/>
          <a:p>
            <a:r>
              <a:rPr lang="en-US" dirty="0">
                <a:solidFill>
                  <a:srgbClr val="FF0000"/>
                </a:solidFill>
              </a:rPr>
              <a:t>NEW PROPOSAL</a:t>
            </a:r>
          </a:p>
        </p:txBody>
      </p:sp>
      <p:sp>
        <p:nvSpPr>
          <p:cNvPr id="11" name="TextBox 10">
            <a:extLst>
              <a:ext uri="{FF2B5EF4-FFF2-40B4-BE49-F238E27FC236}">
                <a16:creationId xmlns:a16="http://schemas.microsoft.com/office/drawing/2014/main" id="{F42EF379-1D55-4C62-8802-59678BA9F988}"/>
              </a:ext>
            </a:extLst>
          </p:cNvPr>
          <p:cNvSpPr txBox="1"/>
          <p:nvPr/>
        </p:nvSpPr>
        <p:spPr>
          <a:xfrm>
            <a:off x="5842000" y="891399"/>
            <a:ext cx="2255520" cy="369332"/>
          </a:xfrm>
          <a:prstGeom prst="rect">
            <a:avLst/>
          </a:prstGeom>
          <a:noFill/>
        </p:spPr>
        <p:txBody>
          <a:bodyPr wrap="square" rtlCol="0">
            <a:spAutoFit/>
          </a:bodyPr>
          <a:lstStyle/>
          <a:p>
            <a:r>
              <a:rPr lang="en-US" dirty="0">
                <a:solidFill>
                  <a:srgbClr val="FF0000"/>
                </a:solidFill>
              </a:rPr>
              <a:t>EXISTING</a:t>
            </a:r>
          </a:p>
        </p:txBody>
      </p:sp>
      <p:pic>
        <p:nvPicPr>
          <p:cNvPr id="5" name="Audio 4">
            <a:hlinkClick r:id="" action="ppaction://media"/>
            <a:extLst>
              <a:ext uri="{FF2B5EF4-FFF2-40B4-BE49-F238E27FC236}">
                <a16:creationId xmlns:a16="http://schemas.microsoft.com/office/drawing/2014/main" id="{9D7B7E39-5739-42B9-A28F-E0FBD6004B6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31200" y="3295558"/>
            <a:ext cx="609600" cy="609600"/>
          </a:xfrm>
          <a:prstGeom prst="rect">
            <a:avLst/>
          </a:prstGeom>
        </p:spPr>
      </p:pic>
    </p:spTree>
    <p:extLst>
      <p:ext uri="{BB962C8B-B14F-4D97-AF65-F5344CB8AC3E}">
        <p14:creationId xmlns:p14="http://schemas.microsoft.com/office/powerpoint/2010/main" val="4276745961"/>
      </p:ext>
    </p:extLst>
  </p:cSld>
  <p:clrMapOvr>
    <a:masterClrMapping/>
  </p:clrMapOvr>
  <mc:AlternateContent xmlns:mc="http://schemas.openxmlformats.org/markup-compatibility/2006">
    <mc:Choice xmlns:p14="http://schemas.microsoft.com/office/powerpoint/2010/main" Requires="p14">
      <p:transition p14:dur="10" advClick="0" advTm="5870"/>
    </mc:Choice>
    <mc:Fallback>
      <p:transition advClick="0" advTm="58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38E30-FFE1-4BBC-BF47-ED355D5E4169}"/>
              </a:ext>
            </a:extLst>
          </p:cNvPr>
          <p:cNvPicPr/>
          <p:nvPr/>
        </p:nvPicPr>
        <p:blipFill rotWithShape="1">
          <a:blip r:embed="rId5"/>
          <a:srcRect l="4464" r="16681" b="19546"/>
          <a:stretch/>
        </p:blipFill>
        <p:spPr bwMode="auto">
          <a:xfrm>
            <a:off x="3302000" y="457899"/>
            <a:ext cx="5283200" cy="2025576"/>
          </a:xfrm>
          <a:prstGeom prst="rect">
            <a:avLst/>
          </a:prstGeom>
          <a:ln>
            <a:noFill/>
          </a:ln>
          <a:extLst>
            <a:ext uri="{53640926-AAD7-44D8-BBD7-CCE9431645EC}">
              <a14:shadowObscured xmlns:a14="http://schemas.microsoft.com/office/drawing/2010/main"/>
            </a:ext>
          </a:extLst>
        </p:spPr>
      </p:pic>
      <p:sp>
        <p:nvSpPr>
          <p:cNvPr id="6" name="Content Placeholder 3">
            <a:extLst>
              <a:ext uri="{FF2B5EF4-FFF2-40B4-BE49-F238E27FC236}">
                <a16:creationId xmlns:a16="http://schemas.microsoft.com/office/drawing/2014/main" id="{409EC1FF-DCE1-4C26-8697-0E62CD67ECEB}"/>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NORTH ELEVATIONS</a:t>
            </a:r>
          </a:p>
        </p:txBody>
      </p:sp>
      <p:pic>
        <p:nvPicPr>
          <p:cNvPr id="9" name="Picture 8">
            <a:extLst>
              <a:ext uri="{FF2B5EF4-FFF2-40B4-BE49-F238E27FC236}">
                <a16:creationId xmlns:a16="http://schemas.microsoft.com/office/drawing/2014/main" id="{F1FD4815-70A4-45FA-963C-8F96392AE5E4}"/>
              </a:ext>
            </a:extLst>
          </p:cNvPr>
          <p:cNvPicPr/>
          <p:nvPr/>
        </p:nvPicPr>
        <p:blipFill rotWithShape="1">
          <a:blip r:embed="rId6"/>
          <a:srcRect l="7246" t="15095" r="14686" b="21367"/>
          <a:stretch/>
        </p:blipFill>
        <p:spPr>
          <a:xfrm>
            <a:off x="0" y="2829248"/>
            <a:ext cx="5130800" cy="2001520"/>
          </a:xfrm>
          <a:prstGeom prst="rect">
            <a:avLst/>
          </a:prstGeom>
        </p:spPr>
      </p:pic>
      <p:pic>
        <p:nvPicPr>
          <p:cNvPr id="3" name="Picture 2">
            <a:extLst>
              <a:ext uri="{FF2B5EF4-FFF2-40B4-BE49-F238E27FC236}">
                <a16:creationId xmlns:a16="http://schemas.microsoft.com/office/drawing/2014/main" id="{9C29E09F-5F1E-4A08-A002-E9E672F4C714}"/>
              </a:ext>
            </a:extLst>
          </p:cNvPr>
          <p:cNvPicPr>
            <a:picLocks noChangeAspect="1"/>
          </p:cNvPicPr>
          <p:nvPr/>
        </p:nvPicPr>
        <p:blipFill>
          <a:blip r:embed="rId7"/>
          <a:stretch>
            <a:fillRect/>
          </a:stretch>
        </p:blipFill>
        <p:spPr>
          <a:xfrm>
            <a:off x="3745230" y="4759648"/>
            <a:ext cx="5017770" cy="1867212"/>
          </a:xfrm>
          <a:prstGeom prst="rect">
            <a:avLst/>
          </a:prstGeom>
        </p:spPr>
      </p:pic>
      <p:sp>
        <p:nvSpPr>
          <p:cNvPr id="8" name="TextBox 7">
            <a:extLst>
              <a:ext uri="{FF2B5EF4-FFF2-40B4-BE49-F238E27FC236}">
                <a16:creationId xmlns:a16="http://schemas.microsoft.com/office/drawing/2014/main" id="{B2BEACFD-EEC4-4165-9468-0A7A83156A2B}"/>
              </a:ext>
            </a:extLst>
          </p:cNvPr>
          <p:cNvSpPr txBox="1"/>
          <p:nvPr/>
        </p:nvSpPr>
        <p:spPr>
          <a:xfrm>
            <a:off x="5842000" y="4411514"/>
            <a:ext cx="2255520" cy="369332"/>
          </a:xfrm>
          <a:prstGeom prst="rect">
            <a:avLst/>
          </a:prstGeom>
          <a:noFill/>
        </p:spPr>
        <p:txBody>
          <a:bodyPr wrap="square" rtlCol="0">
            <a:spAutoFit/>
          </a:bodyPr>
          <a:lstStyle/>
          <a:p>
            <a:r>
              <a:rPr lang="en-US" dirty="0">
                <a:solidFill>
                  <a:srgbClr val="FF0000"/>
                </a:solidFill>
              </a:rPr>
              <a:t>NEW PROPOSAL</a:t>
            </a:r>
          </a:p>
        </p:txBody>
      </p:sp>
      <p:sp>
        <p:nvSpPr>
          <p:cNvPr id="10" name="TextBox 9">
            <a:extLst>
              <a:ext uri="{FF2B5EF4-FFF2-40B4-BE49-F238E27FC236}">
                <a16:creationId xmlns:a16="http://schemas.microsoft.com/office/drawing/2014/main" id="{6D66597B-A664-4AD4-AC01-75C4685114AB}"/>
              </a:ext>
            </a:extLst>
          </p:cNvPr>
          <p:cNvSpPr txBox="1"/>
          <p:nvPr/>
        </p:nvSpPr>
        <p:spPr>
          <a:xfrm>
            <a:off x="309880" y="2459916"/>
            <a:ext cx="2255520" cy="369332"/>
          </a:xfrm>
          <a:prstGeom prst="rect">
            <a:avLst/>
          </a:prstGeom>
          <a:noFill/>
        </p:spPr>
        <p:txBody>
          <a:bodyPr wrap="square" rtlCol="0">
            <a:spAutoFit/>
          </a:bodyPr>
          <a:lstStyle/>
          <a:p>
            <a:r>
              <a:rPr lang="en-US" dirty="0">
                <a:solidFill>
                  <a:srgbClr val="FF0000"/>
                </a:solidFill>
              </a:rPr>
              <a:t>PREVIOUS PROPOSAL</a:t>
            </a:r>
          </a:p>
        </p:txBody>
      </p:sp>
      <p:pic>
        <p:nvPicPr>
          <p:cNvPr id="7" name="Audio 6">
            <a:hlinkClick r:id="" action="ppaction://media"/>
            <a:extLst>
              <a:ext uri="{FF2B5EF4-FFF2-40B4-BE49-F238E27FC236}">
                <a16:creationId xmlns:a16="http://schemas.microsoft.com/office/drawing/2014/main" id="{3FAC4446-4BA9-44A0-BC4A-3E2324173BE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863840" y="2796882"/>
            <a:ext cx="609600" cy="609600"/>
          </a:xfrm>
          <a:prstGeom prst="rect">
            <a:avLst/>
          </a:prstGeom>
        </p:spPr>
      </p:pic>
    </p:spTree>
    <p:extLst>
      <p:ext uri="{BB962C8B-B14F-4D97-AF65-F5344CB8AC3E}">
        <p14:creationId xmlns:p14="http://schemas.microsoft.com/office/powerpoint/2010/main" val="846483032"/>
      </p:ext>
    </p:extLst>
  </p:cSld>
  <p:clrMapOvr>
    <a:masterClrMapping/>
  </p:clrMapOvr>
  <mc:AlternateContent xmlns:mc="http://schemas.openxmlformats.org/markup-compatibility/2006">
    <mc:Choice xmlns:p14="http://schemas.microsoft.com/office/powerpoint/2010/main" Requires="p14">
      <p:transition p14:dur="10" advClick="0" advTm="8450"/>
    </mc:Choice>
    <mc:Fallback>
      <p:transition advClick="0" advTm="84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287372-B6B0-4AAD-B7B5-297BBE596094}"/>
              </a:ext>
            </a:extLst>
          </p:cNvPr>
          <p:cNvPicPr/>
          <p:nvPr/>
        </p:nvPicPr>
        <p:blipFill>
          <a:blip r:embed="rId4"/>
          <a:stretch>
            <a:fillRect/>
          </a:stretch>
        </p:blipFill>
        <p:spPr>
          <a:xfrm>
            <a:off x="1412239" y="1456372"/>
            <a:ext cx="5989093" cy="4883468"/>
          </a:xfrm>
          <a:prstGeom prst="rect">
            <a:avLst/>
          </a:prstGeom>
        </p:spPr>
      </p:pic>
      <p:sp>
        <p:nvSpPr>
          <p:cNvPr id="3" name="Rectangle 2">
            <a:extLst>
              <a:ext uri="{FF2B5EF4-FFF2-40B4-BE49-F238E27FC236}">
                <a16:creationId xmlns:a16="http://schemas.microsoft.com/office/drawing/2014/main" id="{D4EFA03A-AFD6-4B1A-98C5-D229047CA68E}"/>
              </a:ext>
            </a:extLst>
          </p:cNvPr>
          <p:cNvSpPr/>
          <p:nvPr/>
        </p:nvSpPr>
        <p:spPr>
          <a:xfrm>
            <a:off x="305856" y="708670"/>
            <a:ext cx="6680355" cy="523220"/>
          </a:xfrm>
          <a:prstGeom prst="rect">
            <a:avLst/>
          </a:prstGeom>
        </p:spPr>
        <p:txBody>
          <a:bodyPr wrap="none">
            <a:spAutoFit/>
          </a:bodyPr>
          <a:lstStyle/>
          <a:p>
            <a:pPr marL="115888" lvl="2" indent="0">
              <a:buFont typeface="Arial" charset="0"/>
              <a:buNone/>
            </a:pPr>
            <a:r>
              <a:rPr lang="en-US" altLang="en-US" sz="2800" dirty="0">
                <a:latin typeface="Century Gothic" pitchFamily="34" charset="0"/>
              </a:rPr>
              <a:t>GARAGE (WEST &amp; SOUTH ELEVATION)</a:t>
            </a:r>
          </a:p>
        </p:txBody>
      </p:sp>
      <p:sp>
        <p:nvSpPr>
          <p:cNvPr id="4" name="TextBox 3">
            <a:extLst>
              <a:ext uri="{FF2B5EF4-FFF2-40B4-BE49-F238E27FC236}">
                <a16:creationId xmlns:a16="http://schemas.microsoft.com/office/drawing/2014/main" id="{469E4089-F4E3-4091-9B03-1CAE712D8A45}"/>
              </a:ext>
            </a:extLst>
          </p:cNvPr>
          <p:cNvSpPr txBox="1"/>
          <p:nvPr/>
        </p:nvSpPr>
        <p:spPr>
          <a:xfrm>
            <a:off x="3486534" y="4688642"/>
            <a:ext cx="2255520" cy="369332"/>
          </a:xfrm>
          <a:prstGeom prst="rect">
            <a:avLst/>
          </a:prstGeom>
          <a:solidFill>
            <a:srgbClr val="FFFFFF"/>
          </a:solidFill>
        </p:spPr>
        <p:txBody>
          <a:bodyPr wrap="square" rtlCol="0">
            <a:spAutoFit/>
          </a:bodyPr>
          <a:lstStyle/>
          <a:p>
            <a:r>
              <a:rPr lang="en-US" dirty="0">
                <a:solidFill>
                  <a:srgbClr val="FF0000"/>
                </a:solidFill>
              </a:rPr>
              <a:t>PROPOSED</a:t>
            </a:r>
          </a:p>
        </p:txBody>
      </p:sp>
      <p:sp>
        <p:nvSpPr>
          <p:cNvPr id="5" name="TextBox 4">
            <a:extLst>
              <a:ext uri="{FF2B5EF4-FFF2-40B4-BE49-F238E27FC236}">
                <a16:creationId xmlns:a16="http://schemas.microsoft.com/office/drawing/2014/main" id="{B242DAF1-F3DB-4D32-ACA6-98E3AF0B5D1E}"/>
              </a:ext>
            </a:extLst>
          </p:cNvPr>
          <p:cNvSpPr txBox="1"/>
          <p:nvPr/>
        </p:nvSpPr>
        <p:spPr>
          <a:xfrm>
            <a:off x="3720214" y="3317042"/>
            <a:ext cx="2255520" cy="369332"/>
          </a:xfrm>
          <a:prstGeom prst="rect">
            <a:avLst/>
          </a:prstGeom>
          <a:solidFill>
            <a:srgbClr val="FFFFFF"/>
          </a:solidFill>
        </p:spPr>
        <p:txBody>
          <a:bodyPr wrap="square" rtlCol="0">
            <a:spAutoFit/>
          </a:bodyPr>
          <a:lstStyle/>
          <a:p>
            <a:r>
              <a:rPr lang="en-US" dirty="0">
                <a:solidFill>
                  <a:srgbClr val="FF0000"/>
                </a:solidFill>
              </a:rPr>
              <a:t>EXISTING</a:t>
            </a:r>
          </a:p>
        </p:txBody>
      </p:sp>
      <p:pic>
        <p:nvPicPr>
          <p:cNvPr id="6" name="Recorded Sound">
            <a:hlinkClick r:id="" action="ppaction://media"/>
            <a:extLst>
              <a:ext uri="{FF2B5EF4-FFF2-40B4-BE49-F238E27FC236}">
                <a16:creationId xmlns:a16="http://schemas.microsoft.com/office/drawing/2014/main" id="{A91FCB95-F6E6-4BA7-8AB3-378B7E3BAE4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36560" y="5730240"/>
            <a:ext cx="609600" cy="609600"/>
          </a:xfrm>
          <a:prstGeom prst="rect">
            <a:avLst/>
          </a:prstGeom>
        </p:spPr>
      </p:pic>
    </p:spTree>
    <p:extLst>
      <p:ext uri="{BB962C8B-B14F-4D97-AF65-F5344CB8AC3E}">
        <p14:creationId xmlns:p14="http://schemas.microsoft.com/office/powerpoint/2010/main" val="3309022911"/>
      </p:ext>
    </p:extLst>
  </p:cSld>
  <p:clrMapOvr>
    <a:masterClrMapping/>
  </p:clrMapOvr>
  <mc:AlternateContent xmlns:mc="http://schemas.openxmlformats.org/markup-compatibility/2006">
    <mc:Choice xmlns:p14="http://schemas.microsoft.com/office/powerpoint/2010/main" Requires="p14">
      <p:transition p14:dur="10" advClick="0" advTm="7590"/>
    </mc:Choice>
    <mc:Fallback>
      <p:transition advClick="0" advTm="75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7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8A16F9-4D65-4D7F-9506-AAA90B4C67CE}"/>
              </a:ext>
            </a:extLst>
          </p:cNvPr>
          <p:cNvPicPr/>
          <p:nvPr/>
        </p:nvPicPr>
        <p:blipFill>
          <a:blip r:embed="rId4"/>
          <a:stretch>
            <a:fillRect/>
          </a:stretch>
        </p:blipFill>
        <p:spPr>
          <a:xfrm>
            <a:off x="702178" y="1824990"/>
            <a:ext cx="7029582" cy="4240530"/>
          </a:xfrm>
          <a:prstGeom prst="rect">
            <a:avLst/>
          </a:prstGeom>
        </p:spPr>
      </p:pic>
      <p:sp>
        <p:nvSpPr>
          <p:cNvPr id="3" name="Rectangle 2">
            <a:extLst>
              <a:ext uri="{FF2B5EF4-FFF2-40B4-BE49-F238E27FC236}">
                <a16:creationId xmlns:a16="http://schemas.microsoft.com/office/drawing/2014/main" id="{D4EFA03A-AFD6-4B1A-98C5-D229047CA68E}"/>
              </a:ext>
            </a:extLst>
          </p:cNvPr>
          <p:cNvSpPr/>
          <p:nvPr/>
        </p:nvSpPr>
        <p:spPr>
          <a:xfrm>
            <a:off x="305856" y="708670"/>
            <a:ext cx="6670737" cy="523220"/>
          </a:xfrm>
          <a:prstGeom prst="rect">
            <a:avLst/>
          </a:prstGeom>
        </p:spPr>
        <p:txBody>
          <a:bodyPr wrap="none">
            <a:spAutoFit/>
          </a:bodyPr>
          <a:lstStyle/>
          <a:p>
            <a:pPr marL="115888" lvl="2" indent="0">
              <a:buFont typeface="Arial" charset="0"/>
              <a:buNone/>
            </a:pPr>
            <a:r>
              <a:rPr lang="en-US" altLang="en-US" sz="2800" dirty="0">
                <a:latin typeface="Century Gothic" pitchFamily="34" charset="0"/>
              </a:rPr>
              <a:t>GARAGE (EAST &amp; NORTH ELEVATION)</a:t>
            </a:r>
          </a:p>
        </p:txBody>
      </p:sp>
      <p:sp>
        <p:nvSpPr>
          <p:cNvPr id="4" name="TextBox 3">
            <a:extLst>
              <a:ext uri="{FF2B5EF4-FFF2-40B4-BE49-F238E27FC236}">
                <a16:creationId xmlns:a16="http://schemas.microsoft.com/office/drawing/2014/main" id="{469E4089-F4E3-4091-9B03-1CAE712D8A45}"/>
              </a:ext>
            </a:extLst>
          </p:cNvPr>
          <p:cNvSpPr txBox="1"/>
          <p:nvPr/>
        </p:nvSpPr>
        <p:spPr>
          <a:xfrm>
            <a:off x="3276372" y="4231442"/>
            <a:ext cx="2255520" cy="369332"/>
          </a:xfrm>
          <a:prstGeom prst="rect">
            <a:avLst/>
          </a:prstGeom>
          <a:solidFill>
            <a:srgbClr val="FFFFFF"/>
          </a:solidFill>
        </p:spPr>
        <p:txBody>
          <a:bodyPr wrap="square" rtlCol="0">
            <a:spAutoFit/>
          </a:bodyPr>
          <a:lstStyle/>
          <a:p>
            <a:r>
              <a:rPr lang="en-US" dirty="0">
                <a:solidFill>
                  <a:srgbClr val="FF0000"/>
                </a:solidFill>
              </a:rPr>
              <a:t>PROPOSED</a:t>
            </a:r>
          </a:p>
        </p:txBody>
      </p:sp>
      <p:sp>
        <p:nvSpPr>
          <p:cNvPr id="6" name="TextBox 5">
            <a:extLst>
              <a:ext uri="{FF2B5EF4-FFF2-40B4-BE49-F238E27FC236}">
                <a16:creationId xmlns:a16="http://schemas.microsoft.com/office/drawing/2014/main" id="{B88E3D6F-FE25-4A3A-A5B1-AFE929630C77}"/>
              </a:ext>
            </a:extLst>
          </p:cNvPr>
          <p:cNvSpPr txBox="1"/>
          <p:nvPr/>
        </p:nvSpPr>
        <p:spPr>
          <a:xfrm>
            <a:off x="3089209" y="2158802"/>
            <a:ext cx="2255520" cy="369332"/>
          </a:xfrm>
          <a:prstGeom prst="rect">
            <a:avLst/>
          </a:prstGeom>
          <a:solidFill>
            <a:srgbClr val="FFFFFF"/>
          </a:solidFill>
        </p:spPr>
        <p:txBody>
          <a:bodyPr wrap="square" rtlCol="0">
            <a:spAutoFit/>
          </a:bodyPr>
          <a:lstStyle/>
          <a:p>
            <a:r>
              <a:rPr lang="en-US" dirty="0">
                <a:solidFill>
                  <a:srgbClr val="FF0000"/>
                </a:solidFill>
              </a:rPr>
              <a:t>EXISTING</a:t>
            </a:r>
          </a:p>
        </p:txBody>
      </p:sp>
      <p:pic>
        <p:nvPicPr>
          <p:cNvPr id="7" name="Recorded Sound">
            <a:hlinkClick r:id="" action="ppaction://media"/>
            <a:extLst>
              <a:ext uri="{FF2B5EF4-FFF2-40B4-BE49-F238E27FC236}">
                <a16:creationId xmlns:a16="http://schemas.microsoft.com/office/drawing/2014/main" id="{886BC86E-815C-45B6-A75E-A189D985AB9A}"/>
              </a:ext>
            </a:extLst>
          </p:cNvPr>
          <p:cNvPicPr>
            <a:picLocks noChangeAspect="1"/>
          </p:cNvPicPr>
          <p:nvPr>
            <a:audioFile r:link="rId1"/>
            <p:extLst>
              <p:ext uri="{DAA4B4D4-6D71-4841-9C94-3DE7FCFB9230}">
                <p14:media xmlns:p14="http://schemas.microsoft.com/office/powerpoint/2010/main" r:embed="rId2">
                  <p14:trim end="13251.9909"/>
                </p14:media>
              </p:ext>
            </p:extLst>
          </p:nvPr>
        </p:nvPicPr>
        <p:blipFill>
          <a:blip r:embed="rId5"/>
          <a:stretch>
            <a:fillRect/>
          </a:stretch>
        </p:blipFill>
        <p:spPr>
          <a:xfrm>
            <a:off x="7904480" y="5760720"/>
            <a:ext cx="609600" cy="609600"/>
          </a:xfrm>
          <a:prstGeom prst="rect">
            <a:avLst/>
          </a:prstGeom>
        </p:spPr>
      </p:pic>
    </p:spTree>
    <p:extLst>
      <p:ext uri="{BB962C8B-B14F-4D97-AF65-F5344CB8AC3E}">
        <p14:creationId xmlns:p14="http://schemas.microsoft.com/office/powerpoint/2010/main" val="4196796535"/>
      </p:ext>
    </p:extLst>
  </p:cSld>
  <p:clrMapOvr>
    <a:masterClrMapping/>
  </p:clrMapOvr>
  <mc:AlternateContent xmlns:mc="http://schemas.openxmlformats.org/markup-compatibility/2006">
    <mc:Choice xmlns:p14="http://schemas.microsoft.com/office/powerpoint/2010/main" Requires="p14">
      <p:transition p14:dur="10" advClick="0" advTm="7160"/>
    </mc:Choice>
    <mc:Fallback>
      <p:transition advClick="0" advTm="71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5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893F2613-A76B-476C-8699-A1616DE33621}"/>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PROJECT ANALYSIS</a:t>
            </a:r>
          </a:p>
        </p:txBody>
      </p:sp>
      <p:sp>
        <p:nvSpPr>
          <p:cNvPr id="2" name="Rectangle 1">
            <a:extLst>
              <a:ext uri="{FF2B5EF4-FFF2-40B4-BE49-F238E27FC236}">
                <a16:creationId xmlns:a16="http://schemas.microsoft.com/office/drawing/2014/main" id="{D2688B79-2CA7-4935-BA42-3D98BC14C7E7}"/>
              </a:ext>
            </a:extLst>
          </p:cNvPr>
          <p:cNvSpPr/>
          <p:nvPr/>
        </p:nvSpPr>
        <p:spPr>
          <a:xfrm>
            <a:off x="342900" y="1577340"/>
            <a:ext cx="8583930" cy="2689967"/>
          </a:xfrm>
          <a:prstGeom prst="rect">
            <a:avLst/>
          </a:prstGeom>
        </p:spPr>
        <p:txBody>
          <a:bodyPr wrap="square">
            <a:spAutoFit/>
          </a:bodyPr>
          <a:lstStyle/>
          <a:p>
            <a:pPr marL="285750" lvl="0" indent="-285750" algn="just" defTabSz="914400">
              <a:lnSpc>
                <a:spcPct val="90000"/>
              </a:lnSpc>
              <a:spcBef>
                <a:spcPct val="0"/>
              </a:spcBef>
              <a:buFont typeface="Wingdings" panose="05000000000000000000" pitchFamily="2" charset="2"/>
              <a:buChar char="§"/>
              <a:defRPr/>
            </a:pPr>
            <a:r>
              <a:rPr lang="en-US" dirty="0">
                <a:latin typeface="Century Gothic" panose="020B0502020202020204" pitchFamily="34" charset="0"/>
              </a:rPr>
              <a:t>Some elements of the project comply with the City’s Design Guidelines and </a:t>
            </a:r>
            <a:r>
              <a:rPr lang="en-US" i="1" dirty="0">
                <a:latin typeface="Century Gothic" panose="020B0502020202020204" pitchFamily="34" charset="0"/>
              </a:rPr>
              <a:t>Secretary’s Standards</a:t>
            </a:r>
            <a:r>
              <a:rPr lang="en-US" dirty="0">
                <a:latin typeface="Century Gothic" panose="020B0502020202020204" pitchFamily="34" charset="0"/>
              </a:rPr>
              <a:t>.</a:t>
            </a:r>
          </a:p>
          <a:p>
            <a:pPr lvl="0" algn="just" defTabSz="914400">
              <a:lnSpc>
                <a:spcPct val="90000"/>
              </a:lnSpc>
              <a:spcBef>
                <a:spcPct val="0"/>
              </a:spcBef>
              <a:defRPr/>
            </a:pPr>
            <a:endParaRPr lang="en-US" dirty="0">
              <a:latin typeface="Century Gothic" panose="020B0502020202020204" pitchFamily="34" charset="0"/>
            </a:endParaRPr>
          </a:p>
          <a:p>
            <a:pPr marL="285750" lvl="0" indent="-285750" algn="just" defTabSz="914400">
              <a:lnSpc>
                <a:spcPct val="90000"/>
              </a:lnSpc>
              <a:spcBef>
                <a:spcPct val="0"/>
              </a:spcBef>
              <a:buFont typeface="Wingdings" panose="05000000000000000000" pitchFamily="2" charset="2"/>
              <a:buChar char="§"/>
              <a:defRPr/>
            </a:pPr>
            <a:r>
              <a:rPr lang="en-US" dirty="0">
                <a:latin typeface="Century Gothic" panose="020B0502020202020204" pitchFamily="34" charset="0"/>
              </a:rPr>
              <a:t>The project components that do not completely comply are as follows: </a:t>
            </a:r>
          </a:p>
          <a:p>
            <a:pPr marL="914400" lvl="0" indent="-457200" algn="just" defTabSz="914400">
              <a:spcBef>
                <a:spcPts val="1200"/>
              </a:spcBef>
              <a:spcAft>
                <a:spcPts val="1200"/>
              </a:spcAft>
              <a:buAutoNum type="arabicParenBoth"/>
              <a:defRPr/>
            </a:pPr>
            <a:r>
              <a:rPr lang="en-US" dirty="0">
                <a:latin typeface="Century Gothic" panose="020B0502020202020204" pitchFamily="34" charset="0"/>
              </a:rPr>
              <a:t>The height of the roof.</a:t>
            </a:r>
          </a:p>
          <a:p>
            <a:pPr marL="914400" lvl="0" indent="-457200" algn="just" defTabSz="914400">
              <a:spcBef>
                <a:spcPts val="1200"/>
              </a:spcBef>
              <a:spcAft>
                <a:spcPts val="1200"/>
              </a:spcAft>
              <a:buAutoNum type="arabicParenBoth"/>
              <a:defRPr/>
            </a:pPr>
            <a:r>
              <a:rPr lang="en-US" dirty="0">
                <a:latin typeface="Century Gothic" panose="020B0502020202020204" pitchFamily="34" charset="0"/>
              </a:rPr>
              <a:t>The scale of the addition as seen from the side.</a:t>
            </a:r>
          </a:p>
          <a:p>
            <a:pPr marL="914400" lvl="0" indent="-457200" algn="just" defTabSz="914400">
              <a:spcBef>
                <a:spcPts val="1200"/>
              </a:spcBef>
              <a:spcAft>
                <a:spcPts val="1200"/>
              </a:spcAft>
              <a:buAutoNum type="arabicParenBoth"/>
              <a:defRPr/>
            </a:pPr>
            <a:r>
              <a:rPr lang="en-US" dirty="0">
                <a:latin typeface="Century Gothic" panose="020B0502020202020204" pitchFamily="34" charset="0"/>
              </a:rPr>
              <a:t>The walkway between roof gables</a:t>
            </a:r>
          </a:p>
        </p:txBody>
      </p:sp>
      <p:pic>
        <p:nvPicPr>
          <p:cNvPr id="8" name="Recorded Sound">
            <a:hlinkClick r:id="" action="ppaction://media"/>
            <a:extLst>
              <a:ext uri="{FF2B5EF4-FFF2-40B4-BE49-F238E27FC236}">
                <a16:creationId xmlns:a16="http://schemas.microsoft.com/office/drawing/2014/main" id="{0EC80DBF-70E5-4F42-982F-A680FA3592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95920" y="5887720"/>
            <a:ext cx="609600" cy="609600"/>
          </a:xfrm>
          <a:prstGeom prst="rect">
            <a:avLst/>
          </a:prstGeom>
        </p:spPr>
      </p:pic>
    </p:spTree>
    <p:extLst>
      <p:ext uri="{BB962C8B-B14F-4D97-AF65-F5344CB8AC3E}">
        <p14:creationId xmlns:p14="http://schemas.microsoft.com/office/powerpoint/2010/main" val="602131345"/>
      </p:ext>
    </p:extLst>
  </p:cSld>
  <p:clrMapOvr>
    <a:masterClrMapping/>
  </p:clrMapOvr>
  <mc:AlternateContent xmlns:mc="http://schemas.openxmlformats.org/markup-compatibility/2006">
    <mc:Choice xmlns:p14="http://schemas.microsoft.com/office/powerpoint/2010/main" Requires="p14">
      <p:transition p14:dur="10" advClick="0" advTm="14700"/>
    </mc:Choice>
    <mc:Fallback>
      <p:transition advClick="0" advTm="147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6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9544" y="846931"/>
            <a:ext cx="7886700" cy="4351338"/>
          </a:xfrm>
        </p:spPr>
        <p:txBody>
          <a:bodyPr>
            <a:normAutofit/>
          </a:bodyPr>
          <a:lstStyle/>
          <a:p>
            <a:pPr marL="0" indent="0">
              <a:lnSpc>
                <a:spcPct val="100000"/>
              </a:lnSpc>
              <a:spcAft>
                <a:spcPts val="1200"/>
              </a:spcAft>
              <a:buNone/>
            </a:pPr>
            <a:r>
              <a:rPr lang="en-US" sz="2400" b="1" dirty="0">
                <a:latin typeface="Century Gothic" panose="020B0502020202020204" pitchFamily="34" charset="0"/>
              </a:rPr>
              <a:t>STAFF RECOMMENDATION: </a:t>
            </a:r>
          </a:p>
        </p:txBody>
      </p:sp>
      <p:sp>
        <p:nvSpPr>
          <p:cNvPr id="5" name="Title 1"/>
          <p:cNvSpPr txBox="1">
            <a:spLocks/>
          </p:cNvSpPr>
          <p:nvPr/>
        </p:nvSpPr>
        <p:spPr>
          <a:xfrm>
            <a:off x="599544" y="1836660"/>
            <a:ext cx="7669667" cy="4641769"/>
          </a:xfrm>
          <a:prstGeom prst="rect">
            <a:avLst/>
          </a:prstGeom>
        </p:spPr>
        <p:txBody>
          <a:bodyPr vert="horz" lIns="91440" tIns="45720" rIns="91440" bIns="45720" rtlCol="0" anchor="ctr">
            <a:noAutofit/>
          </a:bodyPr>
          <a:lstStyle/>
          <a:p>
            <a:pPr algn="just"/>
            <a:r>
              <a:rPr lang="en-US" sz="2800" dirty="0">
                <a:latin typeface="Century Gothic" panose="020B0502020202020204" pitchFamily="34" charset="0"/>
              </a:rPr>
              <a:t>Staff recommends that the Cultural Heritage Commission approve the project with the following conditions to be closer to compliance with the </a:t>
            </a:r>
            <a:r>
              <a:rPr lang="en-US" sz="2800" i="1" dirty="0">
                <a:latin typeface="Century Gothic" panose="020B0502020202020204" pitchFamily="34" charset="0"/>
              </a:rPr>
              <a:t>Standards</a:t>
            </a:r>
            <a:r>
              <a:rPr lang="en-US" sz="2800" dirty="0">
                <a:latin typeface="Century Gothic" panose="020B0502020202020204" pitchFamily="34" charset="0"/>
              </a:rPr>
              <a:t>:</a:t>
            </a:r>
          </a:p>
          <a:p>
            <a:pPr algn="just"/>
            <a:endParaRPr lang="en-US" sz="2800" dirty="0">
              <a:latin typeface="Century Gothic" panose="020B0502020202020204" pitchFamily="34" charset="0"/>
            </a:endParaRPr>
          </a:p>
          <a:p>
            <a:pPr marL="742950" lvl="1" indent="-285750">
              <a:buFont typeface="Arial" panose="020B0604020202020204" pitchFamily="34" charset="0"/>
              <a:buChar char="•"/>
            </a:pPr>
            <a:r>
              <a:rPr lang="en-US" dirty="0"/>
              <a:t>Further reduce the height of the second story addition to be no more than 20’ high.</a:t>
            </a:r>
            <a:endParaRPr lang="en-US" sz="1600" dirty="0"/>
          </a:p>
          <a:p>
            <a:pPr marL="742950" lvl="1" indent="-285750">
              <a:buFont typeface="Arial" panose="020B0604020202020204" pitchFamily="34" charset="0"/>
              <a:buChar char="•"/>
            </a:pPr>
            <a:r>
              <a:rPr lang="en-US" dirty="0"/>
              <a:t>Remove the connecting walkway between the original and proposed gables.</a:t>
            </a:r>
            <a:endParaRPr lang="en-US" sz="1600" dirty="0"/>
          </a:p>
          <a:p>
            <a:pPr marL="742950" lvl="1" indent="-285750">
              <a:buFont typeface="Arial" panose="020B0604020202020204" pitchFamily="34" charset="0"/>
              <a:buChar char="•"/>
            </a:pPr>
            <a:r>
              <a:rPr lang="en-US" dirty="0"/>
              <a:t>Reduce the scale by trimming the first and second floor addition’s south elevation so that it follows the plane of the existing house. </a:t>
            </a:r>
            <a:endParaRPr lang="en-US" sz="1600" dirty="0"/>
          </a:p>
          <a:p>
            <a:pPr algn="just"/>
            <a:endParaRPr kumimoji="0" lang="en-US" sz="6000" i="0" u="none" strike="noStrike" kern="1200" cap="none" spc="0" normalizeH="0" noProof="0" dirty="0">
              <a:ln>
                <a:noFill/>
              </a:ln>
              <a:solidFill>
                <a:schemeClr val="tx1"/>
              </a:solidFill>
              <a:effectLst/>
              <a:uLnTx/>
              <a:uFillTx/>
              <a:ea typeface="+mj-ea"/>
              <a:cs typeface="+mj-cs"/>
            </a:endParaRPr>
          </a:p>
        </p:txBody>
      </p:sp>
      <p:pic>
        <p:nvPicPr>
          <p:cNvPr id="7" name="Audio 6">
            <a:hlinkClick r:id="" action="ppaction://media"/>
            <a:extLst>
              <a:ext uri="{FF2B5EF4-FFF2-40B4-BE49-F238E27FC236}">
                <a16:creationId xmlns:a16="http://schemas.microsoft.com/office/drawing/2014/main" id="{32112400-F66A-47CD-9859-A091C03194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31724817"/>
      </p:ext>
    </p:extLst>
  </p:cSld>
  <p:clrMapOvr>
    <a:masterClrMapping/>
  </p:clrMapOvr>
  <mc:AlternateContent xmlns:mc="http://schemas.openxmlformats.org/markup-compatibility/2006">
    <mc:Choice xmlns:p14="http://schemas.microsoft.com/office/powerpoint/2010/main" Requires="p14">
      <p:transition p14:dur="10" advClick="0" advTm="27400"/>
    </mc:Choice>
    <mc:Fallback>
      <p:transition advClick="0" advTm="274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297A0677-B4E3-42FB-A9E1-29CEC815492E}"/>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Figure 1: LOCATION</a:t>
            </a:r>
          </a:p>
        </p:txBody>
      </p:sp>
      <p:pic>
        <p:nvPicPr>
          <p:cNvPr id="8" name="Picture 7">
            <a:extLst>
              <a:ext uri="{FF2B5EF4-FFF2-40B4-BE49-F238E27FC236}">
                <a16:creationId xmlns:a16="http://schemas.microsoft.com/office/drawing/2014/main" id="{555016F8-3B33-40E7-8756-F686D9FE22FE}"/>
              </a:ext>
            </a:extLst>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502410" y="1387792"/>
            <a:ext cx="5881370" cy="5061074"/>
          </a:xfrm>
          <a:prstGeom prst="rect">
            <a:avLst/>
          </a:prstGeom>
          <a:noFill/>
          <a:ln>
            <a:noFill/>
          </a:ln>
        </p:spPr>
      </p:pic>
      <p:pic>
        <p:nvPicPr>
          <p:cNvPr id="7" name="Recorded Sound">
            <a:hlinkClick r:id="" action="ppaction://media"/>
            <a:extLst>
              <a:ext uri="{FF2B5EF4-FFF2-40B4-BE49-F238E27FC236}">
                <a16:creationId xmlns:a16="http://schemas.microsoft.com/office/drawing/2014/main" id="{CC99033A-DAD2-4A97-ADF1-9FAD47488D5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945120" y="5839266"/>
            <a:ext cx="609600" cy="609600"/>
          </a:xfrm>
          <a:prstGeom prst="rect">
            <a:avLst/>
          </a:prstGeom>
        </p:spPr>
      </p:pic>
    </p:spTree>
    <p:extLst>
      <p:ext uri="{BB962C8B-B14F-4D97-AF65-F5344CB8AC3E}">
        <p14:creationId xmlns:p14="http://schemas.microsoft.com/office/powerpoint/2010/main" val="2054324727"/>
      </p:ext>
    </p:extLst>
  </p:cSld>
  <p:clrMapOvr>
    <a:masterClrMapping/>
  </p:clrMapOvr>
  <mc:AlternateContent xmlns:mc="http://schemas.openxmlformats.org/markup-compatibility/2006">
    <mc:Choice xmlns:p14="http://schemas.microsoft.com/office/powerpoint/2010/main" Requires="p14">
      <p:transition p14:dur="10" advTm="8300"/>
    </mc:Choice>
    <mc:Fallback>
      <p:transition advTm="83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7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812800"/>
            <a:ext cx="8501743" cy="4737100"/>
          </a:xfrm>
          <a:prstGeom prst="rect">
            <a:avLst/>
          </a:prstGeom>
        </p:spPr>
        <p:txBody>
          <a:bodyPr vert="horz" lIns="91440" tIns="45720" rIns="91440" bIns="45720" rtlCol="0" anchor="ctr">
            <a:normAutofit fontScale="97500"/>
          </a:bodyPr>
          <a:lstStyle/>
          <a:p>
            <a:r>
              <a:rPr lang="en-US" sz="2000" dirty="0">
                <a:latin typeface="Century Gothic" panose="020B0502020202020204" pitchFamily="34" charset="0"/>
              </a:rPr>
              <a:t>If the Commission does not agree with staff’s recommendation, the following options are available: </a:t>
            </a:r>
          </a:p>
          <a:p>
            <a:pPr marL="342900" indent="-342900">
              <a:buFont typeface="+mj-lt"/>
              <a:buAutoNum type="arabicPeriod"/>
            </a:pPr>
            <a:endParaRPr lang="en-US" sz="2000" dirty="0">
              <a:latin typeface="Century Gothic" panose="020B0502020202020204" pitchFamily="34" charset="0"/>
            </a:endParaRPr>
          </a:p>
          <a:p>
            <a:pPr marL="342900" indent="-342900">
              <a:spcBef>
                <a:spcPts val="1000"/>
              </a:spcBef>
              <a:spcAft>
                <a:spcPts val="1000"/>
              </a:spcAft>
              <a:buFont typeface="+mj-lt"/>
              <a:buAutoNum type="arabicPeriod"/>
            </a:pPr>
            <a:r>
              <a:rPr lang="en-US" sz="2000" dirty="0">
                <a:latin typeface="Century Gothic" panose="020B0502020202020204" pitchFamily="34" charset="0"/>
              </a:rPr>
              <a:t>The Cultural Heritage Commission can Approve the project as is or with additional condition(s) added; or </a:t>
            </a:r>
          </a:p>
          <a:p>
            <a:pPr marL="342900" indent="-342900">
              <a:spcBef>
                <a:spcPts val="1000"/>
              </a:spcBef>
              <a:spcAft>
                <a:spcPts val="1000"/>
              </a:spcAft>
              <a:buFont typeface="+mj-lt"/>
              <a:buAutoNum type="arabicPeriod"/>
            </a:pPr>
            <a:r>
              <a:rPr lang="en-US" sz="2000" dirty="0">
                <a:latin typeface="Century Gothic" panose="020B0502020202020204" pitchFamily="34" charset="0"/>
              </a:rPr>
              <a:t>The Cultural Heritage Commission can continue the project, providing the applicant with clear recommendations to revise the proposal; or </a:t>
            </a:r>
          </a:p>
          <a:p>
            <a:pPr marL="342900" indent="-342900">
              <a:spcBef>
                <a:spcPts val="1000"/>
              </a:spcBef>
              <a:spcAft>
                <a:spcPts val="1000"/>
              </a:spcAft>
              <a:buFont typeface="+mj-lt"/>
              <a:buAutoNum type="arabicPeriod"/>
            </a:pPr>
            <a:r>
              <a:rPr lang="en-US" sz="2000" dirty="0">
                <a:latin typeface="Century Gothic" panose="020B0502020202020204" pitchFamily="34" charset="0"/>
              </a:rPr>
              <a:t>The Cultural Heritage Commission can Deny the project.</a:t>
            </a:r>
          </a:p>
        </p:txBody>
      </p:sp>
      <p:sp>
        <p:nvSpPr>
          <p:cNvPr id="4" name="Title 1"/>
          <p:cNvSpPr txBox="1">
            <a:spLocks/>
          </p:cNvSpPr>
          <p:nvPr/>
        </p:nvSpPr>
        <p:spPr>
          <a:xfrm>
            <a:off x="381000" y="806234"/>
            <a:ext cx="7328095" cy="699009"/>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700" b="1" dirty="0">
                <a:latin typeface="Century Gothic" panose="020B0502020202020204" pitchFamily="34" charset="0"/>
              </a:rPr>
              <a:t>Cultural Heritage Commission Options:</a:t>
            </a:r>
            <a:br>
              <a:rPr lang="en-US" dirty="0"/>
            </a:br>
            <a:br>
              <a:rPr lang="en-US" dirty="0"/>
            </a:br>
            <a:endParaRPr lang="en-US" dirty="0"/>
          </a:p>
        </p:txBody>
      </p:sp>
      <p:pic>
        <p:nvPicPr>
          <p:cNvPr id="9" name="Recorded Sound">
            <a:hlinkClick r:id="" action="ppaction://media"/>
            <a:extLst>
              <a:ext uri="{FF2B5EF4-FFF2-40B4-BE49-F238E27FC236}">
                <a16:creationId xmlns:a16="http://schemas.microsoft.com/office/drawing/2014/main" id="{3C298B69-0DFF-46A2-A25E-768271F5856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53680" y="5740400"/>
            <a:ext cx="609600" cy="609600"/>
          </a:xfrm>
          <a:prstGeom prst="rect">
            <a:avLst/>
          </a:prstGeom>
        </p:spPr>
      </p:pic>
    </p:spTree>
    <p:extLst>
      <p:ext uri="{BB962C8B-B14F-4D97-AF65-F5344CB8AC3E}">
        <p14:creationId xmlns:p14="http://schemas.microsoft.com/office/powerpoint/2010/main" val="1512148346"/>
      </p:ext>
    </p:extLst>
  </p:cSld>
  <p:clrMapOvr>
    <a:masterClrMapping/>
  </p:clrMapOvr>
  <mc:AlternateContent xmlns:mc="http://schemas.openxmlformats.org/markup-compatibility/2006">
    <mc:Choice xmlns:p14="http://schemas.microsoft.com/office/powerpoint/2010/main" Requires="p14">
      <p:transition p14:dur="10" advClick="0" advTm="16540"/>
    </mc:Choice>
    <mc:Fallback>
      <p:transition advClick="0" advTm="165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2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092" y="740229"/>
            <a:ext cx="8438606" cy="646331"/>
          </a:xfrm>
          <a:prstGeom prst="rect">
            <a:avLst/>
          </a:prstGeom>
          <a:noFill/>
        </p:spPr>
        <p:txBody>
          <a:bodyPr wrap="square" rtlCol="0">
            <a:spAutoFit/>
          </a:bodyPr>
          <a:lstStyle/>
          <a:p>
            <a:endParaRPr lang="en-US" dirty="0"/>
          </a:p>
          <a:p>
            <a:endParaRPr lang="en-US" dirty="0"/>
          </a:p>
        </p:txBody>
      </p:sp>
      <p:sp>
        <p:nvSpPr>
          <p:cNvPr id="4" name="TextBox 3"/>
          <p:cNvSpPr txBox="1"/>
          <p:nvPr/>
        </p:nvSpPr>
        <p:spPr>
          <a:xfrm>
            <a:off x="3689015" y="2197127"/>
            <a:ext cx="1901483" cy="461665"/>
          </a:xfrm>
          <a:prstGeom prst="rect">
            <a:avLst/>
          </a:prstGeom>
          <a:noFill/>
        </p:spPr>
        <p:txBody>
          <a:bodyPr wrap="none" rtlCol="0">
            <a:spAutoFit/>
          </a:bodyPr>
          <a:lstStyle/>
          <a:p>
            <a:r>
              <a:rPr lang="en-US" sz="2400" dirty="0">
                <a:latin typeface="Century Gothic" panose="020B0502020202020204" pitchFamily="34" charset="0"/>
              </a:rPr>
              <a:t>Questions? </a:t>
            </a:r>
          </a:p>
        </p:txBody>
      </p:sp>
      <p:pic>
        <p:nvPicPr>
          <p:cNvPr id="6" name="Audio 5">
            <a:hlinkClick r:id="" action="ppaction://media"/>
            <a:extLst>
              <a:ext uri="{FF2B5EF4-FFF2-40B4-BE49-F238E27FC236}">
                <a16:creationId xmlns:a16="http://schemas.microsoft.com/office/drawing/2014/main" id="{ECA2132C-E7A0-4ABE-A95B-75FE1EE13ED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68866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4B1AC9EE-76AA-4977-B4C3-B0E8BC44605E}"/>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Figure 2: STREET VIEW</a:t>
            </a:r>
          </a:p>
        </p:txBody>
      </p:sp>
      <p:pic>
        <p:nvPicPr>
          <p:cNvPr id="8" name="Picture 7">
            <a:extLst>
              <a:ext uri="{FF2B5EF4-FFF2-40B4-BE49-F238E27FC236}">
                <a16:creationId xmlns:a16="http://schemas.microsoft.com/office/drawing/2014/main" id="{755E9F49-84EC-4230-B9C9-49589D4F469C}"/>
              </a:ext>
            </a:extLst>
          </p:cNvPr>
          <p:cNvPicPr/>
          <p:nvPr/>
        </p:nvPicPr>
        <p:blipFill rotWithShape="1">
          <a:blip r:embed="rId5"/>
          <a:srcRect l="952"/>
          <a:stretch/>
        </p:blipFill>
        <p:spPr bwMode="auto">
          <a:xfrm>
            <a:off x="1029237" y="1781492"/>
            <a:ext cx="6751736" cy="4489909"/>
          </a:xfrm>
          <a:prstGeom prst="rect">
            <a:avLst/>
          </a:prstGeom>
          <a:ln>
            <a:noFill/>
          </a:ln>
          <a:extLst>
            <a:ext uri="{53640926-AAD7-44D8-BBD7-CCE9431645EC}">
              <a14:shadowObscured xmlns:a14="http://schemas.microsoft.com/office/drawing/2010/main"/>
            </a:ext>
          </a:extLst>
        </p:spPr>
      </p:pic>
      <p:pic>
        <p:nvPicPr>
          <p:cNvPr id="6" name="Audio 5">
            <a:hlinkClick r:id="" action="ppaction://media"/>
            <a:extLst>
              <a:ext uri="{FF2B5EF4-FFF2-40B4-BE49-F238E27FC236}">
                <a16:creationId xmlns:a16="http://schemas.microsoft.com/office/drawing/2014/main" id="{B4B61487-E10A-4341-8131-EE65FA71567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88830377"/>
      </p:ext>
    </p:extLst>
  </p:cSld>
  <p:clrMapOvr>
    <a:masterClrMapping/>
  </p:clrMapOvr>
  <mc:AlternateContent xmlns:mc="http://schemas.openxmlformats.org/markup-compatibility/2006">
    <mc:Choice xmlns:p14="http://schemas.microsoft.com/office/powerpoint/2010/main" Requires="p14">
      <p:transition p14:dur="10" advClick="0" advTm="5480"/>
    </mc:Choice>
    <mc:Fallback>
      <p:transition advClick="0" advTm="54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BD545767-A74B-4558-984D-E485D3CC2D09}"/>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PROPERTY INFORMATION</a:t>
            </a:r>
          </a:p>
        </p:txBody>
      </p:sp>
      <p:pic>
        <p:nvPicPr>
          <p:cNvPr id="7" name="Picture 6">
            <a:extLst>
              <a:ext uri="{FF2B5EF4-FFF2-40B4-BE49-F238E27FC236}">
                <a16:creationId xmlns:a16="http://schemas.microsoft.com/office/drawing/2014/main" id="{78A7CC43-7E62-4869-B185-3FBCA1D9C79B}"/>
              </a:ext>
            </a:extLst>
          </p:cNvPr>
          <p:cNvPicPr>
            <a:picLocks noChangeAspect="1"/>
          </p:cNvPicPr>
          <p:nvPr/>
        </p:nvPicPr>
        <p:blipFill rotWithShape="1">
          <a:blip r:embed="rId5"/>
          <a:srcRect l="32125" t="30454" r="32041" b="39112"/>
          <a:stretch/>
        </p:blipFill>
        <p:spPr>
          <a:xfrm>
            <a:off x="337044" y="2004061"/>
            <a:ext cx="7919017" cy="3783330"/>
          </a:xfrm>
          <a:prstGeom prst="rect">
            <a:avLst/>
          </a:prstGeom>
        </p:spPr>
      </p:pic>
      <p:pic>
        <p:nvPicPr>
          <p:cNvPr id="6" name="Audio 5">
            <a:hlinkClick r:id="" action="ppaction://media"/>
            <a:extLst>
              <a:ext uri="{FF2B5EF4-FFF2-40B4-BE49-F238E27FC236}">
                <a16:creationId xmlns:a16="http://schemas.microsoft.com/office/drawing/2014/main" id="{AF4101CD-B3EC-49FB-A576-6619690C998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22940019"/>
      </p:ext>
    </p:extLst>
  </p:cSld>
  <p:clrMapOvr>
    <a:masterClrMapping/>
  </p:clrMapOvr>
  <mc:AlternateContent xmlns:mc="http://schemas.openxmlformats.org/markup-compatibility/2006">
    <mc:Choice xmlns:p14="http://schemas.microsoft.com/office/powerpoint/2010/main" Requires="p14">
      <p:transition p14:dur="10" advClick="0" advTm="9310"/>
    </mc:Choice>
    <mc:Fallback>
      <p:transition advClick="0" advTm="93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bwMode="auto">
          <a:xfrm>
            <a:off x="60388" y="2060117"/>
            <a:ext cx="8626412" cy="544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accent1"/>
              </a:buClr>
              <a:buSzPct val="85000"/>
              <a:buFont typeface="Arial" charset="0"/>
              <a:buChar char="•"/>
              <a:defRPr sz="2400">
                <a:solidFill>
                  <a:schemeClr val="tx1"/>
                </a:solidFill>
                <a:latin typeface="Arial" charset="0"/>
              </a:defRPr>
            </a:lvl1pPr>
            <a:lvl2pPr indent="-182563">
              <a:spcBef>
                <a:spcPct val="20000"/>
              </a:spcBef>
              <a:buClr>
                <a:schemeClr val="accent1"/>
              </a:buClr>
              <a:buSzPct val="85000"/>
              <a:buFont typeface="Arial" charset="0"/>
              <a:buChar char="•"/>
              <a:defRPr sz="2000">
                <a:solidFill>
                  <a:schemeClr val="tx1"/>
                </a:solidFill>
                <a:latin typeface="Arial" charset="0"/>
              </a:defRPr>
            </a:lvl2pPr>
            <a:lvl3pPr marL="573088" indent="-457200">
              <a:spcBef>
                <a:spcPct val="20000"/>
              </a:spcBef>
              <a:buClr>
                <a:schemeClr val="accent1"/>
              </a:buClr>
              <a:buSzPct val="90000"/>
              <a:buFont typeface="Arial" charset="0"/>
              <a:buChar char="•"/>
              <a:defRPr>
                <a:solidFill>
                  <a:schemeClr val="tx1"/>
                </a:solidFill>
                <a:latin typeface="Arial" charset="0"/>
              </a:defRPr>
            </a:lvl3pPr>
            <a:lvl4pPr marL="1004888" indent="-182563">
              <a:spcBef>
                <a:spcPct val="20000"/>
              </a:spcBef>
              <a:buClr>
                <a:schemeClr val="accent1"/>
              </a:buClr>
              <a:buFont typeface="Arial" charset="0"/>
              <a:buChar char="•"/>
              <a:defRPr sz="1600">
                <a:solidFill>
                  <a:schemeClr val="tx1"/>
                </a:solidFill>
                <a:latin typeface="Arial" charset="0"/>
              </a:defRPr>
            </a:lvl4pPr>
            <a:lvl5pPr marL="1030288" indent="-457200">
              <a:spcBef>
                <a:spcPct val="20000"/>
              </a:spcBef>
              <a:buClr>
                <a:schemeClr val="accent1"/>
              </a:buClr>
              <a:buSzPct val="100000"/>
              <a:buFont typeface="Arial" charset="0"/>
              <a:buChar char="•"/>
              <a:defRPr sz="1400">
                <a:solidFill>
                  <a:schemeClr val="tx1"/>
                </a:solidFill>
                <a:latin typeface="Arial" charset="0"/>
              </a:defRPr>
            </a:lvl5pPr>
            <a:lvl6pPr marL="14874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19446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24018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28590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r>
              <a:rPr lang="en-US" dirty="0">
                <a:latin typeface="Century Gothic" panose="020B0502020202020204" pitchFamily="34" charset="0"/>
              </a:rPr>
              <a:t>COA for two-story 1,184-square-foot addition and alterations to an existing single-story, 1,660 square-foot single-family residence located at 1020 Milan Avenue</a:t>
            </a:r>
          </a:p>
          <a:p>
            <a:pPr marL="0" indent="0">
              <a:buNone/>
            </a:pPr>
            <a:endParaRPr lang="en-US" dirty="0"/>
          </a:p>
          <a:p>
            <a:r>
              <a:rPr lang="en-US" altLang="en-US" sz="2400" i="1" dirty="0">
                <a:latin typeface="Century Gothic" pitchFamily="34" charset="0"/>
              </a:rPr>
              <a:t>Residence built in 1905 – single-story </a:t>
            </a:r>
            <a:r>
              <a:rPr lang="en-US" altLang="en-US" i="1" dirty="0">
                <a:latin typeface="Century Gothic" pitchFamily="34" charset="0"/>
              </a:rPr>
              <a:t>contributor to the Southeast Mission Craftsman District</a:t>
            </a:r>
            <a:endParaRPr lang="en-US" altLang="en-US" sz="2400" i="1" dirty="0">
              <a:latin typeface="Century Gothic" pitchFamily="34" charset="0"/>
            </a:endParaRPr>
          </a:p>
          <a:p>
            <a:endParaRPr lang="en-US" sz="2400" dirty="0">
              <a:latin typeface="Century Gothic" panose="020B0502020202020204" pitchFamily="34" charset="0"/>
            </a:endParaRPr>
          </a:p>
          <a:p>
            <a:pPr lvl="2" algn="just">
              <a:spcAft>
                <a:spcPts val="1200"/>
              </a:spcAft>
            </a:pPr>
            <a:endParaRPr lang="en-US" sz="2400" dirty="0">
              <a:latin typeface="Century Gothic" panose="020B0502020202020204" pitchFamily="34" charset="0"/>
            </a:endParaRPr>
          </a:p>
          <a:p>
            <a:pPr lvl="2" algn="just">
              <a:spcAft>
                <a:spcPts val="1200"/>
              </a:spcAft>
            </a:pPr>
            <a:endParaRPr lang="en-US" altLang="en-US" sz="2400" dirty="0">
              <a:latin typeface="Century Gothic" pitchFamily="34" charset="0"/>
            </a:endParaRPr>
          </a:p>
        </p:txBody>
      </p:sp>
      <p:sp>
        <p:nvSpPr>
          <p:cNvPr id="4" name="Content Placeholder 3"/>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PROJECT DESCRIPTION</a:t>
            </a:r>
          </a:p>
        </p:txBody>
      </p:sp>
      <p:pic>
        <p:nvPicPr>
          <p:cNvPr id="7" name="Audio 6">
            <a:hlinkClick r:id="" action="ppaction://media"/>
            <a:extLst>
              <a:ext uri="{FF2B5EF4-FFF2-40B4-BE49-F238E27FC236}">
                <a16:creationId xmlns:a16="http://schemas.microsoft.com/office/drawing/2014/main" id="{AD92F5AB-9BAC-44A6-AB20-31A09DFE23B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pic>
        <p:nvPicPr>
          <p:cNvPr id="8" name="Picture 7">
            <a:extLst>
              <a:ext uri="{FF2B5EF4-FFF2-40B4-BE49-F238E27FC236}">
                <a16:creationId xmlns:a16="http://schemas.microsoft.com/office/drawing/2014/main" id="{DAB817EE-1E90-4E97-A356-4156F322F294}"/>
              </a:ext>
            </a:extLst>
          </p:cNvPr>
          <p:cNvPicPr/>
          <p:nvPr/>
        </p:nvPicPr>
        <p:blipFill rotWithShape="1">
          <a:blip r:embed="rId6"/>
          <a:srcRect l="952"/>
          <a:stretch/>
        </p:blipFill>
        <p:spPr bwMode="auto">
          <a:xfrm>
            <a:off x="2743199" y="4750214"/>
            <a:ext cx="2741613" cy="18231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377975"/>
      </p:ext>
    </p:extLst>
  </p:cSld>
  <p:clrMapOvr>
    <a:masterClrMapping/>
  </p:clrMapOvr>
  <mc:AlternateContent xmlns:mc="http://schemas.openxmlformats.org/markup-compatibility/2006">
    <mc:Choice xmlns:p14="http://schemas.microsoft.com/office/powerpoint/2010/main" Requires="p14">
      <p:transition p14:dur="10" advClick="0" advTm="16520"/>
    </mc:Choice>
    <mc:Fallback>
      <p:transition advClick="0" advTm="165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108285" y="498762"/>
            <a:ext cx="4322207" cy="3424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600" dirty="0"/>
          </a:p>
        </p:txBody>
      </p:sp>
      <p:sp>
        <p:nvSpPr>
          <p:cNvPr id="5" name="Content Placeholder 3">
            <a:extLst>
              <a:ext uri="{FF2B5EF4-FFF2-40B4-BE49-F238E27FC236}">
                <a16:creationId xmlns:a16="http://schemas.microsoft.com/office/drawing/2014/main" id="{AE289214-A94B-4132-8B54-14DFF99D00EC}"/>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PROJECT OVERVIEW</a:t>
            </a:r>
          </a:p>
        </p:txBody>
      </p:sp>
      <p:sp>
        <p:nvSpPr>
          <p:cNvPr id="6" name="Rectangle 5">
            <a:extLst>
              <a:ext uri="{FF2B5EF4-FFF2-40B4-BE49-F238E27FC236}">
                <a16:creationId xmlns:a16="http://schemas.microsoft.com/office/drawing/2014/main" id="{75226819-24F2-48E2-B0B1-89889B425630}"/>
              </a:ext>
            </a:extLst>
          </p:cNvPr>
          <p:cNvSpPr/>
          <p:nvPr/>
        </p:nvSpPr>
        <p:spPr>
          <a:xfrm>
            <a:off x="685800" y="1495968"/>
            <a:ext cx="7120890" cy="4439677"/>
          </a:xfrm>
          <a:prstGeom prst="rect">
            <a:avLst/>
          </a:prstGeom>
        </p:spPr>
        <p:txBody>
          <a:bodyPr wrap="square">
            <a:spAutoFit/>
          </a:bodyPr>
          <a:lstStyle/>
          <a:p>
            <a:pPr marL="342900" marR="0" lvl="0" indent="-342900" algn="just">
              <a:spcBef>
                <a:spcPts val="1200"/>
              </a:spcBef>
              <a:spcAft>
                <a:spcPts val="500"/>
              </a:spcAft>
              <a:buFont typeface="+mj-lt"/>
              <a:buAutoNum type="arabicPeriod"/>
            </a:pPr>
            <a:r>
              <a:rPr lang="en-US" sz="2400" dirty="0">
                <a:ea typeface="Calibri" panose="020F0502020204030204" pitchFamily="34" charset="0"/>
                <a:cs typeface="Arial" panose="020B0604020202020204" pitchFamily="34" charset="0"/>
              </a:rPr>
              <a:t>Demolition of approximately 961 square feet of existing house and part of original gable roof, non-character-defining concrete rear addition and patio; and portions of the walls; and</a:t>
            </a:r>
            <a:endParaRPr lang="en-US" sz="2400" b="1" dirty="0">
              <a:ea typeface="Calibri" panose="020F0502020204030204" pitchFamily="34" charset="0"/>
              <a:cs typeface="Arial" panose="020B0604020202020204" pitchFamily="34" charset="0"/>
            </a:endParaRPr>
          </a:p>
          <a:p>
            <a:pPr marL="342900" marR="0" lvl="0" indent="-342900" algn="just">
              <a:spcBef>
                <a:spcPts val="1200"/>
              </a:spcBef>
              <a:spcAft>
                <a:spcPts val="500"/>
              </a:spcAft>
              <a:buFont typeface="+mj-lt"/>
              <a:buAutoNum type="arabicPeriod"/>
            </a:pPr>
            <a:r>
              <a:rPr lang="en-US" sz="2400" dirty="0">
                <a:ea typeface="Calibri" panose="020F0502020204030204" pitchFamily="34" charset="0"/>
                <a:cs typeface="Arial" panose="020B0604020202020204" pitchFamily="34" charset="0"/>
              </a:rPr>
              <a:t>Alteration to the north, east, and south elevations with a two-story addition including rear porch and balcony; and</a:t>
            </a:r>
            <a:endParaRPr lang="en-US" sz="2400" b="1" dirty="0">
              <a:ea typeface="Calibri" panose="020F0502020204030204" pitchFamily="34" charset="0"/>
              <a:cs typeface="Arial" panose="020B0604020202020204" pitchFamily="34" charset="0"/>
            </a:endParaRPr>
          </a:p>
          <a:p>
            <a:pPr marL="342900" marR="0" lvl="0" indent="-342900" algn="just">
              <a:spcBef>
                <a:spcPts val="1200"/>
              </a:spcBef>
              <a:spcAft>
                <a:spcPts val="500"/>
              </a:spcAft>
              <a:buFont typeface="+mj-lt"/>
              <a:buAutoNum type="arabicPeriod"/>
            </a:pPr>
            <a:r>
              <a:rPr lang="en-US" sz="2400" dirty="0">
                <a:ea typeface="Calibri" panose="020F0502020204030204" pitchFamily="34" charset="0"/>
                <a:cs typeface="Arial" panose="020B0604020202020204" pitchFamily="34" charset="0"/>
              </a:rPr>
              <a:t>Demolition of the 1939 garage (ESA Report).</a:t>
            </a:r>
          </a:p>
          <a:p>
            <a:pPr marL="342900" marR="0" lvl="0" indent="-342900" algn="just">
              <a:spcBef>
                <a:spcPts val="1200"/>
              </a:spcBef>
              <a:spcAft>
                <a:spcPts val="500"/>
              </a:spcAft>
              <a:buFont typeface="+mj-lt"/>
              <a:buAutoNum type="arabicPeriod"/>
            </a:pPr>
            <a:r>
              <a:rPr lang="en-US" sz="2400" dirty="0">
                <a:ea typeface="Calibri" panose="020F0502020204030204" pitchFamily="34" charset="0"/>
                <a:cs typeface="Arial" panose="020B0604020202020204" pitchFamily="34" charset="0"/>
              </a:rPr>
              <a:t>Location of garage (2-foot side yard setback) requires AUP.</a:t>
            </a:r>
          </a:p>
        </p:txBody>
      </p:sp>
      <p:pic>
        <p:nvPicPr>
          <p:cNvPr id="9" name="Recorded Sound">
            <a:hlinkClick r:id="" action="ppaction://media"/>
            <a:extLst>
              <a:ext uri="{FF2B5EF4-FFF2-40B4-BE49-F238E27FC236}">
                <a16:creationId xmlns:a16="http://schemas.microsoft.com/office/drawing/2014/main" id="{642439FB-EE94-495B-8684-F6E003CB43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53400" y="5630845"/>
            <a:ext cx="609600" cy="609600"/>
          </a:xfrm>
          <a:prstGeom prst="rect">
            <a:avLst/>
          </a:prstGeom>
        </p:spPr>
      </p:pic>
    </p:spTree>
    <p:extLst>
      <p:ext uri="{BB962C8B-B14F-4D97-AF65-F5344CB8AC3E}">
        <p14:creationId xmlns:p14="http://schemas.microsoft.com/office/powerpoint/2010/main" val="1270935480"/>
      </p:ext>
    </p:extLst>
  </p:cSld>
  <p:clrMapOvr>
    <a:masterClrMapping/>
  </p:clrMapOvr>
  <mc:AlternateContent xmlns:mc="http://schemas.openxmlformats.org/markup-compatibility/2006">
    <mc:Choice xmlns:p14="http://schemas.microsoft.com/office/powerpoint/2010/main" Requires="p14">
      <p:transition p14:dur="10" advClick="0" advTm="31540"/>
    </mc:Choice>
    <mc:Fallback>
      <p:transition advClick="0" advTm="315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1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108285" y="498762"/>
            <a:ext cx="4322207" cy="3424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600" dirty="0"/>
          </a:p>
        </p:txBody>
      </p:sp>
      <p:sp>
        <p:nvSpPr>
          <p:cNvPr id="5" name="Content Placeholder 3">
            <a:extLst>
              <a:ext uri="{FF2B5EF4-FFF2-40B4-BE49-F238E27FC236}">
                <a16:creationId xmlns:a16="http://schemas.microsoft.com/office/drawing/2014/main" id="{AE289214-A94B-4132-8B54-14DFF99D00EC}"/>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PROJECT OVERVIEW (continued)</a:t>
            </a:r>
          </a:p>
        </p:txBody>
      </p:sp>
      <p:sp>
        <p:nvSpPr>
          <p:cNvPr id="6" name="Rectangle 5">
            <a:extLst>
              <a:ext uri="{FF2B5EF4-FFF2-40B4-BE49-F238E27FC236}">
                <a16:creationId xmlns:a16="http://schemas.microsoft.com/office/drawing/2014/main" id="{75226819-24F2-48E2-B0B1-89889B425630}"/>
              </a:ext>
            </a:extLst>
          </p:cNvPr>
          <p:cNvSpPr/>
          <p:nvPr/>
        </p:nvSpPr>
        <p:spPr>
          <a:xfrm>
            <a:off x="685800" y="1495968"/>
            <a:ext cx="7120890" cy="4247317"/>
          </a:xfrm>
          <a:prstGeom prst="rect">
            <a:avLst/>
          </a:prstGeom>
        </p:spPr>
        <p:txBody>
          <a:bodyPr wrap="square">
            <a:spAutoFit/>
          </a:bodyPr>
          <a:lstStyle/>
          <a:p>
            <a:pPr marL="285750" indent="-285750">
              <a:buFont typeface="Arial" panose="020B0604020202020204" pitchFamily="34" charset="0"/>
              <a:buChar char="•"/>
            </a:pPr>
            <a:r>
              <a:rPr lang="en-US" sz="2800" dirty="0"/>
              <a:t>Lower and bring in the south elevation’s 1</a:t>
            </a:r>
            <a:r>
              <a:rPr lang="en-US" sz="2800" baseline="30000" dirty="0"/>
              <a:t>st</a:t>
            </a:r>
            <a:r>
              <a:rPr lang="en-US" sz="2800" dirty="0"/>
              <a:t> story pop out.</a:t>
            </a:r>
          </a:p>
          <a:p>
            <a:pPr marL="285750" indent="-285750">
              <a:buFont typeface="Arial" panose="020B0604020202020204" pitchFamily="34" charset="0"/>
              <a:buChar char="•"/>
            </a:pPr>
            <a:r>
              <a:rPr lang="en-US" sz="2800" dirty="0"/>
              <a:t>Bring  east elevation/kitchen into house’s envelope.</a:t>
            </a:r>
          </a:p>
          <a:p>
            <a:pPr marL="285750" indent="-285750">
              <a:buFont typeface="Arial" panose="020B0604020202020204" pitchFamily="34" charset="0"/>
              <a:buChar char="•"/>
            </a:pPr>
            <a:r>
              <a:rPr lang="en-US" sz="2800" dirty="0"/>
              <a:t>Lower slope of the main 2</a:t>
            </a:r>
            <a:r>
              <a:rPr lang="en-US" sz="2800" baseline="30000" dirty="0"/>
              <a:t>nd</a:t>
            </a:r>
            <a:r>
              <a:rPr lang="en-US" sz="2800" dirty="0"/>
              <a:t> story gable roof.</a:t>
            </a:r>
          </a:p>
          <a:p>
            <a:pPr marL="285750" indent="-285750">
              <a:buFont typeface="Arial" panose="020B0604020202020204" pitchFamily="34" charset="0"/>
              <a:buChar char="•"/>
            </a:pPr>
            <a:r>
              <a:rPr lang="en-US" sz="2800" dirty="0"/>
              <a:t>Use wood lap siding in lieu of wood shingle siding on the addition.</a:t>
            </a:r>
          </a:p>
          <a:p>
            <a:pPr marL="285750" indent="-285750">
              <a:buFont typeface="Arial" panose="020B0604020202020204" pitchFamily="34" charset="0"/>
              <a:buChar char="•"/>
            </a:pPr>
            <a:r>
              <a:rPr lang="en-US" sz="2800" dirty="0"/>
              <a:t>Complete an evaluation of the garage prior to demolition. </a:t>
            </a:r>
          </a:p>
          <a:p>
            <a:endParaRPr lang="en-US" b="1" dirty="0"/>
          </a:p>
        </p:txBody>
      </p:sp>
      <p:pic>
        <p:nvPicPr>
          <p:cNvPr id="9" name="Recorded Sound">
            <a:hlinkClick r:id="" action="ppaction://media"/>
            <a:extLst>
              <a:ext uri="{FF2B5EF4-FFF2-40B4-BE49-F238E27FC236}">
                <a16:creationId xmlns:a16="http://schemas.microsoft.com/office/drawing/2014/main" id="{A517E7E4-861C-4848-B113-4D578B57F6A1}"/>
              </a:ext>
            </a:extLst>
          </p:cNvPr>
          <p:cNvPicPr>
            <a:picLocks noChangeAspect="1"/>
          </p:cNvPicPr>
          <p:nvPr>
            <a:audioFile r:link="rId1"/>
            <p:extLst>
              <p:ext uri="{DAA4B4D4-6D71-4841-9C94-3DE7FCFB9230}">
                <p14:media xmlns:p14="http://schemas.microsoft.com/office/powerpoint/2010/main" r:embed="rId2">
                  <p14:trim end="97585.8027"/>
                </p14:media>
              </p:ext>
            </p:extLst>
          </p:nvPr>
        </p:nvPicPr>
        <p:blipFill>
          <a:blip r:embed="rId5"/>
          <a:stretch>
            <a:fillRect/>
          </a:stretch>
        </p:blipFill>
        <p:spPr>
          <a:xfrm>
            <a:off x="7900132" y="5562600"/>
            <a:ext cx="609600" cy="609600"/>
          </a:xfrm>
          <a:prstGeom prst="rect">
            <a:avLst/>
          </a:prstGeom>
        </p:spPr>
      </p:pic>
    </p:spTree>
    <p:extLst>
      <p:ext uri="{BB962C8B-B14F-4D97-AF65-F5344CB8AC3E}">
        <p14:creationId xmlns:p14="http://schemas.microsoft.com/office/powerpoint/2010/main" val="1496116347"/>
      </p:ext>
    </p:extLst>
  </p:cSld>
  <p:clrMapOvr>
    <a:masterClrMapping/>
  </p:clrMapOvr>
  <mc:AlternateContent xmlns:mc="http://schemas.openxmlformats.org/markup-compatibility/2006">
    <mc:Choice xmlns:p14="http://schemas.microsoft.com/office/powerpoint/2010/main" Requires="p14">
      <p:transition p14:dur="10" advClick="0" advTm="24120"/>
    </mc:Choice>
    <mc:Fallback>
      <p:transition advClick="0" advTm="241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2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108285" y="498762"/>
            <a:ext cx="4322207" cy="3424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600" dirty="0"/>
          </a:p>
        </p:txBody>
      </p:sp>
      <p:sp>
        <p:nvSpPr>
          <p:cNvPr id="5" name="Content Placeholder 3">
            <a:extLst>
              <a:ext uri="{FF2B5EF4-FFF2-40B4-BE49-F238E27FC236}">
                <a16:creationId xmlns:a16="http://schemas.microsoft.com/office/drawing/2014/main" id="{AE289214-A94B-4132-8B54-14DFF99D00EC}"/>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PROJECT OVERVIEW (continued)</a:t>
            </a:r>
          </a:p>
        </p:txBody>
      </p:sp>
      <p:sp>
        <p:nvSpPr>
          <p:cNvPr id="6" name="Rectangle 5">
            <a:extLst>
              <a:ext uri="{FF2B5EF4-FFF2-40B4-BE49-F238E27FC236}">
                <a16:creationId xmlns:a16="http://schemas.microsoft.com/office/drawing/2014/main" id="{75226819-24F2-48E2-B0B1-89889B425630}"/>
              </a:ext>
            </a:extLst>
          </p:cNvPr>
          <p:cNvSpPr/>
          <p:nvPr/>
        </p:nvSpPr>
        <p:spPr>
          <a:xfrm>
            <a:off x="685800" y="1495968"/>
            <a:ext cx="7120890" cy="5109091"/>
          </a:xfrm>
          <a:prstGeom prst="rect">
            <a:avLst/>
          </a:prstGeom>
        </p:spPr>
        <p:txBody>
          <a:bodyPr wrap="square">
            <a:spAutoFit/>
          </a:bodyPr>
          <a:lstStyle/>
          <a:p>
            <a:r>
              <a:rPr lang="en-US" sz="2800" dirty="0"/>
              <a:t>CHANGES:</a:t>
            </a:r>
          </a:p>
          <a:p>
            <a:pPr marL="285750" indent="-285750">
              <a:buFont typeface="Arial" panose="020B0604020202020204" pitchFamily="34" charset="0"/>
              <a:buChar char="•"/>
            </a:pPr>
            <a:r>
              <a:rPr lang="en-US" sz="2800" dirty="0"/>
              <a:t>Exterior cladding changed from shingles to wood siding </a:t>
            </a:r>
          </a:p>
          <a:p>
            <a:pPr marL="285750" indent="-285750">
              <a:buFont typeface="Arial" panose="020B0604020202020204" pitchFamily="34" charset="0"/>
              <a:buChar char="•"/>
            </a:pPr>
            <a:r>
              <a:rPr lang="en-US" sz="2800" dirty="0"/>
              <a:t>Roof height lowered from 25’2” to 23’7” (original roof is 20’8’). </a:t>
            </a:r>
          </a:p>
          <a:p>
            <a:endParaRPr lang="en-US" sz="2800" dirty="0"/>
          </a:p>
          <a:p>
            <a:r>
              <a:rPr lang="en-US" sz="2800" dirty="0"/>
              <a:t>NO CHANGE:</a:t>
            </a:r>
          </a:p>
          <a:p>
            <a:pPr marL="285750" indent="-285750">
              <a:buFont typeface="Arial" panose="020B0604020202020204" pitchFamily="34" charset="0"/>
              <a:buChar char="•"/>
            </a:pPr>
            <a:r>
              <a:rPr lang="en-US" sz="2800" dirty="0"/>
              <a:t>The pop out was not brought into the envelope of the house.</a:t>
            </a:r>
          </a:p>
          <a:p>
            <a:pPr marL="285750" indent="-285750">
              <a:buFont typeface="Arial" panose="020B0604020202020204" pitchFamily="34" charset="0"/>
              <a:buChar char="•"/>
            </a:pPr>
            <a:r>
              <a:rPr lang="en-US" sz="2800" dirty="0"/>
              <a:t>Second-story addition increased in size from 1,177 to 1,184 square feet. </a:t>
            </a:r>
            <a:endParaRPr lang="en-US" sz="3600" b="1" dirty="0">
              <a:ea typeface="Calibri" panose="020F0502020204030204" pitchFamily="34" charset="0"/>
              <a:cs typeface="Arial" panose="020B0604020202020204" pitchFamily="34" charset="0"/>
            </a:endParaRPr>
          </a:p>
          <a:p>
            <a:endParaRPr lang="en-US" b="1" dirty="0"/>
          </a:p>
        </p:txBody>
      </p:sp>
      <p:pic>
        <p:nvPicPr>
          <p:cNvPr id="10" name="Audio 9">
            <a:hlinkClick r:id="" action="ppaction://media"/>
            <a:extLst>
              <a:ext uri="{FF2B5EF4-FFF2-40B4-BE49-F238E27FC236}">
                <a16:creationId xmlns:a16="http://schemas.microsoft.com/office/drawing/2014/main" id="{715DE725-441C-4F9F-AA6B-F2420B9F6F2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21904916"/>
      </p:ext>
    </p:extLst>
  </p:cSld>
  <p:clrMapOvr>
    <a:masterClrMapping/>
  </p:clrMapOvr>
  <mc:AlternateContent xmlns:mc="http://schemas.openxmlformats.org/markup-compatibility/2006">
    <mc:Choice xmlns:p14="http://schemas.microsoft.com/office/powerpoint/2010/main" Requires="p14">
      <p:transition p14:dur="10" advClick="0" advTm="27650"/>
    </mc:Choice>
    <mc:Fallback>
      <p:transition advClick="0" advTm="276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F0AD9BED-C66E-4ACE-8890-10E9BFA0AC12}"/>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EXISTING SITE PLAN</a:t>
            </a:r>
          </a:p>
        </p:txBody>
      </p:sp>
      <p:pic>
        <p:nvPicPr>
          <p:cNvPr id="7" name="Picture 6">
            <a:extLst>
              <a:ext uri="{FF2B5EF4-FFF2-40B4-BE49-F238E27FC236}">
                <a16:creationId xmlns:a16="http://schemas.microsoft.com/office/drawing/2014/main" id="{8D2306D0-5AF7-4B76-A3C3-E5DE677DAB56}"/>
              </a:ext>
            </a:extLst>
          </p:cNvPr>
          <p:cNvPicPr/>
          <p:nvPr/>
        </p:nvPicPr>
        <p:blipFill>
          <a:blip r:embed="rId5"/>
          <a:stretch>
            <a:fillRect/>
          </a:stretch>
        </p:blipFill>
        <p:spPr>
          <a:xfrm>
            <a:off x="462466" y="1043304"/>
            <a:ext cx="7481384" cy="5551806"/>
          </a:xfrm>
          <a:prstGeom prst="rect">
            <a:avLst/>
          </a:prstGeom>
        </p:spPr>
      </p:pic>
      <p:pic>
        <p:nvPicPr>
          <p:cNvPr id="4" name="Audio 3">
            <a:hlinkClick r:id="" action="ppaction://media"/>
            <a:extLst>
              <a:ext uri="{FF2B5EF4-FFF2-40B4-BE49-F238E27FC236}">
                <a16:creationId xmlns:a16="http://schemas.microsoft.com/office/drawing/2014/main" id="{45026136-37B2-48E4-BCCB-253756C883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62197304"/>
      </p:ext>
    </p:extLst>
  </p:cSld>
  <p:clrMapOvr>
    <a:masterClrMapping/>
  </p:clrMapOvr>
  <mc:AlternateContent xmlns:mc="http://schemas.openxmlformats.org/markup-compatibility/2006">
    <mc:Choice xmlns:p14="http://schemas.microsoft.com/office/powerpoint/2010/main" Requires="p14">
      <p:transition p14:dur="10" advClick="0" advTm="7240"/>
    </mc:Choice>
    <mc:Fallback>
      <p:transition advClick="0" advTm="72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7010</TotalTime>
  <Words>1018</Words>
  <Application>Microsoft Office PowerPoint</Application>
  <PresentationFormat>On-screen Show (4:3)</PresentationFormat>
  <Paragraphs>120</Paragraphs>
  <Slides>21</Slides>
  <Notes>19</Notes>
  <HiddenSlides>0</HiddenSlides>
  <MMClips>21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 Sissi</dc:creator>
  <cp:lastModifiedBy>Lisa Krause</cp:lastModifiedBy>
  <cp:revision>288</cp:revision>
  <cp:lastPrinted>2019-09-10T02:19:15Z</cp:lastPrinted>
  <dcterms:created xsi:type="dcterms:W3CDTF">2017-12-04T17:55:54Z</dcterms:created>
  <dcterms:modified xsi:type="dcterms:W3CDTF">2021-06-11T19:31:53Z</dcterms:modified>
</cp:coreProperties>
</file>