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6"/>
  </p:notesMasterIdLst>
  <p:sldIdLst>
    <p:sldId id="256" r:id="rId2"/>
    <p:sldId id="257" r:id="rId3"/>
    <p:sldId id="258" r:id="rId4"/>
    <p:sldId id="259" r:id="rId5"/>
    <p:sldId id="260" r:id="rId6"/>
    <p:sldId id="267" r:id="rId7"/>
    <p:sldId id="261" r:id="rId8"/>
    <p:sldId id="262" r:id="rId9"/>
    <p:sldId id="263" r:id="rId10"/>
    <p:sldId id="264" r:id="rId11"/>
    <p:sldId id="265" r:id="rId12"/>
    <p:sldId id="268" r:id="rId13"/>
    <p:sldId id="266"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0094" autoAdjust="0"/>
  </p:normalViewPr>
  <p:slideViewPr>
    <p:cSldViewPr snapToGrid="0" showGuides="1">
      <p:cViewPr varScale="1">
        <p:scale>
          <a:sx n="70" d="100"/>
          <a:sy n="70" d="100"/>
        </p:scale>
        <p:origin x="90" y="53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A53FA3-95EA-41EE-AC7B-A14795B3F508}" type="datetimeFigureOut">
              <a:rPr lang="en-US" smtClean="0"/>
              <a:t>11/9/2021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54BF7C-1A0D-415A-8DD6-5CEA7F225D94}" type="slidenum">
              <a:rPr lang="en-US" smtClean="0"/>
              <a:t>‹#›</a:t>
            </a:fld>
            <a:endParaRPr lang="en-US"/>
          </a:p>
        </p:txBody>
      </p:sp>
    </p:spTree>
    <p:extLst>
      <p:ext uri="{BB962C8B-B14F-4D97-AF65-F5344CB8AC3E}">
        <p14:creationId xmlns:p14="http://schemas.microsoft.com/office/powerpoint/2010/main" val="3007793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54BF7C-1A0D-415A-8DD6-5CEA7F225D94}" type="slidenum">
              <a:rPr lang="en-US" smtClean="0"/>
              <a:t>1</a:t>
            </a:fld>
            <a:endParaRPr lang="en-US"/>
          </a:p>
        </p:txBody>
      </p:sp>
    </p:spTree>
    <p:extLst>
      <p:ext uri="{BB962C8B-B14F-4D97-AF65-F5344CB8AC3E}">
        <p14:creationId xmlns:p14="http://schemas.microsoft.com/office/powerpoint/2010/main" val="2179913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The property at 1123 </a:t>
            </a:r>
            <a:r>
              <a:rPr lang="en-US" dirty="0" err="1"/>
              <a:t>Donaldo</a:t>
            </a:r>
            <a:r>
              <a:rPr lang="en-US" dirty="0"/>
              <a:t> Court is a contributor to the </a:t>
            </a:r>
            <a:r>
              <a:rPr lang="en-US" dirty="0" err="1"/>
              <a:t>Donaldo</a:t>
            </a:r>
            <a:r>
              <a:rPr lang="en-US" dirty="0"/>
              <a:t> Court Cluster (eligible historic district). </a:t>
            </a:r>
          </a:p>
          <a:p>
            <a:pPr algn="l"/>
            <a:endParaRPr lang="en-US" dirty="0"/>
          </a:p>
        </p:txBody>
      </p:sp>
      <p:sp>
        <p:nvSpPr>
          <p:cNvPr id="4" name="Slide Number Placeholder 3"/>
          <p:cNvSpPr>
            <a:spLocks noGrp="1"/>
          </p:cNvSpPr>
          <p:nvPr>
            <p:ph type="sldNum" sz="quarter" idx="5"/>
          </p:nvPr>
        </p:nvSpPr>
        <p:spPr/>
        <p:txBody>
          <a:bodyPr/>
          <a:lstStyle/>
          <a:p>
            <a:fld id="{1754BF7C-1A0D-415A-8DD6-5CEA7F225D94}" type="slidenum">
              <a:rPr lang="en-US" smtClean="0"/>
              <a:t>2</a:t>
            </a:fld>
            <a:endParaRPr lang="en-US"/>
          </a:p>
        </p:txBody>
      </p:sp>
    </p:spTree>
    <p:extLst>
      <p:ext uri="{BB962C8B-B14F-4D97-AF65-F5344CB8AC3E}">
        <p14:creationId xmlns:p14="http://schemas.microsoft.com/office/powerpoint/2010/main" val="2626467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The character-defining features of the historic house are: </a:t>
            </a:r>
          </a:p>
          <a:p>
            <a:pPr marL="800100" marR="0" lvl="1" indent="-342900">
              <a:lnSpc>
                <a:spcPct val="115000"/>
              </a:lnSpc>
              <a:spcBef>
                <a:spcPts val="0"/>
              </a:spcBef>
              <a:spcAft>
                <a:spcPts val="0"/>
              </a:spcAft>
              <a:buFont typeface="Wingdings" panose="05000000000000000000" pitchFamily="2"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Asymmetrical composition;</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Wingdings" panose="05000000000000000000" pitchFamily="2"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Smooth stucco siding;</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Wingdings" panose="05000000000000000000" pitchFamily="2"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Cross-gabled roof with red tile cladding;</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Wingdings" panose="05000000000000000000" pitchFamily="2"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Front entry porch with squared wood columns and shed roof;</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Wingdings" panose="05000000000000000000" pitchFamily="2"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Round terracotta vents at gable ends;</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Wingdings" panose="05000000000000000000" pitchFamily="2"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Tapered chimney;</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Wingdings" panose="05000000000000000000" pitchFamily="2"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Wood-framed windows in a variety of configurations;</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Wingdings" panose="05000000000000000000" pitchFamily="2"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Arched window openings/surrounds;</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Wingdings" panose="05000000000000000000" pitchFamily="2"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Original front wood door and surround with keystone; </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Wingdings" panose="05000000000000000000" pitchFamily="2"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Original side wood gate and wing wall; and</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1000"/>
              </a:spcAft>
              <a:buFont typeface="Wingdings" panose="05000000000000000000" pitchFamily="2"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Northern courtyard with brick wall and flagstones.</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p>
            <a:pPr marL="0" indent="0">
              <a:buFontTx/>
              <a:buNone/>
            </a:pPr>
            <a:r>
              <a:rPr lang="en-US" sz="1200" b="0" kern="1200" dirty="0">
                <a:solidFill>
                  <a:schemeClr val="tx1"/>
                </a:solidFill>
                <a:effectLst/>
                <a:latin typeface="+mn-lt"/>
                <a:ea typeface="+mn-ea"/>
                <a:cs typeface="+mn-cs"/>
              </a:rPr>
              <a:t>The house is highly intact and has not undergone major alterations. </a:t>
            </a:r>
            <a:endParaRPr lang="en-US" sz="1200" b="1" kern="1200" dirty="0">
              <a:solidFill>
                <a:schemeClr val="tx1"/>
              </a:solidFill>
              <a:effectLst/>
              <a:latin typeface="+mn-lt"/>
              <a:ea typeface="+mn-ea"/>
              <a:cs typeface="+mn-cs"/>
            </a:endParaRPr>
          </a:p>
          <a:p>
            <a:pPr defTabSz="933237">
              <a:defRPr/>
            </a:pPr>
            <a:endParaRPr lang="en-US" i="0" dirty="0"/>
          </a:p>
          <a:p>
            <a:endParaRPr lang="en-US" dirty="0"/>
          </a:p>
        </p:txBody>
      </p:sp>
      <p:sp>
        <p:nvSpPr>
          <p:cNvPr id="4" name="Slide Number Placeholder 3"/>
          <p:cNvSpPr>
            <a:spLocks noGrp="1"/>
          </p:cNvSpPr>
          <p:nvPr>
            <p:ph type="sldNum" sz="quarter" idx="5"/>
          </p:nvPr>
        </p:nvSpPr>
        <p:spPr/>
        <p:txBody>
          <a:bodyPr/>
          <a:lstStyle/>
          <a:p>
            <a:fld id="{1754BF7C-1A0D-415A-8DD6-5CEA7F225D94}" type="slidenum">
              <a:rPr lang="en-US" smtClean="0"/>
              <a:t>3</a:t>
            </a:fld>
            <a:endParaRPr lang="en-US"/>
          </a:p>
        </p:txBody>
      </p:sp>
    </p:spTree>
    <p:extLst>
      <p:ext uri="{BB962C8B-B14F-4D97-AF65-F5344CB8AC3E}">
        <p14:creationId xmlns:p14="http://schemas.microsoft.com/office/powerpoint/2010/main" val="2238988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The </a:t>
            </a:r>
            <a:r>
              <a:rPr lang="en-US" dirty="0" err="1"/>
              <a:t>Donaldo</a:t>
            </a:r>
            <a:r>
              <a:rPr lang="en-US" dirty="0"/>
              <a:t> Court Cluster eligible historic district consists of predominantly one-story Spanish Colonial Revival and Colonial Revival style houses.</a:t>
            </a:r>
          </a:p>
          <a:p>
            <a:pPr algn="l"/>
            <a:endParaRPr lang="en-US" dirty="0"/>
          </a:p>
        </p:txBody>
      </p:sp>
      <p:sp>
        <p:nvSpPr>
          <p:cNvPr id="4" name="Slide Number Placeholder 3"/>
          <p:cNvSpPr>
            <a:spLocks noGrp="1"/>
          </p:cNvSpPr>
          <p:nvPr>
            <p:ph type="sldNum" sz="quarter" idx="5"/>
          </p:nvPr>
        </p:nvSpPr>
        <p:spPr/>
        <p:txBody>
          <a:bodyPr/>
          <a:lstStyle/>
          <a:p>
            <a:fld id="{1754BF7C-1A0D-415A-8DD6-5CEA7F225D94}" type="slidenum">
              <a:rPr lang="en-US" smtClean="0"/>
              <a:t>4</a:t>
            </a:fld>
            <a:endParaRPr lang="en-US"/>
          </a:p>
        </p:txBody>
      </p:sp>
    </p:spTree>
    <p:extLst>
      <p:ext uri="{BB962C8B-B14F-4D97-AF65-F5344CB8AC3E}">
        <p14:creationId xmlns:p14="http://schemas.microsoft.com/office/powerpoint/2010/main" val="1134687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3237"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rPr>
              <a:t>The proposed project is one story, modest in scale, and located at the rear of the house. The addition has been designed to retain and compliment the character-defining features of the house. Smooth stucco will be used for the exterior cladding of the modest one-story addition and wood-frame windows will match existing in materials and overall design. </a:t>
            </a:r>
          </a:p>
          <a:p>
            <a:pPr marL="0" marR="0" lvl="0" indent="0" algn="l" defTabSz="933237" rtl="0" eaLnBrk="1" fontAlgn="auto" latinLnBrk="0" hangingPunct="1">
              <a:lnSpc>
                <a:spcPct val="100000"/>
              </a:lnSpc>
              <a:spcBef>
                <a:spcPts val="0"/>
              </a:spcBef>
              <a:spcAft>
                <a:spcPts val="0"/>
              </a:spcAft>
              <a:buClrTx/>
              <a:buSzTx/>
              <a:buFontTx/>
              <a:buNone/>
              <a:tabLst/>
              <a:defRPr/>
            </a:pPr>
            <a:endParaRPr lang="en-US" sz="1200" dirty="0">
              <a:effectLst/>
              <a:latin typeface="Times New Roman" panose="02020603050405020304" pitchFamily="18" charset="0"/>
              <a:ea typeface="Calibri" panose="020F0502020204030204" pitchFamily="34" charset="0"/>
            </a:endParaRPr>
          </a:p>
          <a:p>
            <a:pPr marL="0" marR="0" lvl="0" indent="0" algn="l" defTabSz="933237"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rPr>
              <a:t>The addition’s gable is slightly lower than the original and will be minimally if at all visible from the public right-of-way. </a:t>
            </a:r>
            <a:endParaRPr lang="en-US" sz="10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754BF7C-1A0D-415A-8DD6-5CEA7F225D94}" type="slidenum">
              <a:rPr lang="en-US" smtClean="0"/>
              <a:t>7</a:t>
            </a:fld>
            <a:endParaRPr lang="en-US"/>
          </a:p>
        </p:txBody>
      </p:sp>
    </p:spTree>
    <p:extLst>
      <p:ext uri="{BB962C8B-B14F-4D97-AF65-F5344CB8AC3E}">
        <p14:creationId xmlns:p14="http://schemas.microsoft.com/office/powerpoint/2010/main" val="2979125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3237"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effectLst/>
                <a:latin typeface="+mn-lt"/>
                <a:ea typeface="+mn-ea"/>
                <a:cs typeface="+mn-cs"/>
              </a:rPr>
              <a:t>On the south (side) elevation, </a:t>
            </a:r>
            <a:r>
              <a:rPr lang="en-US" sz="1000" b="0" kern="1200" dirty="0">
                <a:solidFill>
                  <a:schemeClr val="tx1"/>
                </a:solidFill>
                <a:effectLst/>
                <a:latin typeface="Times New Roman" panose="02020603050405020304" pitchFamily="18" charset="0"/>
                <a:ea typeface="+mn-ea"/>
                <a:cs typeface="+mn-cs"/>
              </a:rPr>
              <a:t>t</a:t>
            </a:r>
            <a:r>
              <a:rPr lang="en-US" sz="1000" dirty="0">
                <a:effectLst/>
                <a:latin typeface="Times New Roman" panose="02020603050405020304" pitchFamily="18" charset="0"/>
                <a:ea typeface="Calibri" panose="020F0502020204030204" pitchFamily="34" charset="0"/>
              </a:rPr>
              <a:t>he addition is stepped-in from the original volume so that is it not visible from the public-right-of-way and is discernible but compatible with the original house.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 porch’s character-defining features, including shed roof upheld by wood columns, will be retained while the porch is slightly expanded to provide access to the front yard. This includes new steps leading eastward that match the original steps, removal of a low wing wall, and installation of a small wood gate. The wood gate has been designed to match an original gate to the south of the property, which provided access to the driveway. </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000" dirty="0">
                <a:effectLst/>
                <a:latin typeface="Times New Roman" panose="02020603050405020304" pitchFamily="18" charset="0"/>
                <a:ea typeface="Calibri" panose="020F0502020204030204" pitchFamily="34" charset="0"/>
              </a:rPr>
              <a:t>New windows will be of a complimentary wood double-hung variety.</a:t>
            </a:r>
          </a:p>
          <a:p>
            <a:pPr marL="0" marR="0" lvl="0" indent="0" algn="l" defTabSz="933237" rtl="0" eaLnBrk="1" fontAlgn="auto" latinLnBrk="0" hangingPunct="1">
              <a:lnSpc>
                <a:spcPct val="100000"/>
              </a:lnSpc>
              <a:spcBef>
                <a:spcPts val="0"/>
              </a:spcBef>
              <a:spcAft>
                <a:spcPts val="0"/>
              </a:spcAft>
              <a:buClrTx/>
              <a:buSzTx/>
              <a:buFontTx/>
              <a:buNone/>
              <a:tabLst/>
              <a:defRPr/>
            </a:pPr>
            <a:endParaRPr lang="en-US" sz="10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754BF7C-1A0D-415A-8DD6-5CEA7F225D94}" type="slidenum">
              <a:rPr lang="en-US" smtClean="0"/>
              <a:t>8</a:t>
            </a:fld>
            <a:endParaRPr lang="en-US"/>
          </a:p>
        </p:txBody>
      </p:sp>
    </p:spTree>
    <p:extLst>
      <p:ext uri="{BB962C8B-B14F-4D97-AF65-F5344CB8AC3E}">
        <p14:creationId xmlns:p14="http://schemas.microsoft.com/office/powerpoint/2010/main" val="410011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3237"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On the west (rear) elevation, the addition has a gable slightly lower than the original on the front of the house. This </a:t>
            </a:r>
            <a:r>
              <a:rPr lang="en-US" sz="1800" dirty="0">
                <a:effectLst/>
                <a:latin typeface="Times New Roman" panose="02020603050405020304" pitchFamily="18" charset="0"/>
                <a:ea typeface="Calibri" panose="020F0502020204030204" pitchFamily="34" charset="0"/>
              </a:rPr>
              <a:t>breaks the mass and distinguishes the volume from the original house</a:t>
            </a:r>
            <a:r>
              <a:rPr lang="en-US" sz="1200" b="0" kern="1200" dirty="0">
                <a:solidFill>
                  <a:schemeClr val="tx1"/>
                </a:solidFill>
                <a:effectLst/>
                <a:latin typeface="+mn-lt"/>
                <a:ea typeface="+mn-ea"/>
                <a:cs typeface="+mn-cs"/>
              </a:rPr>
              <a:t>. </a:t>
            </a:r>
            <a:r>
              <a:rPr lang="en-US" sz="1800" dirty="0">
                <a:effectLst/>
                <a:latin typeface="Times New Roman" panose="02020603050405020304" pitchFamily="18" charset="0"/>
                <a:ea typeface="Calibri" panose="020F0502020204030204" pitchFamily="34" charset="0"/>
              </a:rPr>
              <a:t>The addition’s roof therefore complements but does not compete with or overwhelm the original historic house. </a:t>
            </a:r>
            <a:r>
              <a:rPr lang="en-US" sz="1200" b="0" kern="1200" dirty="0">
                <a:solidFill>
                  <a:schemeClr val="tx1"/>
                </a:solidFill>
                <a:effectLst/>
                <a:latin typeface="+mn-lt"/>
                <a:ea typeface="+mn-ea"/>
                <a:cs typeface="+mn-cs"/>
              </a:rPr>
              <a:t>It is also discernible from the original house with its stepped in south elevation. The rear elevation incorporates design elements of the original house such as clay barrel tile roofing and terracotta vents. This elevation has wood French doors and wood casement and double-hung windows similar to the house’s original windows. </a:t>
            </a:r>
          </a:p>
          <a:p>
            <a:pPr marL="0" marR="0" lvl="0" indent="0" algn="l" defTabSz="933237"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754BF7C-1A0D-415A-8DD6-5CEA7F225D94}" type="slidenum">
              <a:rPr lang="en-US" smtClean="0"/>
              <a:t>9</a:t>
            </a:fld>
            <a:endParaRPr lang="en-US"/>
          </a:p>
        </p:txBody>
      </p:sp>
    </p:spTree>
    <p:extLst>
      <p:ext uri="{BB962C8B-B14F-4D97-AF65-F5344CB8AC3E}">
        <p14:creationId xmlns:p14="http://schemas.microsoft.com/office/powerpoint/2010/main" val="4276610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rPr>
              <a:t>To the north, the addition slightly extends beyond the original building but is obscured from public view by its depth from the street, the original mass of the building, and the deep courtyard. A wood gate separates the north elevation from the street. Proposed new fenestration along this elevation includes a wood double-hung window.</a:t>
            </a:r>
            <a:endParaRPr lang="en-US"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754BF7C-1A0D-415A-8DD6-5CEA7F225D94}" type="slidenum">
              <a:rPr lang="en-US" smtClean="0"/>
              <a:t>10</a:t>
            </a:fld>
            <a:endParaRPr lang="en-US"/>
          </a:p>
        </p:txBody>
      </p:sp>
    </p:spTree>
    <p:extLst>
      <p:ext uri="{BB962C8B-B14F-4D97-AF65-F5344CB8AC3E}">
        <p14:creationId xmlns:p14="http://schemas.microsoft.com/office/powerpoint/2010/main" val="375146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60BF5EC-E6F7-4898-8FA5-564B7F2F82BE}" type="datetime1">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1604B3-879B-4C9C-87F1-C3E5BBBB561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555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7992FB-C844-4E87-A48E-598C84F7A7C0}" type="datetime1">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1604B3-879B-4C9C-87F1-C3E5BBBB5616}" type="slidenum">
              <a:rPr lang="en-US" smtClean="0"/>
              <a:t>‹#›</a:t>
            </a:fld>
            <a:endParaRPr lang="en-US"/>
          </a:p>
        </p:txBody>
      </p:sp>
    </p:spTree>
    <p:extLst>
      <p:ext uri="{BB962C8B-B14F-4D97-AF65-F5344CB8AC3E}">
        <p14:creationId xmlns:p14="http://schemas.microsoft.com/office/powerpoint/2010/main" val="2780608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59BE8C-A4FE-4E2F-8C39-911DDBCE1765}" type="datetime1">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1604B3-879B-4C9C-87F1-C3E5BBBB5616}" type="slidenum">
              <a:rPr lang="en-US" smtClean="0"/>
              <a:t>‹#›</a:t>
            </a:fld>
            <a:endParaRPr lang="en-US"/>
          </a:p>
        </p:txBody>
      </p:sp>
    </p:spTree>
    <p:extLst>
      <p:ext uri="{BB962C8B-B14F-4D97-AF65-F5344CB8AC3E}">
        <p14:creationId xmlns:p14="http://schemas.microsoft.com/office/powerpoint/2010/main" val="1032337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A98A0A-BC7D-4387-BA5D-92421DE8D9F6}" type="datetime1">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1604B3-879B-4C9C-87F1-C3E5BBBB5616}" type="slidenum">
              <a:rPr lang="en-US" smtClean="0"/>
              <a:t>‹#›</a:t>
            </a:fld>
            <a:endParaRPr lang="en-US" dirty="0"/>
          </a:p>
        </p:txBody>
      </p:sp>
    </p:spTree>
    <p:extLst>
      <p:ext uri="{BB962C8B-B14F-4D97-AF65-F5344CB8AC3E}">
        <p14:creationId xmlns:p14="http://schemas.microsoft.com/office/powerpoint/2010/main" val="2986855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1178724-627A-4477-A721-4336FA8B8431}" type="datetime1">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1604B3-879B-4C9C-87F1-C3E5BBBB561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6998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AB82C0-5ED9-400D-8A52-E2BFB37DA1F8}" type="datetime1">
              <a:rPr lang="en-US" smtClean="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1604B3-879B-4C9C-87F1-C3E5BBBB5616}" type="slidenum">
              <a:rPr lang="en-US" smtClean="0"/>
              <a:t>‹#›</a:t>
            </a:fld>
            <a:endParaRPr lang="en-US"/>
          </a:p>
        </p:txBody>
      </p:sp>
    </p:spTree>
    <p:extLst>
      <p:ext uri="{BB962C8B-B14F-4D97-AF65-F5344CB8AC3E}">
        <p14:creationId xmlns:p14="http://schemas.microsoft.com/office/powerpoint/2010/main" val="686879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B3745C6-8DCD-41F8-8185-E3F794D87804}" type="datetime1">
              <a:rPr lang="en-US" smtClean="0"/>
              <a:t>11/9/2021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1604B3-879B-4C9C-87F1-C3E5BBBB5616}" type="slidenum">
              <a:rPr lang="en-US" smtClean="0"/>
              <a:t>‹#›</a:t>
            </a:fld>
            <a:endParaRPr lang="en-US"/>
          </a:p>
        </p:txBody>
      </p:sp>
    </p:spTree>
    <p:extLst>
      <p:ext uri="{BB962C8B-B14F-4D97-AF65-F5344CB8AC3E}">
        <p14:creationId xmlns:p14="http://schemas.microsoft.com/office/powerpoint/2010/main" val="218625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78C9CC-E97E-4E76-8C70-AEF30D180D2C}" type="datetime1">
              <a:rPr lang="en-US" smtClean="0"/>
              <a:t>11/9/2021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1604B3-879B-4C9C-87F1-C3E5BBBB5616}" type="slidenum">
              <a:rPr lang="en-US" smtClean="0"/>
              <a:t>‹#›</a:t>
            </a:fld>
            <a:endParaRPr lang="en-US"/>
          </a:p>
        </p:txBody>
      </p:sp>
    </p:spTree>
    <p:extLst>
      <p:ext uri="{BB962C8B-B14F-4D97-AF65-F5344CB8AC3E}">
        <p14:creationId xmlns:p14="http://schemas.microsoft.com/office/powerpoint/2010/main" val="4086277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0310E00-3CA7-4C96-8815-F818AE3092FA}" type="datetime1">
              <a:rPr lang="en-US" smtClean="0"/>
              <a:t>11/9/2021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781604B3-879B-4C9C-87F1-C3E5BBBB5616}" type="slidenum">
              <a:rPr lang="en-US" smtClean="0"/>
              <a:t>‹#›</a:t>
            </a:fld>
            <a:endParaRPr lang="en-US"/>
          </a:p>
        </p:txBody>
      </p:sp>
    </p:spTree>
    <p:extLst>
      <p:ext uri="{BB962C8B-B14F-4D97-AF65-F5344CB8AC3E}">
        <p14:creationId xmlns:p14="http://schemas.microsoft.com/office/powerpoint/2010/main" val="2777384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A31B9A6-7B52-468A-827C-1843EC5A7838}" type="datetime1">
              <a:rPr lang="en-US" smtClean="0"/>
              <a:t>11/9/2021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81604B3-879B-4C9C-87F1-C3E5BBBB5616}" type="slidenum">
              <a:rPr lang="en-US" smtClean="0"/>
              <a:t>‹#›</a:t>
            </a:fld>
            <a:endParaRPr lang="en-US"/>
          </a:p>
        </p:txBody>
      </p:sp>
    </p:spTree>
    <p:extLst>
      <p:ext uri="{BB962C8B-B14F-4D97-AF65-F5344CB8AC3E}">
        <p14:creationId xmlns:p14="http://schemas.microsoft.com/office/powerpoint/2010/main" val="407626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84FF8E0-BE7F-4B5A-AB86-9AA654E18552}" type="datetime1">
              <a:rPr lang="en-US" smtClean="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1604B3-879B-4C9C-87F1-C3E5BBBB5616}" type="slidenum">
              <a:rPr lang="en-US" smtClean="0"/>
              <a:t>‹#›</a:t>
            </a:fld>
            <a:endParaRPr lang="en-US"/>
          </a:p>
        </p:txBody>
      </p:sp>
    </p:spTree>
    <p:extLst>
      <p:ext uri="{BB962C8B-B14F-4D97-AF65-F5344CB8AC3E}">
        <p14:creationId xmlns:p14="http://schemas.microsoft.com/office/powerpoint/2010/main" val="612422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1B6B555-5DD3-420B-BFFA-CB08B5200812}" type="datetime1">
              <a:rPr lang="en-US" smtClean="0"/>
              <a:t>11/9/2021</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2F217E4-3D03-47DD-9D6D-E8540001B0B1}"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1722958" y="104040"/>
            <a:ext cx="3619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644479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1123 </a:t>
            </a:r>
            <a:r>
              <a:rPr lang="en-US" dirty="0" err="1"/>
              <a:t>Donaldo</a:t>
            </a:r>
            <a:r>
              <a:rPr lang="en-US" dirty="0"/>
              <a:t> Ct</a:t>
            </a:r>
            <a:br>
              <a:rPr lang="en-US" dirty="0"/>
            </a:br>
            <a:r>
              <a:rPr lang="en-US" sz="4000" dirty="0"/>
              <a:t>Project No. 2423</a:t>
            </a:r>
            <a:br>
              <a:rPr lang="en-US" sz="4000" dirty="0"/>
            </a:br>
            <a:r>
              <a:rPr lang="en-US" sz="4000" dirty="0"/>
              <a:t>Certificate of Appropriateness</a:t>
            </a:r>
            <a:br>
              <a:rPr lang="en-US" sz="4000" dirty="0"/>
            </a:br>
            <a:r>
              <a:rPr lang="en-US" sz="2700" dirty="0"/>
              <a:t>November 18, 2021</a:t>
            </a:r>
          </a:p>
        </p:txBody>
      </p:sp>
      <p:sp>
        <p:nvSpPr>
          <p:cNvPr id="3" name="Subtitle 2"/>
          <p:cNvSpPr>
            <a:spLocks noGrp="1"/>
          </p:cNvSpPr>
          <p:nvPr>
            <p:ph type="subTitle" idx="1"/>
          </p:nvPr>
        </p:nvSpPr>
        <p:spPr/>
        <p:txBody>
          <a:bodyPr/>
          <a:lstStyle/>
          <a:p>
            <a:r>
              <a:rPr lang="en-US" dirty="0"/>
              <a:t>City of South Pasadena | Cultural Heritage Commission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4415" y="1450350"/>
            <a:ext cx="2851265" cy="2880359"/>
          </a:xfrm>
          <a:prstGeom prst="rect">
            <a:avLst/>
          </a:prstGeom>
        </p:spPr>
      </p:pic>
      <p:sp>
        <p:nvSpPr>
          <p:cNvPr id="5" name="Slide Number Placeholder 4"/>
          <p:cNvSpPr>
            <a:spLocks noGrp="1"/>
          </p:cNvSpPr>
          <p:nvPr>
            <p:ph type="sldNum" sz="quarter" idx="12"/>
          </p:nvPr>
        </p:nvSpPr>
        <p:spPr/>
        <p:txBody>
          <a:bodyPr/>
          <a:lstStyle/>
          <a:p>
            <a:fld id="{781604B3-879B-4C9C-87F1-C3E5BBBB5616}" type="slidenum">
              <a:rPr lang="en-US" smtClean="0"/>
              <a:t>1</a:t>
            </a:fld>
            <a:endParaRPr lang="en-US"/>
          </a:p>
        </p:txBody>
      </p:sp>
    </p:spTree>
    <p:extLst>
      <p:ext uri="{BB962C8B-B14F-4D97-AF65-F5344CB8AC3E}">
        <p14:creationId xmlns:p14="http://schemas.microsoft.com/office/powerpoint/2010/main" val="72190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North Elevation</a:t>
            </a:r>
          </a:p>
        </p:txBody>
      </p:sp>
      <p:sp>
        <p:nvSpPr>
          <p:cNvPr id="4" name="Slide Number Placeholder 3"/>
          <p:cNvSpPr>
            <a:spLocks noGrp="1"/>
          </p:cNvSpPr>
          <p:nvPr>
            <p:ph type="sldNum" sz="quarter" idx="12"/>
          </p:nvPr>
        </p:nvSpPr>
        <p:spPr/>
        <p:txBody>
          <a:bodyPr/>
          <a:lstStyle/>
          <a:p>
            <a:fld id="{781604B3-879B-4C9C-87F1-C3E5BBBB5616}" type="slidenum">
              <a:rPr lang="en-US" smtClean="0"/>
              <a:t>10</a:t>
            </a:fld>
            <a:endParaRPr lang="en-US" dirty="0"/>
          </a:p>
        </p:txBody>
      </p:sp>
      <p:pic>
        <p:nvPicPr>
          <p:cNvPr id="5" name="Picture 4">
            <a:extLst>
              <a:ext uri="{FF2B5EF4-FFF2-40B4-BE49-F238E27FC236}">
                <a16:creationId xmlns:a16="http://schemas.microsoft.com/office/drawing/2014/main" id="{4CE87840-2338-440A-AF0B-7E7B70B7D750}"/>
              </a:ext>
            </a:extLst>
          </p:cNvPr>
          <p:cNvPicPr>
            <a:picLocks noChangeAspect="1"/>
          </p:cNvPicPr>
          <p:nvPr/>
        </p:nvPicPr>
        <p:blipFill rotWithShape="1">
          <a:blip r:embed="rId3"/>
          <a:srcRect b="6858"/>
          <a:stretch/>
        </p:blipFill>
        <p:spPr>
          <a:xfrm>
            <a:off x="2772495" y="1833312"/>
            <a:ext cx="7001852" cy="4294534"/>
          </a:xfrm>
          <a:prstGeom prst="rect">
            <a:avLst/>
          </a:prstGeom>
        </p:spPr>
      </p:pic>
      <p:sp>
        <p:nvSpPr>
          <p:cNvPr id="6" name="TextBox 5">
            <a:extLst>
              <a:ext uri="{FF2B5EF4-FFF2-40B4-BE49-F238E27FC236}">
                <a16:creationId xmlns:a16="http://schemas.microsoft.com/office/drawing/2014/main" id="{8FDA51A9-57E1-4FD3-9903-C07875293987}"/>
              </a:ext>
            </a:extLst>
          </p:cNvPr>
          <p:cNvSpPr txBox="1"/>
          <p:nvPr/>
        </p:nvSpPr>
        <p:spPr>
          <a:xfrm>
            <a:off x="1671974" y="2488265"/>
            <a:ext cx="1842958" cy="276999"/>
          </a:xfrm>
          <a:prstGeom prst="rect">
            <a:avLst/>
          </a:prstGeom>
          <a:noFill/>
        </p:spPr>
        <p:txBody>
          <a:bodyPr wrap="square" rtlCol="0">
            <a:spAutoFit/>
          </a:bodyPr>
          <a:lstStyle/>
          <a:p>
            <a:r>
              <a:rPr lang="en-US" sz="1200" dirty="0"/>
              <a:t>Proposed</a:t>
            </a:r>
          </a:p>
        </p:txBody>
      </p:sp>
      <p:sp>
        <p:nvSpPr>
          <p:cNvPr id="7" name="TextBox 6">
            <a:extLst>
              <a:ext uri="{FF2B5EF4-FFF2-40B4-BE49-F238E27FC236}">
                <a16:creationId xmlns:a16="http://schemas.microsoft.com/office/drawing/2014/main" id="{16ABC4E6-5B23-47B7-AA72-7523851C7F37}"/>
              </a:ext>
            </a:extLst>
          </p:cNvPr>
          <p:cNvSpPr txBox="1"/>
          <p:nvPr/>
        </p:nvSpPr>
        <p:spPr>
          <a:xfrm>
            <a:off x="1671974" y="4735279"/>
            <a:ext cx="1842958" cy="276999"/>
          </a:xfrm>
          <a:prstGeom prst="rect">
            <a:avLst/>
          </a:prstGeom>
          <a:noFill/>
        </p:spPr>
        <p:txBody>
          <a:bodyPr wrap="square" rtlCol="0">
            <a:spAutoFit/>
          </a:bodyPr>
          <a:lstStyle/>
          <a:p>
            <a:r>
              <a:rPr lang="en-US" sz="1200" dirty="0"/>
              <a:t>Existing</a:t>
            </a:r>
          </a:p>
        </p:txBody>
      </p:sp>
    </p:spTree>
    <p:extLst>
      <p:ext uri="{BB962C8B-B14F-4D97-AF65-F5344CB8AC3E}">
        <p14:creationId xmlns:p14="http://schemas.microsoft.com/office/powerpoint/2010/main" val="81059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Proposed Elevations</a:t>
            </a:r>
          </a:p>
        </p:txBody>
      </p:sp>
      <p:sp>
        <p:nvSpPr>
          <p:cNvPr id="4" name="Slide Number Placeholder 3"/>
          <p:cNvSpPr>
            <a:spLocks noGrp="1"/>
          </p:cNvSpPr>
          <p:nvPr>
            <p:ph type="sldNum" sz="quarter" idx="12"/>
          </p:nvPr>
        </p:nvSpPr>
        <p:spPr/>
        <p:txBody>
          <a:bodyPr/>
          <a:lstStyle/>
          <a:p>
            <a:fld id="{781604B3-879B-4C9C-87F1-C3E5BBBB5616}" type="slidenum">
              <a:rPr lang="en-US" smtClean="0"/>
              <a:t>11</a:t>
            </a:fld>
            <a:endParaRPr lang="en-US" dirty="0"/>
          </a:p>
        </p:txBody>
      </p:sp>
      <p:pic>
        <p:nvPicPr>
          <p:cNvPr id="5" name="Picture 4" descr="Diagram, engineering drawing&#10;&#10;Description automatically generated">
            <a:extLst>
              <a:ext uri="{FF2B5EF4-FFF2-40B4-BE49-F238E27FC236}">
                <a16:creationId xmlns:a16="http://schemas.microsoft.com/office/drawing/2014/main" id="{7A490F34-0785-4204-813A-6CF06D15CD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822659"/>
            <a:ext cx="9144000" cy="4300538"/>
          </a:xfrm>
          <a:prstGeom prst="rect">
            <a:avLst/>
          </a:prstGeom>
        </p:spPr>
      </p:pic>
    </p:spTree>
    <p:extLst>
      <p:ext uri="{BB962C8B-B14F-4D97-AF65-F5344CB8AC3E}">
        <p14:creationId xmlns:p14="http://schemas.microsoft.com/office/powerpoint/2010/main" val="791828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Proposed Elevations</a:t>
            </a:r>
          </a:p>
        </p:txBody>
      </p:sp>
      <p:sp>
        <p:nvSpPr>
          <p:cNvPr id="4" name="Slide Number Placeholder 3"/>
          <p:cNvSpPr>
            <a:spLocks noGrp="1"/>
          </p:cNvSpPr>
          <p:nvPr>
            <p:ph type="sldNum" sz="quarter" idx="12"/>
          </p:nvPr>
        </p:nvSpPr>
        <p:spPr/>
        <p:txBody>
          <a:bodyPr/>
          <a:lstStyle/>
          <a:p>
            <a:fld id="{781604B3-879B-4C9C-87F1-C3E5BBBB5616}" type="slidenum">
              <a:rPr lang="en-US" smtClean="0"/>
              <a:t>12</a:t>
            </a:fld>
            <a:endParaRPr lang="en-US" dirty="0"/>
          </a:p>
        </p:txBody>
      </p:sp>
      <p:pic>
        <p:nvPicPr>
          <p:cNvPr id="6" name="Picture 5" descr="A white car parked in front of a house&#10;&#10;Description automatically generated with low confidence">
            <a:extLst>
              <a:ext uri="{FF2B5EF4-FFF2-40B4-BE49-F238E27FC236}">
                <a16:creationId xmlns:a16="http://schemas.microsoft.com/office/drawing/2014/main" id="{64B09021-66EE-43FB-8956-374D6A2A1D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838289"/>
            <a:ext cx="9144000" cy="4300538"/>
          </a:xfrm>
          <a:prstGeom prst="rect">
            <a:avLst/>
          </a:prstGeom>
        </p:spPr>
      </p:pic>
    </p:spTree>
    <p:extLst>
      <p:ext uri="{BB962C8B-B14F-4D97-AF65-F5344CB8AC3E}">
        <p14:creationId xmlns:p14="http://schemas.microsoft.com/office/powerpoint/2010/main" val="1944776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Staff Recommendation</a:t>
            </a:r>
          </a:p>
        </p:txBody>
      </p:sp>
      <p:sp>
        <p:nvSpPr>
          <p:cNvPr id="3" name="Content Placeholder 2"/>
          <p:cNvSpPr>
            <a:spLocks noGrp="1"/>
          </p:cNvSpPr>
          <p:nvPr>
            <p:ph idx="1"/>
          </p:nvPr>
        </p:nvSpPr>
        <p:spPr/>
        <p:txBody>
          <a:bodyPr>
            <a:normAutofit/>
          </a:bodyPr>
          <a:lstStyle/>
          <a:p>
            <a:pPr marL="457200" indent="-457200" algn="ctr">
              <a:buFont typeface="+mj-lt"/>
              <a:buAutoNum type="arabicPeriod"/>
            </a:pPr>
            <a:endParaRPr lang="en-US" sz="2400" dirty="0"/>
          </a:p>
          <a:p>
            <a:pPr marL="457200" indent="-457200" algn="ctr">
              <a:buFont typeface="+mj-lt"/>
              <a:buAutoNum type="arabicPeriod"/>
            </a:pPr>
            <a:endParaRPr lang="en-US" sz="2400" dirty="0"/>
          </a:p>
          <a:p>
            <a:pPr marL="0" indent="0" algn="ctr">
              <a:buNone/>
            </a:pPr>
            <a:r>
              <a:rPr lang="en-US" sz="2400" dirty="0"/>
              <a:t>Staff recommends that the Cultural Heritage Commission approve the project. </a:t>
            </a:r>
            <a:endParaRPr lang="en-US" sz="2400" dirty="0">
              <a:ea typeface="+mj-ea"/>
              <a:cs typeface="+mj-cs"/>
            </a:endParaRPr>
          </a:p>
          <a:p>
            <a:pPr marL="457200" indent="-457200">
              <a:buFont typeface="+mj-lt"/>
              <a:buAutoNum type="arabicPeriod"/>
            </a:pPr>
            <a:endParaRPr lang="en-US" sz="2400" dirty="0"/>
          </a:p>
        </p:txBody>
      </p:sp>
      <p:sp>
        <p:nvSpPr>
          <p:cNvPr id="4" name="Slide Number Placeholder 3"/>
          <p:cNvSpPr>
            <a:spLocks noGrp="1"/>
          </p:cNvSpPr>
          <p:nvPr>
            <p:ph type="sldNum" sz="quarter" idx="12"/>
          </p:nvPr>
        </p:nvSpPr>
        <p:spPr/>
        <p:txBody>
          <a:bodyPr/>
          <a:lstStyle/>
          <a:p>
            <a:fld id="{781604B3-879B-4C9C-87F1-C3E5BBBB5616}" type="slidenum">
              <a:rPr lang="en-US" smtClean="0"/>
              <a:t>13</a:t>
            </a:fld>
            <a:endParaRPr lang="en-US" dirty="0"/>
          </a:p>
        </p:txBody>
      </p:sp>
    </p:spTree>
    <p:extLst>
      <p:ext uri="{BB962C8B-B14F-4D97-AF65-F5344CB8AC3E}">
        <p14:creationId xmlns:p14="http://schemas.microsoft.com/office/powerpoint/2010/main" val="3480115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829E218-74FB-4455-98BE-F2C5BA897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7E8D75FD-D4F9-4D11-B70D-82EFCB4CF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E75F8FC7-2268-462F-AFF6-A4A975C34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8BD2F9-1DCF-4B2C-804B-D2C699068C04}"/>
              </a:ext>
            </a:extLst>
          </p:cNvPr>
          <p:cNvSpPr>
            <a:spLocks noGrp="1"/>
          </p:cNvSpPr>
          <p:nvPr>
            <p:ph type="title"/>
          </p:nvPr>
        </p:nvSpPr>
        <p:spPr>
          <a:xfrm>
            <a:off x="6730000" y="639097"/>
            <a:ext cx="4813072" cy="3686015"/>
          </a:xfrm>
        </p:spPr>
        <p:txBody>
          <a:bodyPr vert="horz" lIns="91440" tIns="45720" rIns="91440" bIns="45720" rtlCol="0" anchor="b">
            <a:normAutofit/>
          </a:bodyPr>
          <a:lstStyle/>
          <a:p>
            <a:r>
              <a:rPr lang="en-US" sz="8000">
                <a:solidFill>
                  <a:schemeClr val="tx1">
                    <a:lumMod val="85000"/>
                    <a:lumOff val="15000"/>
                  </a:schemeClr>
                </a:solidFill>
              </a:rPr>
              <a:t>Thank you!</a:t>
            </a:r>
          </a:p>
        </p:txBody>
      </p:sp>
      <p:pic>
        <p:nvPicPr>
          <p:cNvPr id="5" name="Picture 4">
            <a:extLst>
              <a:ext uri="{FF2B5EF4-FFF2-40B4-BE49-F238E27FC236}">
                <a16:creationId xmlns:a16="http://schemas.microsoft.com/office/drawing/2014/main" id="{F4CCA182-E00F-41F9-80B4-8BD0645D76B6}"/>
              </a:ext>
            </a:extLst>
          </p:cNvPr>
          <p:cNvPicPr>
            <a:picLocks noChangeAspect="1"/>
          </p:cNvPicPr>
          <p:nvPr/>
        </p:nvPicPr>
        <p:blipFill rotWithShape="1">
          <a:blip r:embed="rId2"/>
          <a:srcRect t="13687" r="-3" b="5807"/>
          <a:stretch/>
        </p:blipFill>
        <p:spPr>
          <a:xfrm>
            <a:off x="633999" y="640081"/>
            <a:ext cx="5462001" cy="5054156"/>
          </a:xfrm>
          <a:prstGeom prst="rect">
            <a:avLst/>
          </a:prstGeom>
        </p:spPr>
      </p:pic>
      <p:cxnSp>
        <p:nvCxnSpPr>
          <p:cNvPr id="18" name="Straight Connector 17">
            <a:extLst>
              <a:ext uri="{FF2B5EF4-FFF2-40B4-BE49-F238E27FC236}">
                <a16:creationId xmlns:a16="http://schemas.microsoft.com/office/drawing/2014/main" id="{BEF45B32-FB97-49CC-B778-CA7CF87BEF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9D1C364C-8702-4ED9-9D23-41CDB2982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7EE051E9-6C07-4FBB-B4F7-EDF8DDEAA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a:extLst>
              <a:ext uri="{FF2B5EF4-FFF2-40B4-BE49-F238E27FC236}">
                <a16:creationId xmlns:a16="http://schemas.microsoft.com/office/drawing/2014/main" id="{1996C264-6F25-4B8A-97F4-CC58B2BDAB77}"/>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914400">
              <a:spcAft>
                <a:spcPts val="600"/>
              </a:spcAft>
            </a:pPr>
            <a:fld id="{781604B3-879B-4C9C-87F1-C3E5BBBB5616}" type="slidenum">
              <a:rPr lang="en-US" smtClean="0"/>
              <a:pPr defTabSz="914400">
                <a:spcAft>
                  <a:spcPts val="600"/>
                </a:spcAft>
              </a:pPr>
              <a:t>14</a:t>
            </a:fld>
            <a:endParaRPr lang="en-US"/>
          </a:p>
        </p:txBody>
      </p:sp>
    </p:spTree>
    <p:extLst>
      <p:ext uri="{BB962C8B-B14F-4D97-AF65-F5344CB8AC3E}">
        <p14:creationId xmlns:p14="http://schemas.microsoft.com/office/powerpoint/2010/main" val="3561854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Location</a:t>
            </a:r>
          </a:p>
        </p:txBody>
      </p:sp>
      <p:sp>
        <p:nvSpPr>
          <p:cNvPr id="4" name="Slide Number Placeholder 3"/>
          <p:cNvSpPr>
            <a:spLocks noGrp="1"/>
          </p:cNvSpPr>
          <p:nvPr>
            <p:ph type="sldNum" sz="quarter" idx="12"/>
          </p:nvPr>
        </p:nvSpPr>
        <p:spPr/>
        <p:txBody>
          <a:bodyPr/>
          <a:lstStyle/>
          <a:p>
            <a:fld id="{781604B3-879B-4C9C-87F1-C3E5BBBB5616}" type="slidenum">
              <a:rPr lang="en-US" smtClean="0"/>
              <a:t>2</a:t>
            </a:fld>
            <a:endParaRPr lang="en-US" dirty="0"/>
          </a:p>
        </p:txBody>
      </p:sp>
      <p:pic>
        <p:nvPicPr>
          <p:cNvPr id="5" name="Picture 4">
            <a:extLst>
              <a:ext uri="{FF2B5EF4-FFF2-40B4-BE49-F238E27FC236}">
                <a16:creationId xmlns:a16="http://schemas.microsoft.com/office/drawing/2014/main" id="{3531777A-4CD5-4B90-8F86-E9396273864A}"/>
              </a:ext>
            </a:extLst>
          </p:cNvPr>
          <p:cNvPicPr>
            <a:picLocks noChangeAspect="1"/>
          </p:cNvPicPr>
          <p:nvPr/>
        </p:nvPicPr>
        <p:blipFill>
          <a:blip r:embed="rId3"/>
          <a:stretch>
            <a:fillRect/>
          </a:stretch>
        </p:blipFill>
        <p:spPr>
          <a:xfrm>
            <a:off x="3102530" y="1951127"/>
            <a:ext cx="5986940" cy="4320932"/>
          </a:xfrm>
          <a:prstGeom prst="rect">
            <a:avLst/>
          </a:prstGeom>
        </p:spPr>
      </p:pic>
    </p:spTree>
    <p:extLst>
      <p:ext uri="{BB962C8B-B14F-4D97-AF65-F5344CB8AC3E}">
        <p14:creationId xmlns:p14="http://schemas.microsoft.com/office/powerpoint/2010/main" val="815290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Street View</a:t>
            </a:r>
          </a:p>
        </p:txBody>
      </p:sp>
      <p:sp>
        <p:nvSpPr>
          <p:cNvPr id="4" name="Slide Number Placeholder 3"/>
          <p:cNvSpPr>
            <a:spLocks noGrp="1"/>
          </p:cNvSpPr>
          <p:nvPr>
            <p:ph type="sldNum" sz="quarter" idx="12"/>
          </p:nvPr>
        </p:nvSpPr>
        <p:spPr/>
        <p:txBody>
          <a:bodyPr/>
          <a:lstStyle/>
          <a:p>
            <a:fld id="{781604B3-879B-4C9C-87F1-C3E5BBBB5616}" type="slidenum">
              <a:rPr lang="en-US" smtClean="0"/>
              <a:t>3</a:t>
            </a:fld>
            <a:endParaRPr lang="en-US" dirty="0"/>
          </a:p>
        </p:txBody>
      </p:sp>
      <p:pic>
        <p:nvPicPr>
          <p:cNvPr id="5" name="Picture 4" descr="A picture containing tree, outdoor, building, house&#10;&#10;Description automatically generated">
            <a:extLst>
              <a:ext uri="{FF2B5EF4-FFF2-40B4-BE49-F238E27FC236}">
                <a16:creationId xmlns:a16="http://schemas.microsoft.com/office/drawing/2014/main" id="{A6A07649-0A46-47E0-AFA0-5DFB3BD69EB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7913" y="1893711"/>
            <a:ext cx="4756174" cy="3567131"/>
          </a:xfrm>
          <a:prstGeom prst="rect">
            <a:avLst/>
          </a:prstGeom>
          <a:noFill/>
          <a:ln>
            <a:noFill/>
          </a:ln>
        </p:spPr>
      </p:pic>
      <p:sp>
        <p:nvSpPr>
          <p:cNvPr id="6" name="TextBox 5">
            <a:extLst>
              <a:ext uri="{FF2B5EF4-FFF2-40B4-BE49-F238E27FC236}">
                <a16:creationId xmlns:a16="http://schemas.microsoft.com/office/drawing/2014/main" id="{75542FA9-A051-434A-A2C4-20092DD8F111}"/>
              </a:ext>
            </a:extLst>
          </p:cNvPr>
          <p:cNvSpPr txBox="1"/>
          <p:nvPr/>
        </p:nvSpPr>
        <p:spPr>
          <a:xfrm>
            <a:off x="1950035" y="5617193"/>
            <a:ext cx="8352889" cy="646331"/>
          </a:xfrm>
          <a:prstGeom prst="rect">
            <a:avLst/>
          </a:prstGeom>
          <a:noFill/>
        </p:spPr>
        <p:txBody>
          <a:bodyPr wrap="square" rtlCol="0">
            <a:spAutoFit/>
          </a:bodyPr>
          <a:lstStyle/>
          <a:p>
            <a:pPr algn="ctr"/>
            <a:r>
              <a:rPr lang="en-US" dirty="0"/>
              <a:t>The 1,046 square-foot single-family residence with a 329 square-foot detached one-car garage was built in 1927 and is designed in the Spanish Colonial Revival style. </a:t>
            </a:r>
          </a:p>
        </p:txBody>
      </p:sp>
    </p:spTree>
    <p:extLst>
      <p:ext uri="{BB962C8B-B14F-4D97-AF65-F5344CB8AC3E}">
        <p14:creationId xmlns:p14="http://schemas.microsoft.com/office/powerpoint/2010/main" val="3933990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Nearby Properties</a:t>
            </a:r>
          </a:p>
        </p:txBody>
      </p:sp>
      <p:sp>
        <p:nvSpPr>
          <p:cNvPr id="4" name="Slide Number Placeholder 3"/>
          <p:cNvSpPr>
            <a:spLocks noGrp="1"/>
          </p:cNvSpPr>
          <p:nvPr>
            <p:ph type="sldNum" sz="quarter" idx="12"/>
          </p:nvPr>
        </p:nvSpPr>
        <p:spPr/>
        <p:txBody>
          <a:bodyPr/>
          <a:lstStyle/>
          <a:p>
            <a:fld id="{781604B3-879B-4C9C-87F1-C3E5BBBB5616}" type="slidenum">
              <a:rPr lang="en-US" smtClean="0"/>
              <a:t>4</a:t>
            </a:fld>
            <a:endParaRPr lang="en-US" dirty="0"/>
          </a:p>
        </p:txBody>
      </p:sp>
      <p:sp>
        <p:nvSpPr>
          <p:cNvPr id="13" name="TextBox 12">
            <a:extLst>
              <a:ext uri="{FF2B5EF4-FFF2-40B4-BE49-F238E27FC236}">
                <a16:creationId xmlns:a16="http://schemas.microsoft.com/office/drawing/2014/main" id="{FCAB213E-7FD8-4012-A302-FBB6E1042D60}"/>
              </a:ext>
            </a:extLst>
          </p:cNvPr>
          <p:cNvSpPr txBox="1"/>
          <p:nvPr/>
        </p:nvSpPr>
        <p:spPr>
          <a:xfrm>
            <a:off x="3299032" y="3833587"/>
            <a:ext cx="1842958" cy="276999"/>
          </a:xfrm>
          <a:prstGeom prst="rect">
            <a:avLst/>
          </a:prstGeom>
          <a:noFill/>
        </p:spPr>
        <p:txBody>
          <a:bodyPr wrap="square" rtlCol="0">
            <a:spAutoFit/>
          </a:bodyPr>
          <a:lstStyle/>
          <a:p>
            <a:r>
              <a:rPr lang="en-US" sz="1200" dirty="0"/>
              <a:t>1118-1122 </a:t>
            </a:r>
            <a:r>
              <a:rPr lang="en-US" sz="1200" dirty="0" err="1"/>
              <a:t>Donaldo</a:t>
            </a:r>
            <a:r>
              <a:rPr lang="en-US" sz="1200" dirty="0"/>
              <a:t> Court</a:t>
            </a:r>
          </a:p>
        </p:txBody>
      </p:sp>
      <p:pic>
        <p:nvPicPr>
          <p:cNvPr id="14" name="Picture 13">
            <a:extLst>
              <a:ext uri="{FF2B5EF4-FFF2-40B4-BE49-F238E27FC236}">
                <a16:creationId xmlns:a16="http://schemas.microsoft.com/office/drawing/2014/main" id="{1A7F44AB-B6B6-4505-A0F9-59924A41DBF4}"/>
              </a:ext>
            </a:extLst>
          </p:cNvPr>
          <p:cNvPicPr>
            <a:picLocks noChangeAspect="1"/>
          </p:cNvPicPr>
          <p:nvPr/>
        </p:nvPicPr>
        <p:blipFill>
          <a:blip r:embed="rId3"/>
          <a:stretch>
            <a:fillRect/>
          </a:stretch>
        </p:blipFill>
        <p:spPr>
          <a:xfrm>
            <a:off x="2732010" y="1960466"/>
            <a:ext cx="2514600" cy="1879946"/>
          </a:xfrm>
          <a:prstGeom prst="rect">
            <a:avLst/>
          </a:prstGeom>
        </p:spPr>
      </p:pic>
      <p:pic>
        <p:nvPicPr>
          <p:cNvPr id="15" name="Picture 14">
            <a:extLst>
              <a:ext uri="{FF2B5EF4-FFF2-40B4-BE49-F238E27FC236}">
                <a16:creationId xmlns:a16="http://schemas.microsoft.com/office/drawing/2014/main" id="{1FB0C13B-5520-4298-8903-B2B4EAFA53A2}"/>
              </a:ext>
            </a:extLst>
          </p:cNvPr>
          <p:cNvPicPr>
            <a:picLocks noChangeAspect="1"/>
          </p:cNvPicPr>
          <p:nvPr/>
        </p:nvPicPr>
        <p:blipFill rotWithShape="1">
          <a:blip r:embed="rId4"/>
          <a:srcRect r="1626"/>
          <a:stretch/>
        </p:blipFill>
        <p:spPr>
          <a:xfrm>
            <a:off x="6678479" y="1951686"/>
            <a:ext cx="2514600" cy="1876372"/>
          </a:xfrm>
          <a:prstGeom prst="rect">
            <a:avLst/>
          </a:prstGeom>
        </p:spPr>
      </p:pic>
      <p:pic>
        <p:nvPicPr>
          <p:cNvPr id="16" name="Picture 15">
            <a:extLst>
              <a:ext uri="{FF2B5EF4-FFF2-40B4-BE49-F238E27FC236}">
                <a16:creationId xmlns:a16="http://schemas.microsoft.com/office/drawing/2014/main" id="{C4C2A8EC-759F-46E1-99A9-5F6E06426C49}"/>
              </a:ext>
            </a:extLst>
          </p:cNvPr>
          <p:cNvPicPr>
            <a:picLocks noChangeAspect="1"/>
          </p:cNvPicPr>
          <p:nvPr/>
        </p:nvPicPr>
        <p:blipFill rotWithShape="1">
          <a:blip r:embed="rId5"/>
          <a:srcRect l="4514" r="3076"/>
          <a:stretch/>
        </p:blipFill>
        <p:spPr>
          <a:xfrm>
            <a:off x="2732010" y="4079547"/>
            <a:ext cx="2514600" cy="1879946"/>
          </a:xfrm>
          <a:prstGeom prst="rect">
            <a:avLst/>
          </a:prstGeom>
        </p:spPr>
      </p:pic>
      <p:sp>
        <p:nvSpPr>
          <p:cNvPr id="17" name="TextBox 16">
            <a:extLst>
              <a:ext uri="{FF2B5EF4-FFF2-40B4-BE49-F238E27FC236}">
                <a16:creationId xmlns:a16="http://schemas.microsoft.com/office/drawing/2014/main" id="{4765DCBF-5603-4153-8B07-2A9553B3AFB0}"/>
              </a:ext>
            </a:extLst>
          </p:cNvPr>
          <p:cNvSpPr txBox="1"/>
          <p:nvPr/>
        </p:nvSpPr>
        <p:spPr>
          <a:xfrm>
            <a:off x="7255288" y="3817333"/>
            <a:ext cx="1842958" cy="276999"/>
          </a:xfrm>
          <a:prstGeom prst="rect">
            <a:avLst/>
          </a:prstGeom>
          <a:noFill/>
        </p:spPr>
        <p:txBody>
          <a:bodyPr wrap="square" rtlCol="0">
            <a:spAutoFit/>
          </a:bodyPr>
          <a:lstStyle/>
          <a:p>
            <a:r>
              <a:rPr lang="en-US" sz="1200" dirty="0"/>
              <a:t>1132-1134 </a:t>
            </a:r>
            <a:r>
              <a:rPr lang="en-US" sz="1200" dirty="0" err="1"/>
              <a:t>Donaldo</a:t>
            </a:r>
            <a:r>
              <a:rPr lang="en-US" sz="1200" dirty="0"/>
              <a:t> Court</a:t>
            </a:r>
          </a:p>
        </p:txBody>
      </p:sp>
      <p:sp>
        <p:nvSpPr>
          <p:cNvPr id="18" name="TextBox 17">
            <a:extLst>
              <a:ext uri="{FF2B5EF4-FFF2-40B4-BE49-F238E27FC236}">
                <a16:creationId xmlns:a16="http://schemas.microsoft.com/office/drawing/2014/main" id="{9BB8470A-32AC-4F35-87CD-3791CD19346A}"/>
              </a:ext>
            </a:extLst>
          </p:cNvPr>
          <p:cNvSpPr txBox="1"/>
          <p:nvPr/>
        </p:nvSpPr>
        <p:spPr>
          <a:xfrm>
            <a:off x="3067831" y="5968459"/>
            <a:ext cx="1842958" cy="276999"/>
          </a:xfrm>
          <a:prstGeom prst="rect">
            <a:avLst/>
          </a:prstGeom>
          <a:noFill/>
        </p:spPr>
        <p:txBody>
          <a:bodyPr wrap="square" rtlCol="0">
            <a:spAutoFit/>
          </a:bodyPr>
          <a:lstStyle/>
          <a:p>
            <a:r>
              <a:rPr lang="en-US" sz="1200" dirty="0"/>
              <a:t>1112 </a:t>
            </a:r>
            <a:r>
              <a:rPr lang="en-US" sz="1200" dirty="0" err="1"/>
              <a:t>Donaldo</a:t>
            </a:r>
            <a:r>
              <a:rPr lang="en-US" sz="1200" dirty="0"/>
              <a:t> Court</a:t>
            </a:r>
          </a:p>
        </p:txBody>
      </p:sp>
      <p:pic>
        <p:nvPicPr>
          <p:cNvPr id="19" name="Picture 18">
            <a:extLst>
              <a:ext uri="{FF2B5EF4-FFF2-40B4-BE49-F238E27FC236}">
                <a16:creationId xmlns:a16="http://schemas.microsoft.com/office/drawing/2014/main" id="{89CF9151-4BDD-481A-9A5D-CEAB42C6CE27}"/>
              </a:ext>
            </a:extLst>
          </p:cNvPr>
          <p:cNvPicPr>
            <a:picLocks noChangeAspect="1"/>
          </p:cNvPicPr>
          <p:nvPr/>
        </p:nvPicPr>
        <p:blipFill rotWithShape="1">
          <a:blip r:embed="rId6"/>
          <a:srcRect l="-1" r="1910" b="3487"/>
          <a:stretch/>
        </p:blipFill>
        <p:spPr>
          <a:xfrm>
            <a:off x="6678479" y="4079547"/>
            <a:ext cx="2514600" cy="1879946"/>
          </a:xfrm>
          <a:prstGeom prst="rect">
            <a:avLst/>
          </a:prstGeom>
        </p:spPr>
      </p:pic>
      <p:sp>
        <p:nvSpPr>
          <p:cNvPr id="20" name="TextBox 19">
            <a:extLst>
              <a:ext uri="{FF2B5EF4-FFF2-40B4-BE49-F238E27FC236}">
                <a16:creationId xmlns:a16="http://schemas.microsoft.com/office/drawing/2014/main" id="{4FD54BF1-CC10-4FC6-BE33-98F309D706EF}"/>
              </a:ext>
            </a:extLst>
          </p:cNvPr>
          <p:cNvSpPr txBox="1"/>
          <p:nvPr/>
        </p:nvSpPr>
        <p:spPr>
          <a:xfrm>
            <a:off x="7014300" y="5958131"/>
            <a:ext cx="1842958" cy="276999"/>
          </a:xfrm>
          <a:prstGeom prst="rect">
            <a:avLst/>
          </a:prstGeom>
          <a:noFill/>
        </p:spPr>
        <p:txBody>
          <a:bodyPr wrap="square" rtlCol="0">
            <a:spAutoFit/>
          </a:bodyPr>
          <a:lstStyle/>
          <a:p>
            <a:r>
              <a:rPr lang="en-US" sz="1200" dirty="0"/>
              <a:t>1124-1126 </a:t>
            </a:r>
            <a:r>
              <a:rPr lang="en-US" sz="1200" dirty="0" err="1"/>
              <a:t>Donaldo</a:t>
            </a:r>
            <a:r>
              <a:rPr lang="en-US" sz="1200" dirty="0"/>
              <a:t> Court</a:t>
            </a:r>
          </a:p>
        </p:txBody>
      </p:sp>
    </p:spTree>
    <p:extLst>
      <p:ext uri="{BB962C8B-B14F-4D97-AF65-F5344CB8AC3E}">
        <p14:creationId xmlns:p14="http://schemas.microsoft.com/office/powerpoint/2010/main" val="112352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Description</a:t>
            </a:r>
          </a:p>
        </p:txBody>
      </p:sp>
      <p:sp>
        <p:nvSpPr>
          <p:cNvPr id="3" name="Content Placeholder 2"/>
          <p:cNvSpPr>
            <a:spLocks noGrp="1"/>
          </p:cNvSpPr>
          <p:nvPr>
            <p:ph idx="1"/>
          </p:nvPr>
        </p:nvSpPr>
        <p:spPr/>
        <p:txBody>
          <a:bodyPr>
            <a:normAutofit fontScale="92500" lnSpcReduction="20000"/>
          </a:bodyPr>
          <a:lstStyle/>
          <a:p>
            <a:r>
              <a:rPr lang="en-US" sz="2000" dirty="0"/>
              <a:t>The applicant is requesting an approval of a Certificate of Appropriateness to add 790 square feet of habitable space to the rear of the existing residence. The changes proposed to accommodate the addition include: </a:t>
            </a:r>
          </a:p>
          <a:p>
            <a:pPr marL="457200" indent="-457200">
              <a:buFont typeface="+mj-lt"/>
              <a:buAutoNum type="arabicPeriod"/>
            </a:pPr>
            <a:r>
              <a:rPr lang="en-US" sz="2000" dirty="0"/>
              <a:t>The one-story addition with a matching, slightly lower gable</a:t>
            </a:r>
          </a:p>
          <a:p>
            <a:pPr marL="457200" indent="-457200">
              <a:buFont typeface="+mj-lt"/>
              <a:buAutoNum type="arabicPeriod"/>
            </a:pPr>
            <a:r>
              <a:rPr lang="en-US" sz="2000" dirty="0"/>
              <a:t>Red clay barrel tiles roof to match existing</a:t>
            </a:r>
          </a:p>
          <a:p>
            <a:pPr marL="457200" indent="-457200">
              <a:buFont typeface="+mj-lt"/>
              <a:buAutoNum type="arabicPeriod"/>
            </a:pPr>
            <a:r>
              <a:rPr lang="en-US" sz="2000" dirty="0"/>
              <a:t>Smooth stucco finish to match existing</a:t>
            </a:r>
          </a:p>
          <a:p>
            <a:pPr marL="457200" indent="-457200">
              <a:buFont typeface="+mj-lt"/>
              <a:buAutoNum type="arabicPeriod"/>
            </a:pPr>
            <a:r>
              <a:rPr lang="en-US" sz="2000" dirty="0"/>
              <a:t>New wood windows on the rear addition to match proportions and type of the existing front windows</a:t>
            </a:r>
          </a:p>
          <a:p>
            <a:pPr marL="457200" indent="-457200">
              <a:buFont typeface="+mj-lt"/>
              <a:buAutoNum type="arabicPeriod"/>
            </a:pPr>
            <a:r>
              <a:rPr lang="en-US" sz="2000" dirty="0"/>
              <a:t>New wood French doors to match existing doors</a:t>
            </a:r>
          </a:p>
          <a:p>
            <a:pPr marL="457200" indent="-457200">
              <a:buFont typeface="+mj-lt"/>
              <a:buAutoNum type="arabicPeriod"/>
            </a:pPr>
            <a:r>
              <a:rPr lang="en-US" sz="2000" dirty="0"/>
              <a:t>Round terracotta vents beneath gable</a:t>
            </a:r>
          </a:p>
          <a:p>
            <a:pPr marL="457200" indent="-457200">
              <a:buFont typeface="+mj-lt"/>
              <a:buAutoNum type="arabicPeriod"/>
            </a:pPr>
            <a:r>
              <a:rPr lang="en-US" sz="2000" dirty="0"/>
              <a:t>Slight expansion of side porch along south elevation including new stairs and removal of wing wall</a:t>
            </a:r>
          </a:p>
          <a:p>
            <a:pPr marL="457200" indent="-457200">
              <a:buFont typeface="+mj-lt"/>
              <a:buAutoNum type="arabicPeriod"/>
            </a:pPr>
            <a:r>
              <a:rPr lang="en-US" sz="2000" dirty="0"/>
              <a:t>New wood gate at side porch to match gate at driveway</a:t>
            </a:r>
          </a:p>
          <a:p>
            <a:pPr>
              <a:spcBef>
                <a:spcPts val="600"/>
              </a:spcBef>
            </a:pPr>
            <a:endParaRPr lang="en-US" dirty="0"/>
          </a:p>
        </p:txBody>
      </p:sp>
      <p:sp>
        <p:nvSpPr>
          <p:cNvPr id="4" name="Slide Number Placeholder 3"/>
          <p:cNvSpPr>
            <a:spLocks noGrp="1"/>
          </p:cNvSpPr>
          <p:nvPr>
            <p:ph type="sldNum" sz="quarter" idx="12"/>
          </p:nvPr>
        </p:nvSpPr>
        <p:spPr/>
        <p:txBody>
          <a:bodyPr/>
          <a:lstStyle/>
          <a:p>
            <a:fld id="{781604B3-879B-4C9C-87F1-C3E5BBBB5616}" type="slidenum">
              <a:rPr lang="en-US" smtClean="0"/>
              <a:t>5</a:t>
            </a:fld>
            <a:endParaRPr lang="en-US" dirty="0"/>
          </a:p>
        </p:txBody>
      </p:sp>
    </p:spTree>
    <p:extLst>
      <p:ext uri="{BB962C8B-B14F-4D97-AF65-F5344CB8AC3E}">
        <p14:creationId xmlns:p14="http://schemas.microsoft.com/office/powerpoint/2010/main" val="3375126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Plot Plan</a:t>
            </a:r>
          </a:p>
        </p:txBody>
      </p:sp>
      <p:sp>
        <p:nvSpPr>
          <p:cNvPr id="4" name="Slide Number Placeholder 3"/>
          <p:cNvSpPr>
            <a:spLocks noGrp="1"/>
          </p:cNvSpPr>
          <p:nvPr>
            <p:ph type="sldNum" sz="quarter" idx="12"/>
          </p:nvPr>
        </p:nvSpPr>
        <p:spPr/>
        <p:txBody>
          <a:bodyPr/>
          <a:lstStyle/>
          <a:p>
            <a:fld id="{781604B3-879B-4C9C-87F1-C3E5BBBB5616}" type="slidenum">
              <a:rPr lang="en-US" smtClean="0"/>
              <a:t>6</a:t>
            </a:fld>
            <a:endParaRPr lang="en-US" dirty="0"/>
          </a:p>
        </p:txBody>
      </p:sp>
      <p:pic>
        <p:nvPicPr>
          <p:cNvPr id="7" name="Picture 6">
            <a:extLst>
              <a:ext uri="{FF2B5EF4-FFF2-40B4-BE49-F238E27FC236}">
                <a16:creationId xmlns:a16="http://schemas.microsoft.com/office/drawing/2014/main" id="{3C39353E-5DB1-4FC9-8BF0-4DE14E331986}"/>
              </a:ext>
            </a:extLst>
          </p:cNvPr>
          <p:cNvPicPr>
            <a:picLocks noChangeAspect="1"/>
          </p:cNvPicPr>
          <p:nvPr/>
        </p:nvPicPr>
        <p:blipFill>
          <a:blip r:embed="rId2"/>
          <a:stretch>
            <a:fillRect/>
          </a:stretch>
        </p:blipFill>
        <p:spPr>
          <a:xfrm>
            <a:off x="3510710" y="1861515"/>
            <a:ext cx="5166360" cy="2239638"/>
          </a:xfrm>
          <a:prstGeom prst="rect">
            <a:avLst/>
          </a:prstGeom>
        </p:spPr>
      </p:pic>
      <p:pic>
        <p:nvPicPr>
          <p:cNvPr id="8" name="Picture 7">
            <a:extLst>
              <a:ext uri="{FF2B5EF4-FFF2-40B4-BE49-F238E27FC236}">
                <a16:creationId xmlns:a16="http://schemas.microsoft.com/office/drawing/2014/main" id="{68B3D79D-2030-4ADA-B9A5-B15ACBC9E777}"/>
              </a:ext>
            </a:extLst>
          </p:cNvPr>
          <p:cNvPicPr>
            <a:picLocks noChangeAspect="1"/>
          </p:cNvPicPr>
          <p:nvPr/>
        </p:nvPicPr>
        <p:blipFill>
          <a:blip r:embed="rId3"/>
          <a:stretch>
            <a:fillRect/>
          </a:stretch>
        </p:blipFill>
        <p:spPr>
          <a:xfrm>
            <a:off x="3497580" y="4092737"/>
            <a:ext cx="5257800" cy="2213521"/>
          </a:xfrm>
          <a:prstGeom prst="rect">
            <a:avLst/>
          </a:prstGeom>
        </p:spPr>
      </p:pic>
      <p:sp>
        <p:nvSpPr>
          <p:cNvPr id="9" name="TextBox 8">
            <a:extLst>
              <a:ext uri="{FF2B5EF4-FFF2-40B4-BE49-F238E27FC236}">
                <a16:creationId xmlns:a16="http://schemas.microsoft.com/office/drawing/2014/main" id="{14FAABDA-D32A-406A-8963-202320AA8886}"/>
              </a:ext>
            </a:extLst>
          </p:cNvPr>
          <p:cNvSpPr txBox="1"/>
          <p:nvPr/>
        </p:nvSpPr>
        <p:spPr>
          <a:xfrm>
            <a:off x="1671974" y="2488265"/>
            <a:ext cx="1842958" cy="276999"/>
          </a:xfrm>
          <a:prstGeom prst="rect">
            <a:avLst/>
          </a:prstGeom>
          <a:noFill/>
        </p:spPr>
        <p:txBody>
          <a:bodyPr wrap="square" rtlCol="0">
            <a:spAutoFit/>
          </a:bodyPr>
          <a:lstStyle/>
          <a:p>
            <a:r>
              <a:rPr lang="en-US" sz="1200" dirty="0"/>
              <a:t>Proposed</a:t>
            </a:r>
          </a:p>
        </p:txBody>
      </p:sp>
      <p:sp>
        <p:nvSpPr>
          <p:cNvPr id="10" name="TextBox 9">
            <a:extLst>
              <a:ext uri="{FF2B5EF4-FFF2-40B4-BE49-F238E27FC236}">
                <a16:creationId xmlns:a16="http://schemas.microsoft.com/office/drawing/2014/main" id="{B9BA7771-1379-4C80-9E16-DAD6255F978F}"/>
              </a:ext>
            </a:extLst>
          </p:cNvPr>
          <p:cNvSpPr txBox="1"/>
          <p:nvPr/>
        </p:nvSpPr>
        <p:spPr>
          <a:xfrm>
            <a:off x="1671974" y="4735279"/>
            <a:ext cx="1842958" cy="276999"/>
          </a:xfrm>
          <a:prstGeom prst="rect">
            <a:avLst/>
          </a:prstGeom>
          <a:noFill/>
        </p:spPr>
        <p:txBody>
          <a:bodyPr wrap="square" rtlCol="0">
            <a:spAutoFit/>
          </a:bodyPr>
          <a:lstStyle/>
          <a:p>
            <a:r>
              <a:rPr lang="en-US" sz="1200" dirty="0"/>
              <a:t>Existing</a:t>
            </a:r>
          </a:p>
        </p:txBody>
      </p:sp>
    </p:spTree>
    <p:extLst>
      <p:ext uri="{BB962C8B-B14F-4D97-AF65-F5344CB8AC3E}">
        <p14:creationId xmlns:p14="http://schemas.microsoft.com/office/powerpoint/2010/main" val="1672547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East Elevation</a:t>
            </a:r>
          </a:p>
        </p:txBody>
      </p:sp>
      <p:sp>
        <p:nvSpPr>
          <p:cNvPr id="4" name="Slide Number Placeholder 3"/>
          <p:cNvSpPr>
            <a:spLocks noGrp="1"/>
          </p:cNvSpPr>
          <p:nvPr>
            <p:ph type="sldNum" sz="quarter" idx="12"/>
          </p:nvPr>
        </p:nvSpPr>
        <p:spPr/>
        <p:txBody>
          <a:bodyPr/>
          <a:lstStyle/>
          <a:p>
            <a:fld id="{781604B3-879B-4C9C-87F1-C3E5BBBB5616}" type="slidenum">
              <a:rPr lang="en-US" smtClean="0"/>
              <a:t>7</a:t>
            </a:fld>
            <a:endParaRPr lang="en-US" dirty="0"/>
          </a:p>
        </p:txBody>
      </p:sp>
      <p:pic>
        <p:nvPicPr>
          <p:cNvPr id="5" name="Picture 4">
            <a:extLst>
              <a:ext uri="{FF2B5EF4-FFF2-40B4-BE49-F238E27FC236}">
                <a16:creationId xmlns:a16="http://schemas.microsoft.com/office/drawing/2014/main" id="{4C7943FB-F72C-4210-B368-BCFE4ABDE963}"/>
              </a:ext>
            </a:extLst>
          </p:cNvPr>
          <p:cNvPicPr>
            <a:picLocks noChangeAspect="1"/>
          </p:cNvPicPr>
          <p:nvPr/>
        </p:nvPicPr>
        <p:blipFill rotWithShape="1">
          <a:blip r:embed="rId3"/>
          <a:srcRect l="4341" t="4734" b="199"/>
          <a:stretch/>
        </p:blipFill>
        <p:spPr>
          <a:xfrm>
            <a:off x="4038600" y="1800067"/>
            <a:ext cx="4114800" cy="4320028"/>
          </a:xfrm>
          <a:prstGeom prst="rect">
            <a:avLst/>
          </a:prstGeom>
        </p:spPr>
      </p:pic>
      <p:sp>
        <p:nvSpPr>
          <p:cNvPr id="6" name="TextBox 5">
            <a:extLst>
              <a:ext uri="{FF2B5EF4-FFF2-40B4-BE49-F238E27FC236}">
                <a16:creationId xmlns:a16="http://schemas.microsoft.com/office/drawing/2014/main" id="{2114B875-199D-4D0D-836F-47D23DB6FFEE}"/>
              </a:ext>
            </a:extLst>
          </p:cNvPr>
          <p:cNvSpPr txBox="1"/>
          <p:nvPr/>
        </p:nvSpPr>
        <p:spPr>
          <a:xfrm>
            <a:off x="2449897" y="2282785"/>
            <a:ext cx="1842958" cy="276999"/>
          </a:xfrm>
          <a:prstGeom prst="rect">
            <a:avLst/>
          </a:prstGeom>
          <a:noFill/>
        </p:spPr>
        <p:txBody>
          <a:bodyPr wrap="square" rtlCol="0">
            <a:spAutoFit/>
          </a:bodyPr>
          <a:lstStyle/>
          <a:p>
            <a:r>
              <a:rPr lang="en-US" sz="1200" dirty="0"/>
              <a:t>Proposed</a:t>
            </a:r>
          </a:p>
        </p:txBody>
      </p:sp>
      <p:sp>
        <p:nvSpPr>
          <p:cNvPr id="7" name="TextBox 6">
            <a:extLst>
              <a:ext uri="{FF2B5EF4-FFF2-40B4-BE49-F238E27FC236}">
                <a16:creationId xmlns:a16="http://schemas.microsoft.com/office/drawing/2014/main" id="{74B5611D-1338-46F5-9A29-068D5C97A850}"/>
              </a:ext>
            </a:extLst>
          </p:cNvPr>
          <p:cNvSpPr txBox="1"/>
          <p:nvPr/>
        </p:nvSpPr>
        <p:spPr>
          <a:xfrm>
            <a:off x="2449897" y="3772405"/>
            <a:ext cx="1842958" cy="276999"/>
          </a:xfrm>
          <a:prstGeom prst="rect">
            <a:avLst/>
          </a:prstGeom>
          <a:noFill/>
        </p:spPr>
        <p:txBody>
          <a:bodyPr wrap="square" rtlCol="0">
            <a:spAutoFit/>
          </a:bodyPr>
          <a:lstStyle/>
          <a:p>
            <a:r>
              <a:rPr lang="en-US" sz="1200" dirty="0"/>
              <a:t>Existing</a:t>
            </a:r>
          </a:p>
        </p:txBody>
      </p:sp>
      <p:sp>
        <p:nvSpPr>
          <p:cNvPr id="8" name="TextBox 7">
            <a:extLst>
              <a:ext uri="{FF2B5EF4-FFF2-40B4-BE49-F238E27FC236}">
                <a16:creationId xmlns:a16="http://schemas.microsoft.com/office/drawing/2014/main" id="{9F0E4F24-7BC0-4CC9-85DB-87AE9E6AA81F}"/>
              </a:ext>
            </a:extLst>
          </p:cNvPr>
          <p:cNvSpPr txBox="1"/>
          <p:nvPr/>
        </p:nvSpPr>
        <p:spPr>
          <a:xfrm>
            <a:off x="2449897" y="5262025"/>
            <a:ext cx="1842958" cy="276999"/>
          </a:xfrm>
          <a:prstGeom prst="rect">
            <a:avLst/>
          </a:prstGeom>
          <a:noFill/>
        </p:spPr>
        <p:txBody>
          <a:bodyPr wrap="square" rtlCol="0">
            <a:spAutoFit/>
          </a:bodyPr>
          <a:lstStyle/>
          <a:p>
            <a:r>
              <a:rPr lang="en-US" sz="1200" dirty="0"/>
              <a:t>Proposed</a:t>
            </a:r>
          </a:p>
        </p:txBody>
      </p:sp>
    </p:spTree>
    <p:extLst>
      <p:ext uri="{BB962C8B-B14F-4D97-AF65-F5344CB8AC3E}">
        <p14:creationId xmlns:p14="http://schemas.microsoft.com/office/powerpoint/2010/main" val="1980701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South Elevation</a:t>
            </a:r>
          </a:p>
        </p:txBody>
      </p:sp>
      <p:sp>
        <p:nvSpPr>
          <p:cNvPr id="4" name="Slide Number Placeholder 3"/>
          <p:cNvSpPr>
            <a:spLocks noGrp="1"/>
          </p:cNvSpPr>
          <p:nvPr>
            <p:ph type="sldNum" sz="quarter" idx="12"/>
          </p:nvPr>
        </p:nvSpPr>
        <p:spPr/>
        <p:txBody>
          <a:bodyPr/>
          <a:lstStyle/>
          <a:p>
            <a:fld id="{781604B3-879B-4C9C-87F1-C3E5BBBB5616}" type="slidenum">
              <a:rPr lang="en-US" smtClean="0"/>
              <a:t>8</a:t>
            </a:fld>
            <a:endParaRPr lang="en-US" dirty="0"/>
          </a:p>
        </p:txBody>
      </p:sp>
      <p:pic>
        <p:nvPicPr>
          <p:cNvPr id="5" name="Content Placeholder 4">
            <a:extLst>
              <a:ext uri="{FF2B5EF4-FFF2-40B4-BE49-F238E27FC236}">
                <a16:creationId xmlns:a16="http://schemas.microsoft.com/office/drawing/2014/main" id="{43C946BF-5120-4465-BD24-43FB0B4BE4C9}"/>
              </a:ext>
            </a:extLst>
          </p:cNvPr>
          <p:cNvPicPr>
            <a:picLocks noGrp="1" noChangeAspect="1"/>
          </p:cNvPicPr>
          <p:nvPr>
            <p:ph idx="1"/>
          </p:nvPr>
        </p:nvPicPr>
        <p:blipFill>
          <a:blip r:embed="rId3"/>
          <a:stretch>
            <a:fillRect/>
          </a:stretch>
        </p:blipFill>
        <p:spPr>
          <a:xfrm>
            <a:off x="2783600" y="2081374"/>
            <a:ext cx="6085257" cy="4022725"/>
          </a:xfrm>
          <a:prstGeom prst="rect">
            <a:avLst/>
          </a:prstGeom>
        </p:spPr>
      </p:pic>
      <p:sp>
        <p:nvSpPr>
          <p:cNvPr id="6" name="TextBox 5">
            <a:extLst>
              <a:ext uri="{FF2B5EF4-FFF2-40B4-BE49-F238E27FC236}">
                <a16:creationId xmlns:a16="http://schemas.microsoft.com/office/drawing/2014/main" id="{2E0D1945-FFAE-4603-BDA3-D9272E70C507}"/>
              </a:ext>
            </a:extLst>
          </p:cNvPr>
          <p:cNvSpPr txBox="1"/>
          <p:nvPr/>
        </p:nvSpPr>
        <p:spPr>
          <a:xfrm>
            <a:off x="1671974" y="2488265"/>
            <a:ext cx="1842958" cy="276999"/>
          </a:xfrm>
          <a:prstGeom prst="rect">
            <a:avLst/>
          </a:prstGeom>
          <a:noFill/>
        </p:spPr>
        <p:txBody>
          <a:bodyPr wrap="square" rtlCol="0">
            <a:spAutoFit/>
          </a:bodyPr>
          <a:lstStyle/>
          <a:p>
            <a:r>
              <a:rPr lang="en-US" sz="1200" dirty="0"/>
              <a:t>Proposed</a:t>
            </a:r>
          </a:p>
        </p:txBody>
      </p:sp>
      <p:sp>
        <p:nvSpPr>
          <p:cNvPr id="7" name="TextBox 6">
            <a:extLst>
              <a:ext uri="{FF2B5EF4-FFF2-40B4-BE49-F238E27FC236}">
                <a16:creationId xmlns:a16="http://schemas.microsoft.com/office/drawing/2014/main" id="{87F4B505-B0C3-4D29-974F-D7FFF1D638DB}"/>
              </a:ext>
            </a:extLst>
          </p:cNvPr>
          <p:cNvSpPr txBox="1"/>
          <p:nvPr/>
        </p:nvSpPr>
        <p:spPr>
          <a:xfrm>
            <a:off x="1671974" y="4735279"/>
            <a:ext cx="1842958" cy="276999"/>
          </a:xfrm>
          <a:prstGeom prst="rect">
            <a:avLst/>
          </a:prstGeom>
          <a:noFill/>
        </p:spPr>
        <p:txBody>
          <a:bodyPr wrap="square" rtlCol="0">
            <a:spAutoFit/>
          </a:bodyPr>
          <a:lstStyle/>
          <a:p>
            <a:r>
              <a:rPr lang="en-US" sz="1200" dirty="0"/>
              <a:t>Existing</a:t>
            </a:r>
          </a:p>
        </p:txBody>
      </p:sp>
    </p:spTree>
    <p:extLst>
      <p:ext uri="{BB962C8B-B14F-4D97-AF65-F5344CB8AC3E}">
        <p14:creationId xmlns:p14="http://schemas.microsoft.com/office/powerpoint/2010/main" val="203103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West Elevation</a:t>
            </a:r>
          </a:p>
        </p:txBody>
      </p:sp>
      <p:sp>
        <p:nvSpPr>
          <p:cNvPr id="4" name="Slide Number Placeholder 3"/>
          <p:cNvSpPr>
            <a:spLocks noGrp="1"/>
          </p:cNvSpPr>
          <p:nvPr>
            <p:ph type="sldNum" sz="quarter" idx="12"/>
          </p:nvPr>
        </p:nvSpPr>
        <p:spPr/>
        <p:txBody>
          <a:bodyPr/>
          <a:lstStyle/>
          <a:p>
            <a:fld id="{781604B3-879B-4C9C-87F1-C3E5BBBB5616}" type="slidenum">
              <a:rPr lang="en-US" smtClean="0"/>
              <a:t>9</a:t>
            </a:fld>
            <a:endParaRPr lang="en-US" dirty="0"/>
          </a:p>
        </p:txBody>
      </p:sp>
      <p:pic>
        <p:nvPicPr>
          <p:cNvPr id="5" name="Picture 4">
            <a:extLst>
              <a:ext uri="{FF2B5EF4-FFF2-40B4-BE49-F238E27FC236}">
                <a16:creationId xmlns:a16="http://schemas.microsoft.com/office/drawing/2014/main" id="{A0576FAD-FF60-4E1B-B0A8-360A878C4F7F}"/>
              </a:ext>
            </a:extLst>
          </p:cNvPr>
          <p:cNvPicPr>
            <a:picLocks noChangeAspect="1"/>
          </p:cNvPicPr>
          <p:nvPr/>
        </p:nvPicPr>
        <p:blipFill rotWithShape="1">
          <a:blip r:embed="rId3"/>
          <a:srcRect b="8272"/>
          <a:stretch/>
        </p:blipFill>
        <p:spPr>
          <a:xfrm>
            <a:off x="3023202" y="1992601"/>
            <a:ext cx="5486400" cy="4200272"/>
          </a:xfrm>
          <a:prstGeom prst="rect">
            <a:avLst/>
          </a:prstGeom>
        </p:spPr>
      </p:pic>
      <p:sp>
        <p:nvSpPr>
          <p:cNvPr id="6" name="TextBox 5">
            <a:extLst>
              <a:ext uri="{FF2B5EF4-FFF2-40B4-BE49-F238E27FC236}">
                <a16:creationId xmlns:a16="http://schemas.microsoft.com/office/drawing/2014/main" id="{CA3014E4-98B1-41F1-9B93-60ABE1853C80}"/>
              </a:ext>
            </a:extLst>
          </p:cNvPr>
          <p:cNvSpPr txBox="1"/>
          <p:nvPr/>
        </p:nvSpPr>
        <p:spPr>
          <a:xfrm>
            <a:off x="1671974" y="2488265"/>
            <a:ext cx="1842958" cy="276999"/>
          </a:xfrm>
          <a:prstGeom prst="rect">
            <a:avLst/>
          </a:prstGeom>
          <a:noFill/>
        </p:spPr>
        <p:txBody>
          <a:bodyPr wrap="square" rtlCol="0">
            <a:spAutoFit/>
          </a:bodyPr>
          <a:lstStyle/>
          <a:p>
            <a:r>
              <a:rPr lang="en-US" sz="1200" dirty="0"/>
              <a:t>Proposed</a:t>
            </a:r>
          </a:p>
        </p:txBody>
      </p:sp>
      <p:sp>
        <p:nvSpPr>
          <p:cNvPr id="7" name="TextBox 6">
            <a:extLst>
              <a:ext uri="{FF2B5EF4-FFF2-40B4-BE49-F238E27FC236}">
                <a16:creationId xmlns:a16="http://schemas.microsoft.com/office/drawing/2014/main" id="{9D09C52C-A32F-4E7C-BCAD-4B5D87B7B7E3}"/>
              </a:ext>
            </a:extLst>
          </p:cNvPr>
          <p:cNvSpPr txBox="1"/>
          <p:nvPr/>
        </p:nvSpPr>
        <p:spPr>
          <a:xfrm>
            <a:off x="1671974" y="4735279"/>
            <a:ext cx="1842958" cy="276999"/>
          </a:xfrm>
          <a:prstGeom prst="rect">
            <a:avLst/>
          </a:prstGeom>
          <a:noFill/>
        </p:spPr>
        <p:txBody>
          <a:bodyPr wrap="square" rtlCol="0">
            <a:spAutoFit/>
          </a:bodyPr>
          <a:lstStyle/>
          <a:p>
            <a:r>
              <a:rPr lang="en-US" sz="1200" dirty="0"/>
              <a:t>Existing</a:t>
            </a:r>
          </a:p>
        </p:txBody>
      </p:sp>
    </p:spTree>
    <p:extLst>
      <p:ext uri="{BB962C8B-B14F-4D97-AF65-F5344CB8AC3E}">
        <p14:creationId xmlns:p14="http://schemas.microsoft.com/office/powerpoint/2010/main" val="893707554"/>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30</TotalTime>
  <Words>766</Words>
  <Application>Microsoft Office PowerPoint</Application>
  <PresentationFormat>Widescreen</PresentationFormat>
  <Paragraphs>86</Paragraphs>
  <Slides>14</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Times New Roman</vt:lpstr>
      <vt:lpstr>Wingdings</vt:lpstr>
      <vt:lpstr>Retrospect</vt:lpstr>
      <vt:lpstr>1123 Donaldo Ct Project No. 2423 Certificate of Appropriateness November 18, 2021</vt:lpstr>
      <vt:lpstr>Location</vt:lpstr>
      <vt:lpstr>Street View</vt:lpstr>
      <vt:lpstr>Nearby Properties</vt:lpstr>
      <vt:lpstr>Project Description</vt:lpstr>
      <vt:lpstr>Plot Plan</vt:lpstr>
      <vt:lpstr>East Elevation</vt:lpstr>
      <vt:lpstr>South Elevation</vt:lpstr>
      <vt:lpstr>West Elevation</vt:lpstr>
      <vt:lpstr>North Elevation</vt:lpstr>
      <vt:lpstr>Proposed Elevations</vt:lpstr>
      <vt:lpstr>Proposed Elevations</vt:lpstr>
      <vt:lpstr>Staff Recommendation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Address Project No. XXXX-XXX [Application Type] [Meeting Date]</dc:title>
  <dc:creator>Margaret Lin</dc:creator>
  <cp:lastModifiedBy>Alexandra Madsen</cp:lastModifiedBy>
  <cp:revision>5</cp:revision>
  <dcterms:created xsi:type="dcterms:W3CDTF">2021-11-08T16:35:25Z</dcterms:created>
  <dcterms:modified xsi:type="dcterms:W3CDTF">2021-11-09T16:52:10Z</dcterms:modified>
</cp:coreProperties>
</file>