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72" r:id="rId6"/>
    <p:sldId id="273" r:id="rId7"/>
    <p:sldId id="275" r:id="rId8"/>
    <p:sldId id="262" r:id="rId9"/>
    <p:sldId id="265" r:id="rId10"/>
    <p:sldId id="274" r:id="rId11"/>
    <p:sldId id="279" r:id="rId12"/>
    <p:sldId id="278" r:id="rId13"/>
    <p:sldId id="277" r:id="rId14"/>
    <p:sldId id="276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48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545C5-4BDF-4A1C-8449-32B77348681D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D68DF-24AC-45D3-8F15-7A5C860EB5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0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53B1C-9F3F-43FF-ABF7-E4A5C87A8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06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Century Gothic" pitchFamily="34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53B1C-9F3F-43FF-ABF7-E4A5C87A8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1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Century Gothic" pitchFamily="34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53B1C-9F3F-43FF-ABF7-E4A5C87A8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7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53B1C-9F3F-43FF-ABF7-E4A5C87A8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47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00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2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3125156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March 18,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0080" y="848817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1534 Ramona – Front Yard Landscape </a:t>
            </a:r>
            <a:endParaRPr lang="en-US" sz="36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2068894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32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2349-COA</a:t>
            </a:r>
            <a:endParaRPr lang="en-US" sz="32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260900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Certificate</a:t>
            </a:r>
            <a:r>
              <a:rPr lang="en-US" sz="2400" b="1" baseline="0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 of Appropriateness</a:t>
            </a:r>
            <a:endParaRPr lang="en-US" sz="2400" b="1" dirty="0">
              <a:solidFill>
                <a:srgbClr val="97B5C9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City of South Pasadena|</a:t>
            </a:r>
            <a:r>
              <a:rPr lang="en-US" sz="2400" b="1" baseline="0" dirty="0" smtClean="0">
                <a:solidFill>
                  <a:srgbClr val="57576E"/>
                </a:solidFill>
                <a:latin typeface="+mj-lt"/>
              </a:rPr>
              <a:t> Cultural Heritage Commission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37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1534</a:t>
            </a:r>
            <a:r>
              <a:rPr lang="en-US" sz="18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Ramona – Front Yard Landscape </a:t>
            </a: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(2349-COA)</a:t>
            </a:r>
          </a:p>
        </p:txBody>
      </p:sp>
    </p:spTree>
    <p:extLst>
      <p:ext uri="{BB962C8B-B14F-4D97-AF65-F5344CB8AC3E}">
        <p14:creationId xmlns:p14="http://schemas.microsoft.com/office/powerpoint/2010/main" val="36389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1534</a:t>
            </a:r>
            <a:r>
              <a:rPr lang="en-US" sz="18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Ramona – Front Yard Landscape </a:t>
            </a: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(2349-COA)</a:t>
            </a:r>
          </a:p>
        </p:txBody>
      </p:sp>
    </p:spTree>
    <p:extLst>
      <p:ext uri="{BB962C8B-B14F-4D97-AF65-F5344CB8AC3E}">
        <p14:creationId xmlns:p14="http://schemas.microsoft.com/office/powerpoint/2010/main" val="21208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1534</a:t>
            </a:r>
            <a:r>
              <a:rPr lang="en-US" sz="18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Ramona – Front Yard Landscape </a:t>
            </a: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(2349-COA)</a:t>
            </a:r>
          </a:p>
          <a:p>
            <a:pPr algn="l">
              <a:tabLst/>
            </a:pPr>
            <a:endParaRPr lang="en-US" sz="2000" b="0" dirty="0" smtClean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7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1534</a:t>
            </a:r>
            <a:r>
              <a:rPr lang="en-US" sz="18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Ramona – Front Yard Landscape </a:t>
            </a: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(2349-COA)</a:t>
            </a:r>
          </a:p>
          <a:p>
            <a:pPr algn="l">
              <a:tabLst/>
            </a:pPr>
            <a:endParaRPr lang="en-US" sz="2000" b="0" dirty="0" smtClean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sz="1200" dirty="0" smtClean="0"/>
              <a:t>March 18, 2021</a:t>
            </a:r>
            <a:endParaRPr lang="en-US" altLang="en-US" sz="1200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220348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050" y="2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9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487" y="1173891"/>
            <a:ext cx="8476737" cy="45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195" y="1173891"/>
            <a:ext cx="3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270">
        <p:fade/>
      </p:transition>
    </mc:Choice>
    <mc:Fallback xmlns="">
      <p:transition spd="med" advTm="43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017" y="570273"/>
            <a:ext cx="8623506" cy="586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Applicant Response to Key Requests</a:t>
            </a:r>
          </a:p>
          <a:p>
            <a:r>
              <a:rPr lang="en-US" sz="2400" dirty="0" smtClean="0"/>
              <a:t>Majority </a:t>
            </a:r>
            <a:r>
              <a:rPr lang="en-US" sz="2400" dirty="0"/>
              <a:t>of yard </a:t>
            </a:r>
            <a:r>
              <a:rPr lang="en-US" sz="2400" dirty="0" smtClean="0"/>
              <a:t>shall be drought-tolerant lawn</a:t>
            </a:r>
          </a:p>
          <a:p>
            <a:r>
              <a:rPr lang="en-US" sz="2400" dirty="0" smtClean="0"/>
              <a:t>Removed fountain and statue</a:t>
            </a:r>
          </a:p>
          <a:p>
            <a:r>
              <a:rPr lang="en-US" sz="2400" dirty="0" smtClean="0"/>
              <a:t>Committed to provide samples of main walkway concrete finish prior to installation</a:t>
            </a:r>
          </a:p>
          <a:p>
            <a:r>
              <a:rPr lang="en-US" sz="2400" dirty="0" smtClean="0"/>
              <a:t>Provided more detailed planting plan and tree measurements</a:t>
            </a:r>
          </a:p>
          <a:p>
            <a:r>
              <a:rPr lang="en-US" sz="2400" dirty="0" smtClean="0"/>
              <a:t>Redesigned secondary path off Oak Street to be more narrow and less noticeable</a:t>
            </a:r>
          </a:p>
          <a:p>
            <a:r>
              <a:rPr lang="en-US" sz="2400" dirty="0" smtClean="0"/>
              <a:t>Relocated </a:t>
            </a:r>
            <a:r>
              <a:rPr lang="en-US" sz="2400" dirty="0"/>
              <a:t>the </a:t>
            </a:r>
            <a:r>
              <a:rPr lang="en-US" sz="2400" dirty="0" smtClean="0"/>
              <a:t>Oak Street gate </a:t>
            </a:r>
          </a:p>
          <a:p>
            <a:r>
              <a:rPr lang="en-US" sz="2400" dirty="0" smtClean="0"/>
              <a:t>Replaced the Oak Street fence and shall add a Craftsman </a:t>
            </a:r>
            <a:r>
              <a:rPr lang="en-US" sz="2400" dirty="0"/>
              <a:t>style pergola </a:t>
            </a:r>
            <a:r>
              <a:rPr lang="en-US" sz="2400" dirty="0" smtClean="0"/>
              <a:t>as recommended by the Subcommittee</a:t>
            </a:r>
          </a:p>
          <a:p>
            <a:r>
              <a:rPr lang="en-US" sz="2400" dirty="0" smtClean="0"/>
              <a:t>Verbal commitment to provide more notice to neighbors before construction activities and gatherings</a:t>
            </a:r>
            <a:endParaRPr lang="en-US" sz="36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617">
        <p:fade/>
      </p:transition>
    </mc:Choice>
    <mc:Fallback xmlns="">
      <p:transition spd="med" advTm="44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017" y="570273"/>
            <a:ext cx="8623506" cy="586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Additional Preservation Planner Comments</a:t>
            </a:r>
          </a:p>
          <a:p>
            <a:r>
              <a:rPr lang="en-US" sz="2400" dirty="0" smtClean="0"/>
              <a:t>Prefer to see the details of the entire site on the plan</a:t>
            </a:r>
          </a:p>
          <a:p>
            <a:r>
              <a:rPr lang="en-US" sz="2400" dirty="0" smtClean="0"/>
              <a:t>Simplify the plan to reduce busyness and be more refined</a:t>
            </a:r>
          </a:p>
          <a:p>
            <a:r>
              <a:rPr lang="en-US" sz="2400" dirty="0" smtClean="0"/>
              <a:t>Explore the use of the historic steps from Oak Street</a:t>
            </a:r>
          </a:p>
          <a:p>
            <a:r>
              <a:rPr lang="en-US" sz="2400" dirty="0" smtClean="0"/>
              <a:t>Soften the appearance of the new side yard fence with a Craftsman style hedge</a:t>
            </a:r>
          </a:p>
          <a:p>
            <a:r>
              <a:rPr lang="en-US" sz="2400" dirty="0" smtClean="0"/>
              <a:t>Use </a:t>
            </a:r>
            <a:r>
              <a:rPr lang="en-US" sz="2400" dirty="0"/>
              <a:t>irrigation instead of </a:t>
            </a:r>
            <a:r>
              <a:rPr lang="en-US" sz="2400" dirty="0" smtClean="0"/>
              <a:t>drought-tolerant </a:t>
            </a:r>
            <a:r>
              <a:rPr lang="en-US" sz="2400" dirty="0"/>
              <a:t>plants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451">
        <p:fade/>
      </p:transition>
    </mc:Choice>
    <mc:Fallback xmlns="">
      <p:transition spd="med" advTm="47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017" y="570273"/>
            <a:ext cx="8623506" cy="586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Summary of Draft Conditions of Approval</a:t>
            </a:r>
          </a:p>
          <a:p>
            <a:r>
              <a:rPr lang="en-US" sz="2400" dirty="0" smtClean="0"/>
              <a:t>Maximum shrub species height of three to four feet</a:t>
            </a:r>
          </a:p>
          <a:p>
            <a:r>
              <a:rPr lang="en-US" sz="2400" dirty="0" smtClean="0"/>
              <a:t>Sample of main walkway concrete finish to be approved by the Subcommittee</a:t>
            </a:r>
          </a:p>
          <a:p>
            <a:r>
              <a:rPr lang="en-US" sz="2400" dirty="0" smtClean="0"/>
              <a:t>Add historic pedestals where the porch steps meet the walkway</a:t>
            </a:r>
          </a:p>
          <a:p>
            <a:r>
              <a:rPr lang="en-US" sz="2400" dirty="0" smtClean="0"/>
              <a:t>Revise secondary path off Oak Street to be more refined</a:t>
            </a:r>
          </a:p>
          <a:p>
            <a:r>
              <a:rPr lang="en-US" sz="2400" dirty="0" smtClean="0"/>
              <a:t>Explore historic steps as the secondary entrance</a:t>
            </a:r>
          </a:p>
          <a:p>
            <a:r>
              <a:rPr lang="en-US" sz="2400" dirty="0" smtClean="0"/>
              <a:t>Revise plan to include a Chinese Elm per historic records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343">
        <p:fade/>
      </p:transition>
    </mc:Choice>
    <mc:Fallback xmlns="">
      <p:transition spd="med" advTm="35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017" y="570273"/>
            <a:ext cx="8623506" cy="586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Certificate of Appropriateness </a:t>
            </a:r>
          </a:p>
          <a:p>
            <a:r>
              <a:rPr lang="en-US" dirty="0" smtClean="0"/>
              <a:t>Criteria in Cultural Heritage Ordinance </a:t>
            </a:r>
          </a:p>
          <a:p>
            <a:pPr lvl="1"/>
            <a:r>
              <a:rPr lang="en-US" dirty="0" smtClean="0"/>
              <a:t>Mandatory Findings </a:t>
            </a:r>
          </a:p>
          <a:p>
            <a:pPr lvl="1"/>
            <a:r>
              <a:rPr lang="en-US" dirty="0" smtClean="0"/>
              <a:t>Project-Specific Findings </a:t>
            </a:r>
          </a:p>
          <a:p>
            <a:r>
              <a:rPr lang="en-US" dirty="0" smtClean="0"/>
              <a:t>City’s Design Guidelines</a:t>
            </a:r>
          </a:p>
          <a:p>
            <a:pPr lvl="1"/>
            <a:r>
              <a:rPr lang="en-US" dirty="0" smtClean="0"/>
              <a:t>Streetscape and Site Design </a:t>
            </a:r>
          </a:p>
          <a:p>
            <a:r>
              <a:rPr lang="en-US" dirty="0" smtClean="0"/>
              <a:t>Secretary </a:t>
            </a:r>
            <a:r>
              <a:rPr lang="en-US" dirty="0"/>
              <a:t>of the Interior’s Standards for the Treatment of Historic </a:t>
            </a:r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District/Neighborhood Setting </a:t>
            </a:r>
          </a:p>
          <a:p>
            <a:pPr lvl="1"/>
            <a:r>
              <a:rPr lang="en-US" dirty="0" smtClean="0"/>
              <a:t>Building Site 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777">
        <p:fade/>
      </p:transition>
    </mc:Choice>
    <mc:Fallback xmlns="">
      <p:transition spd="med" advTm="37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761" y="1150620"/>
            <a:ext cx="8282940" cy="456438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Approve the Certificate of Appropriateness, subject to conditions of approval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A</a:t>
            </a:r>
            <a:r>
              <a:rPr lang="en-US" dirty="0" smtClean="0"/>
              <a:t>pproval </a:t>
            </a:r>
            <a:r>
              <a:rPr lang="en-US" dirty="0"/>
              <a:t>of a Certificate of </a:t>
            </a:r>
            <a:r>
              <a:rPr lang="en-US" dirty="0" smtClean="0"/>
              <a:t>Appropriateness with CEQA exemption, and adopt the conditions of approval and findings provided in the staff report.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Disagree, the Commission has the following options: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Provide </a:t>
            </a:r>
            <a:r>
              <a:rPr lang="en-US" dirty="0"/>
              <a:t>design recommendations to support approval of the Certificate of Appropriateness; or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Direct staff to get a second opinion; or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Deny the Certificate of Appropriateness.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68630" y="400687"/>
            <a:ext cx="788670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Recommendation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753">
        <p:fade/>
      </p:transition>
    </mc:Choice>
    <mc:Fallback xmlns="">
      <p:transition spd="med" advTm="51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0454" y="1921159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89">
        <p:fade/>
      </p:transition>
    </mc:Choice>
    <mc:Fallback xmlns="">
      <p:transition spd="med" advTm="6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1108214" y="1034897"/>
            <a:ext cx="1888435" cy="104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 defTabSz="457200">
              <a:spcAft>
                <a:spcPts val="1200"/>
              </a:spcAft>
              <a:buClr>
                <a:srgbClr val="5B9BD5"/>
              </a:buClr>
            </a:pPr>
            <a:endParaRPr lang="en-US" altLang="en-US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-34787" y="423428"/>
            <a:ext cx="9144000" cy="402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Century Gothic" pitchFamily="34" charset="0"/>
              </a:rPr>
              <a:t>PROJECT LOCATION 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770" y="789425"/>
            <a:ext cx="3948925" cy="3112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75955" y="340256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051644" y="2607879"/>
            <a:ext cx="6350" cy="698500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7" name="Picture 16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6647" y="3859011"/>
            <a:ext cx="6094868" cy="2950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3250" y="1232802"/>
            <a:ext cx="4159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Ramona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Avenue Historic District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71">
        <p:fade/>
      </p:transition>
    </mc:Choice>
    <mc:Fallback xmlns="">
      <p:transition spd="med" advTm="11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80060" y="1118092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 defTabSz="457200">
              <a:spcAft>
                <a:spcPts val="1200"/>
              </a:spcAft>
              <a:buClr>
                <a:srgbClr val="5B9BD5"/>
              </a:buClr>
            </a:pPr>
            <a:endParaRPr lang="en-US" altLang="en-US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387816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None/>
            </a:pPr>
            <a:endParaRPr lang="en-US" altLang="en-US" sz="28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6866" y="400050"/>
            <a:ext cx="2669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888" lvl="2" algn="ctr" defTabSz="457200"/>
            <a:r>
              <a:rPr lang="en-US" altLang="en-US" sz="2800" b="1" dirty="0">
                <a:solidFill>
                  <a:prstClr val="black"/>
                </a:solidFill>
                <a:latin typeface="Century Gothic" pitchFamily="34" charset="0"/>
              </a:rPr>
              <a:t>1534 Ramona</a:t>
            </a:r>
          </a:p>
        </p:txBody>
      </p:sp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3" y="935504"/>
            <a:ext cx="5207007" cy="274268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169" y="3726182"/>
            <a:ext cx="5153018" cy="301685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55">
        <p:fade/>
      </p:transition>
    </mc:Choice>
    <mc:Fallback xmlns="">
      <p:transition spd="med" advTm="26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5290" y="1219022"/>
            <a:ext cx="8637270" cy="5379898"/>
          </a:xfrm>
        </p:spPr>
        <p:txBody>
          <a:bodyPr>
            <a:normAutofit/>
          </a:bodyPr>
          <a:lstStyle/>
          <a:p>
            <a:r>
              <a:rPr lang="en-US" dirty="0" smtClean="0"/>
              <a:t>January 15, 2021 </a:t>
            </a:r>
            <a:r>
              <a:rPr lang="en-US" dirty="0"/>
              <a:t>– </a:t>
            </a:r>
            <a:r>
              <a:rPr lang="en-US" dirty="0" smtClean="0"/>
              <a:t>Revised landscape plan submitted</a:t>
            </a:r>
          </a:p>
          <a:p>
            <a:r>
              <a:rPr lang="en-US" dirty="0" smtClean="0"/>
              <a:t>February 7, 2021 </a:t>
            </a:r>
            <a:r>
              <a:rPr lang="en-US" dirty="0"/>
              <a:t>– </a:t>
            </a:r>
            <a:r>
              <a:rPr lang="en-US" dirty="0" smtClean="0"/>
              <a:t>Comments received from the preservation planner</a:t>
            </a:r>
          </a:p>
          <a:p>
            <a:r>
              <a:rPr lang="en-US" dirty="0" smtClean="0"/>
              <a:t>February </a:t>
            </a:r>
            <a:r>
              <a:rPr lang="en-US" dirty="0"/>
              <a:t>8, 2021 – </a:t>
            </a:r>
            <a:r>
              <a:rPr lang="en-US" dirty="0" smtClean="0"/>
              <a:t>Meeting with the applicant, neighborhood stakeholders, preservation planner, and CHC Subcommittee</a:t>
            </a:r>
          </a:p>
          <a:p>
            <a:r>
              <a:rPr lang="en-US" dirty="0"/>
              <a:t>February </a:t>
            </a:r>
            <a:r>
              <a:rPr lang="en-US" dirty="0" smtClean="0"/>
              <a:t>12, </a:t>
            </a:r>
            <a:r>
              <a:rPr lang="en-US" dirty="0"/>
              <a:t>2021 – </a:t>
            </a:r>
            <a:r>
              <a:rPr lang="en-US" dirty="0" smtClean="0"/>
              <a:t>Revised landscape plan submitted</a:t>
            </a:r>
          </a:p>
          <a:p>
            <a:r>
              <a:rPr lang="en-US" dirty="0" smtClean="0"/>
              <a:t>March 8, 2021 </a:t>
            </a:r>
            <a:r>
              <a:rPr lang="en-US" dirty="0"/>
              <a:t>– </a:t>
            </a:r>
            <a:r>
              <a:rPr lang="en-US" dirty="0" smtClean="0"/>
              <a:t>Comments received from the preservation planner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5420" y="449580"/>
            <a:ext cx="5806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Recent Project Background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286">
        <p:fade/>
      </p:transition>
    </mc:Choice>
    <mc:Fallback xmlns="">
      <p:transition spd="med" advTm="49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5740" y="1853514"/>
            <a:ext cx="8656320" cy="485208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CHC Subcommittee, several neighbors, Planning staff, and a preservation planner participated</a:t>
            </a:r>
          </a:p>
          <a:p>
            <a:pPr lvl="0"/>
            <a:r>
              <a:rPr lang="en-US" dirty="0" smtClean="0"/>
              <a:t>Key requests from the neighbors and preservation planner:</a:t>
            </a:r>
          </a:p>
          <a:p>
            <a:pPr lvl="1"/>
            <a:r>
              <a:rPr lang="en-US" dirty="0" smtClean="0"/>
              <a:t>Majority of yard shall be lawn</a:t>
            </a:r>
          </a:p>
          <a:p>
            <a:pPr lvl="1"/>
            <a:r>
              <a:rPr lang="en-US" dirty="0" smtClean="0"/>
              <a:t>Ensure the main walkway is historically accurate</a:t>
            </a:r>
          </a:p>
          <a:p>
            <a:pPr lvl="1"/>
            <a:r>
              <a:rPr lang="en-US" dirty="0" smtClean="0"/>
              <a:t>Identify plant species and heights </a:t>
            </a:r>
          </a:p>
          <a:p>
            <a:pPr lvl="1"/>
            <a:r>
              <a:rPr lang="en-US" dirty="0" smtClean="0"/>
              <a:t>Redesign secondary path to be smaller and simpler</a:t>
            </a:r>
          </a:p>
          <a:p>
            <a:pPr lvl="1"/>
            <a:r>
              <a:rPr lang="en-US" dirty="0" smtClean="0"/>
              <a:t>Relocate the gate closest to Oak Street so the entire length of the house is visible from the street</a:t>
            </a:r>
          </a:p>
          <a:p>
            <a:pPr lvl="1"/>
            <a:r>
              <a:rPr lang="en-US" dirty="0" smtClean="0"/>
              <a:t>Replace the fence and add a Craftsman style pergola entrance off of Oak Street</a:t>
            </a:r>
          </a:p>
          <a:p>
            <a:pPr lvl="1"/>
            <a:r>
              <a:rPr lang="en-US" dirty="0" smtClean="0"/>
              <a:t>Notify neighboring properties before noisy activities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778" y="412254"/>
            <a:ext cx="8587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Outreach Meeting Summary</a:t>
            </a:r>
          </a:p>
          <a:p>
            <a:pPr algn="ctr" defTabSz="457200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February 8, 2021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2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740">
        <p:fade/>
      </p:transition>
    </mc:Choice>
    <mc:Fallback>
      <p:transition spd="med" advTm="53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6" y="441864"/>
            <a:ext cx="7662245" cy="6416136"/>
          </a:xfrm>
        </p:spPr>
      </p:pic>
      <p:sp>
        <p:nvSpPr>
          <p:cNvPr id="6" name="TextBox 5"/>
          <p:cNvSpPr txBox="1"/>
          <p:nvPr/>
        </p:nvSpPr>
        <p:spPr>
          <a:xfrm>
            <a:off x="2619633" y="1863129"/>
            <a:ext cx="3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130" y="2658081"/>
            <a:ext cx="3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3563" y="4721659"/>
            <a:ext cx="3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30">
        <p:fade/>
      </p:transition>
    </mc:Choice>
    <mc:Fallback>
      <p:transition spd="med" advTm="14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493" y="889686"/>
            <a:ext cx="8501448" cy="47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768" y="889686"/>
            <a:ext cx="3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82">
        <p:fade/>
      </p:transition>
    </mc:Choice>
    <mc:Fallback xmlns="">
      <p:transition spd="med" advTm="63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679" y="1208221"/>
            <a:ext cx="8090692" cy="4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031" y="1208221"/>
            <a:ext cx="3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345">
        <p:fade/>
      </p:transition>
    </mc:Choice>
    <mc:Fallback xmlns="">
      <p:transition spd="med" advTm="65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017" y="570273"/>
            <a:ext cx="8623506" cy="586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Historic Steps Along Oak Street</a:t>
            </a:r>
          </a:p>
          <a:p>
            <a:r>
              <a:rPr lang="en-US" sz="2400" dirty="0" smtClean="0"/>
              <a:t>Would require the removal of a mature palm</a:t>
            </a:r>
          </a:p>
          <a:p>
            <a:r>
              <a:rPr lang="en-US" sz="2400" dirty="0" smtClean="0"/>
              <a:t>Are these steps appropriate for the refined Craftsman style?</a:t>
            </a:r>
            <a:endParaRPr lang="en-US" sz="2400" dirty="0"/>
          </a:p>
          <a:p>
            <a:pPr marL="0" indent="0">
              <a:buNone/>
            </a:pPr>
            <a:endParaRPr lang="en-US" sz="3600" dirty="0" smtClean="0"/>
          </a:p>
        </p:txBody>
      </p:sp>
      <p:pic>
        <p:nvPicPr>
          <p:cNvPr id="4" name="Picture 3" descr="A picture containing ground, outdoor, cement, stone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00" y="2659380"/>
            <a:ext cx="3927475" cy="2945765"/>
          </a:xfrm>
          <a:prstGeom prst="rect">
            <a:avLst/>
          </a:prstGeom>
        </p:spPr>
      </p:pic>
      <p:pic>
        <p:nvPicPr>
          <p:cNvPr id="5" name="Picture 4" descr="A picture containing outdoor, house, chicken coop&#10;&#10;Description automatically generated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374064" y="2582228"/>
            <a:ext cx="3928110" cy="3099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939">
        <p:fade/>
      </p:transition>
    </mc:Choice>
    <mc:Fallback xmlns="">
      <p:transition spd="med" advTm="18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</TotalTime>
  <Words>512</Words>
  <Application>Microsoft Office PowerPoint</Application>
  <PresentationFormat>On-screen Show (4:3)</PresentationFormat>
  <Paragraphs>75</Paragraphs>
  <Slides>16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Kanika Kith</dc:creator>
  <cp:lastModifiedBy>Malinda Lim</cp:lastModifiedBy>
  <cp:revision>30</cp:revision>
  <dcterms:created xsi:type="dcterms:W3CDTF">2020-09-14T04:46:27Z</dcterms:created>
  <dcterms:modified xsi:type="dcterms:W3CDTF">2021-03-16T01:35:10Z</dcterms:modified>
</cp:coreProperties>
</file>