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-4813"/>
            <a:ext cx="807211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125"/>
          </a:xfrm>
          <a:custGeom>
            <a:avLst/>
            <a:gdLst/>
            <a:ahLst/>
            <a:cxnLst/>
            <a:rect l="l" t="t" r="r" b="b"/>
            <a:pathLst>
              <a:path w="9144000" h="365125">
                <a:moveTo>
                  <a:pt x="9144000" y="0"/>
                </a:moveTo>
                <a:lnTo>
                  <a:pt x="0" y="0"/>
                </a:lnTo>
                <a:lnTo>
                  <a:pt x="0" y="365125"/>
                </a:lnTo>
                <a:lnTo>
                  <a:pt x="9144000" y="365125"/>
                </a:lnTo>
                <a:lnTo>
                  <a:pt x="9144000" y="0"/>
                </a:lnTo>
                <a:close/>
              </a:path>
            </a:pathLst>
          </a:custGeom>
          <a:solidFill>
            <a:srgbClr val="97B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-4813"/>
            <a:ext cx="807211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945" y="1227992"/>
            <a:ext cx="8754109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21999" y="3382573"/>
            <a:ext cx="7787640" cy="3073400"/>
            <a:chOff x="721999" y="3382573"/>
            <a:chExt cx="7787640" cy="3073400"/>
          </a:xfrm>
        </p:grpSpPr>
        <p:sp>
          <p:nvSpPr>
            <p:cNvPr id="7" name="object 7"/>
            <p:cNvSpPr/>
            <p:nvPr/>
          </p:nvSpPr>
          <p:spPr>
            <a:xfrm>
              <a:off x="3024209" y="3382573"/>
              <a:ext cx="3095572" cy="30732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520" y="3611880"/>
              <a:ext cx="7768590" cy="1905"/>
            </a:xfrm>
            <a:custGeom>
              <a:avLst/>
              <a:gdLst/>
              <a:ahLst/>
              <a:cxnLst/>
              <a:rect l="l" t="t" r="r" b="b"/>
              <a:pathLst>
                <a:path w="7768590" h="1904">
                  <a:moveTo>
                    <a:pt x="0" y="0"/>
                  </a:moveTo>
                  <a:lnTo>
                    <a:pt x="7768436" y="1586"/>
                  </a:lnTo>
                </a:path>
              </a:pathLst>
            </a:custGeom>
            <a:ln w="19040">
              <a:solidFill>
                <a:srgbClr val="D253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0180" y="762317"/>
            <a:ext cx="6785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B5C23"/>
                </a:solidFill>
                <a:latin typeface="Calibri"/>
                <a:cs typeface="Calibri"/>
              </a:rPr>
              <a:t>1716 Lyndon St, South </a:t>
            </a:r>
            <a:r>
              <a:rPr sz="3600" b="1" spc="-10" dirty="0">
                <a:solidFill>
                  <a:srgbClr val="4B5C23"/>
                </a:solidFill>
                <a:latin typeface="Calibri"/>
                <a:cs typeface="Calibri"/>
              </a:rPr>
              <a:t>Pasadena</a:t>
            </a:r>
            <a:r>
              <a:rPr sz="3600" b="1" spc="-114" dirty="0">
                <a:solidFill>
                  <a:srgbClr val="4B5C23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B5C23"/>
                </a:solidFill>
                <a:latin typeface="Calibri"/>
                <a:cs typeface="Calibri"/>
              </a:rPr>
              <a:t>CA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7140" y="1644726"/>
            <a:ext cx="4512945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97B5C9"/>
                </a:solidFill>
                <a:latin typeface="Calibri"/>
                <a:cs typeface="Calibri"/>
              </a:rPr>
              <a:t>Project No.</a:t>
            </a:r>
            <a:r>
              <a:rPr sz="4000" spc="-70" dirty="0">
                <a:solidFill>
                  <a:srgbClr val="97B5C9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97B5C9"/>
                </a:solidFill>
                <a:latin typeface="Calibri"/>
                <a:cs typeface="Calibri"/>
              </a:rPr>
              <a:t>2296-COA</a:t>
            </a:r>
            <a:endParaRPr sz="4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900"/>
              </a:spcBef>
            </a:pPr>
            <a:r>
              <a:rPr sz="1750" b="1" spc="15" dirty="0">
                <a:solidFill>
                  <a:srgbClr val="57576E"/>
                </a:solidFill>
                <a:latin typeface="Calibri"/>
                <a:cs typeface="Calibri"/>
              </a:rPr>
              <a:t>October 12th,</a:t>
            </a:r>
            <a:r>
              <a:rPr sz="1750" b="1" spc="-100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57576E"/>
                </a:solidFill>
                <a:latin typeface="Calibri"/>
                <a:cs typeface="Calibri"/>
              </a:rPr>
              <a:t>2020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8577" y="3709473"/>
            <a:ext cx="699135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12440" algn="l"/>
                <a:tab pos="3355340" algn="l"/>
              </a:tabLst>
            </a:pPr>
            <a:r>
              <a:rPr sz="2300" spc="20" dirty="0">
                <a:solidFill>
                  <a:srgbClr val="57576E"/>
                </a:solidFill>
                <a:latin typeface="Calibri"/>
                <a:cs typeface="Calibri"/>
              </a:rPr>
              <a:t>City of</a:t>
            </a:r>
            <a:r>
              <a:rPr sz="2300" spc="25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57576E"/>
                </a:solidFill>
                <a:latin typeface="Calibri"/>
                <a:cs typeface="Calibri"/>
              </a:rPr>
              <a:t>South</a:t>
            </a:r>
            <a:r>
              <a:rPr sz="2300" spc="20" dirty="0">
                <a:solidFill>
                  <a:srgbClr val="57576E"/>
                </a:solidFill>
                <a:latin typeface="Calibri"/>
                <a:cs typeface="Calibri"/>
              </a:rPr>
              <a:t> Pasadena	</a:t>
            </a:r>
            <a:r>
              <a:rPr sz="2300" spc="25" dirty="0">
                <a:solidFill>
                  <a:srgbClr val="57576E"/>
                </a:solidFill>
                <a:latin typeface="Calibri"/>
                <a:cs typeface="Calibri"/>
              </a:rPr>
              <a:t>|	</a:t>
            </a:r>
            <a:r>
              <a:rPr sz="2300" spc="15" dirty="0">
                <a:solidFill>
                  <a:srgbClr val="57576E"/>
                </a:solidFill>
                <a:latin typeface="Calibri"/>
                <a:cs typeface="Calibri"/>
              </a:rPr>
              <a:t>Cultural </a:t>
            </a:r>
            <a:r>
              <a:rPr sz="2300" spc="20" dirty="0">
                <a:solidFill>
                  <a:srgbClr val="57576E"/>
                </a:solidFill>
                <a:latin typeface="Calibri"/>
                <a:cs typeface="Calibri"/>
              </a:rPr>
              <a:t>Heritage</a:t>
            </a:r>
            <a:r>
              <a:rPr sz="2300" spc="-35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57576E"/>
                </a:solidFill>
                <a:latin typeface="Calibri"/>
                <a:cs typeface="Calibri"/>
              </a:rPr>
              <a:t>Commission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66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936" y="413600"/>
            <a:ext cx="6072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Existing &amp; Proposed </a:t>
            </a:r>
            <a:r>
              <a:rPr sz="2400" b="1" spc="-5" dirty="0">
                <a:latin typeface="Times New Roman"/>
                <a:cs typeface="Times New Roman"/>
              </a:rPr>
              <a:t>North </a:t>
            </a:r>
            <a:r>
              <a:rPr sz="2400" b="1" dirty="0">
                <a:latin typeface="Times New Roman"/>
                <a:cs typeface="Times New Roman"/>
              </a:rPr>
              <a:t>&amp; West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Elevations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705" y="1030775"/>
            <a:ext cx="8695752" cy="5503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706" y="1383483"/>
            <a:ext cx="8194921" cy="440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79243" y="706234"/>
            <a:ext cx="4333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Proposed Elevation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Renderings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Item 1 – 1716 Lyndon St</a:t>
            </a:r>
            <a:r>
              <a:rPr spc="20" dirty="0"/>
              <a:t> </a:t>
            </a:r>
            <a:r>
              <a:rPr spc="5" dirty="0"/>
              <a:t>(2296-COA)</a:t>
            </a:r>
          </a:p>
        </p:txBody>
      </p:sp>
      <p:sp>
        <p:nvSpPr>
          <p:cNvPr id="7" name="object 7"/>
          <p:cNvSpPr/>
          <p:nvPr/>
        </p:nvSpPr>
        <p:spPr>
          <a:xfrm>
            <a:off x="922920" y="3702168"/>
            <a:ext cx="7152613" cy="282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440" y="639746"/>
            <a:ext cx="7121135" cy="2929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19" y="671217"/>
            <a:ext cx="8766175" cy="5942965"/>
            <a:chOff x="136319" y="671217"/>
            <a:chExt cx="8766175" cy="5942965"/>
          </a:xfrm>
        </p:grpSpPr>
        <p:sp>
          <p:nvSpPr>
            <p:cNvPr id="8" name="object 8"/>
            <p:cNvSpPr/>
            <p:nvPr/>
          </p:nvSpPr>
          <p:spPr>
            <a:xfrm>
              <a:off x="2999127" y="2541669"/>
              <a:ext cx="5903166" cy="4072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19" y="671217"/>
              <a:ext cx="2847966" cy="2064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3556" y="1274127"/>
            <a:ext cx="4112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Proposed Milgard Ultra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Series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5413" y="1154901"/>
            <a:ext cx="2569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Qu</a:t>
            </a:r>
            <a:r>
              <a:rPr sz="4400" spc="-5" dirty="0">
                <a:latin typeface="Calibri"/>
                <a:cs typeface="Calibri"/>
              </a:rPr>
              <a:t>e</a:t>
            </a:r>
            <a:r>
              <a:rPr sz="4400" spc="-4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s?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6084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24574"/>
            <a:ext cx="4231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D2533C"/>
                </a:solidFill>
                <a:latin typeface="Arial"/>
                <a:cs typeface="Arial"/>
              </a:rPr>
              <a:t>Item </a:t>
            </a: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1 – </a:t>
            </a:r>
            <a:r>
              <a:rPr sz="2000" spc="-5" dirty="0">
                <a:solidFill>
                  <a:srgbClr val="D2533C"/>
                </a:solidFill>
                <a:latin typeface="Arial"/>
                <a:cs typeface="Arial"/>
              </a:rPr>
              <a:t>1716 Lyndon </a:t>
            </a: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St</a:t>
            </a:r>
            <a:r>
              <a:rPr sz="2000" spc="-95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351" y="1371600"/>
            <a:ext cx="2808049" cy="42332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endParaRPr lang="en-US" spc="-5" dirty="0" smtClean="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pc="-5" dirty="0" smtClean="0">
                <a:latin typeface="Century Gothic"/>
                <a:cs typeface="Century Gothic"/>
              </a:rPr>
              <a:t>•	560 square foot first floor addition</a:t>
            </a:r>
          </a:p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pc="-5" dirty="0" smtClean="0">
                <a:latin typeface="Century Gothic"/>
                <a:cs typeface="Century Gothic"/>
              </a:rPr>
              <a:t>•	684 square foot second story addition</a:t>
            </a:r>
          </a:p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pc="-5" dirty="0" smtClean="0">
                <a:latin typeface="Century Gothic"/>
                <a:cs typeface="Century Gothic"/>
              </a:rPr>
              <a:t>•	Demolition of structurally deficient 274 square foot one car garage</a:t>
            </a:r>
          </a:p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pc="-5" dirty="0" smtClean="0">
                <a:latin typeface="Century Gothic"/>
                <a:cs typeface="Century Gothic"/>
              </a:rPr>
              <a:t>•	Construction of new 400 square foot two car carport</a:t>
            </a:r>
          </a:p>
          <a:p>
            <a:pPr marL="469900" marR="5080" indent="-457200">
              <a:lnSpc>
                <a:spcPct val="99700"/>
              </a:lnSpc>
              <a:spcBef>
                <a:spcPts val="110"/>
              </a:spcBef>
              <a:buClr>
                <a:srgbClr val="5B9BD5"/>
              </a:buClr>
              <a:buSzPct val="89285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pc="-5" dirty="0" smtClean="0">
                <a:latin typeface="Century Gothic"/>
                <a:cs typeface="Century Gothic"/>
              </a:rPr>
              <a:t>•	Lot size: 6,656 square feet</a:t>
            </a:r>
            <a:r>
              <a:rPr spc="-5" dirty="0" smtClean="0">
                <a:latin typeface="Century Gothic"/>
                <a:cs typeface="Century Gothic"/>
              </a:rPr>
              <a:t> 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2479" y="762000"/>
            <a:ext cx="45415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Century Gothic"/>
                <a:cs typeface="Century Gothic"/>
              </a:rPr>
              <a:t>Project</a:t>
            </a:r>
            <a:r>
              <a:rPr sz="3200" spc="-5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200" spc="-50" dirty="0" smtClean="0">
                <a:solidFill>
                  <a:srgbClr val="000000"/>
                </a:solidFill>
                <a:latin typeface="Century Gothic"/>
                <a:cs typeface="Century Gothic"/>
              </a:rPr>
              <a:t>Summary </a:t>
            </a:r>
            <a:endParaRPr sz="3200" dirty="0"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1626013"/>
            <a:ext cx="5992898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2415" y="5382895"/>
            <a:ext cx="328295" cy="389890"/>
          </a:xfrm>
          <a:custGeom>
            <a:avLst/>
            <a:gdLst/>
            <a:ahLst/>
            <a:cxnLst/>
            <a:rect l="l" t="t" r="r" b="b"/>
            <a:pathLst>
              <a:path w="328295" h="389889">
                <a:moveTo>
                  <a:pt x="0" y="0"/>
                </a:moveTo>
                <a:lnTo>
                  <a:pt x="328127" y="0"/>
                </a:lnTo>
                <a:lnTo>
                  <a:pt x="328127" y="389691"/>
                </a:lnTo>
                <a:lnTo>
                  <a:pt x="0" y="38969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11155" y="542436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933" y="921836"/>
            <a:ext cx="7874000" cy="5016500"/>
            <a:chOff x="617933" y="921836"/>
            <a:chExt cx="7874000" cy="5016500"/>
          </a:xfrm>
        </p:grpSpPr>
        <p:sp>
          <p:nvSpPr>
            <p:cNvPr id="10" name="object 10"/>
            <p:cNvSpPr/>
            <p:nvPr/>
          </p:nvSpPr>
          <p:spPr>
            <a:xfrm>
              <a:off x="8010838" y="4847589"/>
              <a:ext cx="171450" cy="441959"/>
            </a:xfrm>
            <a:custGeom>
              <a:avLst/>
              <a:gdLst/>
              <a:ahLst/>
              <a:cxnLst/>
              <a:rect l="l" t="t" r="r" b="b"/>
              <a:pathLst>
                <a:path w="171450" h="44196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441960"/>
                  </a:lnTo>
                  <a:lnTo>
                    <a:pt x="114300" y="441960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933" y="921836"/>
              <a:ext cx="7874001" cy="5016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065" y="759755"/>
            <a:ext cx="7874077" cy="5642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Item 1 – 1716 Lyndon St</a:t>
            </a:r>
            <a:r>
              <a:rPr spc="20" dirty="0"/>
              <a:t> </a:t>
            </a:r>
            <a:r>
              <a:rPr spc="5" dirty="0"/>
              <a:t>(2296-COA)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5631" y="539370"/>
            <a:ext cx="158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Existing Site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8402" y="534798"/>
            <a:ext cx="175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Proposed Site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9334" y="930289"/>
            <a:ext cx="2390789" cy="570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4082" y="903900"/>
            <a:ext cx="2706068" cy="5737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Item 1 – 1716 Lyndon St</a:t>
            </a:r>
            <a:r>
              <a:rPr spc="20" dirty="0"/>
              <a:t> </a:t>
            </a:r>
            <a:r>
              <a:rPr spc="5" dirty="0"/>
              <a:t>(2296-COA)</a:t>
            </a:r>
          </a:p>
        </p:txBody>
      </p:sp>
      <p:sp>
        <p:nvSpPr>
          <p:cNvPr id="7" name="object 7"/>
          <p:cNvSpPr/>
          <p:nvPr/>
        </p:nvSpPr>
        <p:spPr>
          <a:xfrm>
            <a:off x="248796" y="461447"/>
            <a:ext cx="8624925" cy="6279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491" y="609333"/>
            <a:ext cx="1522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Existing Floor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033" y="3396310"/>
            <a:ext cx="1641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Proposed Floor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Item 1 – 1716 Lyndon St</a:t>
            </a:r>
            <a:r>
              <a:rPr spc="20" dirty="0"/>
              <a:t> </a:t>
            </a:r>
            <a:r>
              <a:rPr spc="5" dirty="0"/>
              <a:t>(2296-COA)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8291" y="471948"/>
            <a:ext cx="8736330" cy="6321425"/>
            <a:chOff x="178291" y="471948"/>
            <a:chExt cx="8736330" cy="6321425"/>
          </a:xfrm>
        </p:grpSpPr>
        <p:sp>
          <p:nvSpPr>
            <p:cNvPr id="8" name="object 8"/>
            <p:cNvSpPr/>
            <p:nvPr/>
          </p:nvSpPr>
          <p:spPr>
            <a:xfrm>
              <a:off x="6155715" y="2793149"/>
              <a:ext cx="35991" cy="215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291" y="471948"/>
              <a:ext cx="8736235" cy="6321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85804" y="512178"/>
            <a:ext cx="813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Roof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053" y="533158"/>
            <a:ext cx="2479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Proposed 2nd Story Floor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777" y="379272"/>
            <a:ext cx="6870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Existing &amp; Proposed East &amp; </a:t>
            </a:r>
            <a:r>
              <a:rPr sz="2400" b="1" spc="-5" dirty="0">
                <a:latin typeface="Times New Roman"/>
                <a:cs typeface="Times New Roman"/>
              </a:rPr>
              <a:t>South </a:t>
            </a:r>
            <a:r>
              <a:rPr sz="2400" b="1" dirty="0">
                <a:latin typeface="Times New Roman"/>
                <a:cs typeface="Times New Roman"/>
              </a:rPr>
              <a:t>(Front)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Elevation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950" y="825222"/>
            <a:ext cx="8904087" cy="5455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329" y="30035"/>
            <a:ext cx="81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12,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7723" y="0"/>
            <a:ext cx="926465" cy="365125"/>
            <a:chOff x="8217723" y="0"/>
            <a:chExt cx="926465" cy="365125"/>
          </a:xfrm>
        </p:grpSpPr>
        <p:sp>
          <p:nvSpPr>
            <p:cNvPr id="4" name="object 4"/>
            <p:cNvSpPr/>
            <p:nvPr/>
          </p:nvSpPr>
          <p:spPr>
            <a:xfrm>
              <a:off x="8782049" y="0"/>
              <a:ext cx="361950" cy="36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896" y="7690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86"/>
                  </a:lnTo>
                </a:path>
              </a:pathLst>
            </a:custGeom>
            <a:ln w="63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0"/>
            <a:ext cx="425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2533C"/>
                </a:solidFill>
                <a:latin typeface="Arial"/>
                <a:cs typeface="Arial"/>
              </a:rPr>
              <a:t>Item 1 – 1716 Lyndon St</a:t>
            </a:r>
            <a:r>
              <a:rPr sz="2000" spc="20" dirty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D2533C"/>
                </a:solidFill>
                <a:latin typeface="Arial"/>
                <a:cs typeface="Arial"/>
              </a:rPr>
              <a:t>(2296-COA)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1129" y="472020"/>
            <a:ext cx="303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Proposed </a:t>
            </a:r>
            <a:r>
              <a:rPr sz="2400" b="1" spc="-5" dirty="0">
                <a:latin typeface="Times New Roman"/>
                <a:cs typeface="Times New Roman"/>
              </a:rPr>
              <a:t>Color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Palette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288" y="1649175"/>
            <a:ext cx="5149463" cy="4405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4848" y="1279531"/>
            <a:ext cx="1803882" cy="5241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244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Arial</vt:lpstr>
      <vt:lpstr>Office Theme</vt:lpstr>
      <vt:lpstr>1716 Lyndon St, South Pasadena CA</vt:lpstr>
      <vt:lpstr>Project Summary </vt:lpstr>
      <vt:lpstr>PowerPoint Presentation</vt:lpstr>
      <vt:lpstr>PowerPoint Presentation</vt:lpstr>
      <vt:lpstr>Item 1 – 1716 Lyndon St (2296-COA)</vt:lpstr>
      <vt:lpstr>Item 1 – 1716 Lyndon St (2296-COA)</vt:lpstr>
      <vt:lpstr>Item 1 – 1716 Lyndon St (2296-COA)</vt:lpstr>
      <vt:lpstr>PowerPoint Presentation</vt:lpstr>
      <vt:lpstr>PowerPoint Presentation</vt:lpstr>
      <vt:lpstr>PowerPoint Presentation</vt:lpstr>
      <vt:lpstr>PowerPoint Presentation</vt:lpstr>
      <vt:lpstr>Item 1 – 1716 Lyndon St (2296-COA)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1716 Lyndon St, South Pasadena -COA - Staff Presentation</dc:title>
  <cp:lastModifiedBy>Jose Martinez</cp:lastModifiedBy>
  <cp:revision>2</cp:revision>
  <dcterms:created xsi:type="dcterms:W3CDTF">2020-10-12T04:17:54Z</dcterms:created>
  <dcterms:modified xsi:type="dcterms:W3CDTF">2020-10-12T17:38:45Z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2020-10-12T00:00:00Z</vt:filetime>
  </property>
</Properties>
</file>