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81" r:id="rId2"/>
    <p:sldMasterId id="2147483669" r:id="rId3"/>
  </p:sldMasterIdLst>
  <p:notesMasterIdLst>
    <p:notesMasterId r:id="rId18"/>
  </p:notesMasterIdLst>
  <p:handoutMasterIdLst>
    <p:handoutMasterId r:id="rId19"/>
  </p:handoutMasterIdLst>
  <p:sldIdLst>
    <p:sldId id="256" r:id="rId4"/>
    <p:sldId id="334" r:id="rId5"/>
    <p:sldId id="324" r:id="rId6"/>
    <p:sldId id="257" r:id="rId7"/>
    <p:sldId id="330" r:id="rId8"/>
    <p:sldId id="329" r:id="rId9"/>
    <p:sldId id="331" r:id="rId10"/>
    <p:sldId id="325" r:id="rId11"/>
    <p:sldId id="332" r:id="rId12"/>
    <p:sldId id="333" r:id="rId13"/>
    <p:sldId id="328" r:id="rId14"/>
    <p:sldId id="303" r:id="rId15"/>
    <p:sldId id="302" r:id="rId16"/>
    <p:sldId id="301" r:id="rId17"/>
  </p:sldIdLst>
  <p:sldSz cx="9144000" cy="6858000" type="screen4x3"/>
  <p:notesSz cx="7077075" cy="8412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dida Neal" initials="CN" lastIdx="1" clrIdx="0">
    <p:extLst>
      <p:ext uri="{19B8F6BF-5375-455C-9EA6-DF929625EA0E}">
        <p15:presenceInfo xmlns:p15="http://schemas.microsoft.com/office/powerpoint/2012/main" userId="S::cneal@interwestgrp.com::f7fcebc7-5ff9-419c-97ba-b7541f920e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533C"/>
    <a:srgbClr val="FFFFFF"/>
    <a:srgbClr val="97B5C9"/>
    <a:srgbClr val="93E6CC"/>
    <a:srgbClr val="E20EC4"/>
    <a:srgbClr val="57576E"/>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41110" autoAdjust="0"/>
  </p:normalViewPr>
  <p:slideViewPr>
    <p:cSldViewPr snapToGrid="0">
      <p:cViewPr varScale="1">
        <p:scale>
          <a:sx n="69" d="100"/>
          <a:sy n="69" d="100"/>
        </p:scale>
        <p:origin x="1148" y="4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6" d="100"/>
          <a:sy n="56" d="100"/>
        </p:scale>
        <p:origin x="1301"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22069"/>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4008706" y="0"/>
            <a:ext cx="3066732" cy="422069"/>
          </a:xfrm>
          <a:prstGeom prst="rect">
            <a:avLst/>
          </a:prstGeom>
        </p:spPr>
        <p:txBody>
          <a:bodyPr vert="horz" lIns="93324" tIns="46662" rIns="93324" bIns="46662" rtlCol="0"/>
          <a:lstStyle>
            <a:lvl1pPr algn="r">
              <a:defRPr sz="1200"/>
            </a:lvl1pPr>
          </a:lstStyle>
          <a:p>
            <a:fld id="{ED1353F5-6A43-40DB-9596-38C46502E0E1}" type="datetimeFigureOut">
              <a:rPr lang="en-US" smtClean="0"/>
              <a:pPr/>
              <a:t>10/8/2020</a:t>
            </a:fld>
            <a:endParaRPr lang="en-US"/>
          </a:p>
        </p:txBody>
      </p:sp>
      <p:sp>
        <p:nvSpPr>
          <p:cNvPr id="4" name="Footer Placeholder 3"/>
          <p:cNvSpPr>
            <a:spLocks noGrp="1"/>
          </p:cNvSpPr>
          <p:nvPr>
            <p:ph type="ftr" sz="quarter" idx="2"/>
          </p:nvPr>
        </p:nvSpPr>
        <p:spPr>
          <a:xfrm>
            <a:off x="1" y="7990096"/>
            <a:ext cx="3066732" cy="422068"/>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4008706" y="7990096"/>
            <a:ext cx="3066732" cy="422068"/>
          </a:xfrm>
          <a:prstGeom prst="rect">
            <a:avLst/>
          </a:prstGeom>
        </p:spPr>
        <p:txBody>
          <a:bodyPr vert="horz" lIns="93324" tIns="46662" rIns="93324" bIns="46662" rtlCol="0" anchor="b"/>
          <a:lstStyle>
            <a:lvl1pPr algn="r">
              <a:defRPr sz="1200"/>
            </a:lvl1pPr>
          </a:lstStyle>
          <a:p>
            <a:fld id="{39DBC765-651A-4039-8BD4-6EAA4206E9EA}" type="slidenum">
              <a:rPr lang="en-US" smtClean="0"/>
              <a:pPr/>
              <a:t>‹#›</a:t>
            </a:fld>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22069"/>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4008706" y="0"/>
            <a:ext cx="3066732" cy="422069"/>
          </a:xfrm>
          <a:prstGeom prst="rect">
            <a:avLst/>
          </a:prstGeom>
        </p:spPr>
        <p:txBody>
          <a:bodyPr vert="horz" lIns="93324" tIns="46662" rIns="93324" bIns="46662" rtlCol="0"/>
          <a:lstStyle>
            <a:lvl1pPr algn="r">
              <a:defRPr sz="1200"/>
            </a:lvl1pPr>
          </a:lstStyle>
          <a:p>
            <a:fld id="{AF5D39D9-A4C1-4AD1-BAF1-29CF785EDF99}" type="datetimeFigureOut">
              <a:rPr lang="en-US" smtClean="0"/>
              <a:pPr/>
              <a:t>10/8/2020</a:t>
            </a:fld>
            <a:endParaRPr lang="en-US"/>
          </a:p>
        </p:txBody>
      </p:sp>
      <p:sp>
        <p:nvSpPr>
          <p:cNvPr id="4" name="Slide Image Placeholder 3"/>
          <p:cNvSpPr>
            <a:spLocks noGrp="1" noRot="1" noChangeAspect="1"/>
          </p:cNvSpPr>
          <p:nvPr>
            <p:ph type="sldImg" idx="2"/>
          </p:nvPr>
        </p:nvSpPr>
        <p:spPr>
          <a:xfrm>
            <a:off x="1644650" y="1050925"/>
            <a:ext cx="3787775" cy="2840038"/>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7708" y="4048353"/>
            <a:ext cx="5661660" cy="3312289"/>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7990096"/>
            <a:ext cx="3066732" cy="422068"/>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7990096"/>
            <a:ext cx="3066732" cy="422068"/>
          </a:xfrm>
          <a:prstGeom prst="rect">
            <a:avLst/>
          </a:prstGeom>
        </p:spPr>
        <p:txBody>
          <a:bodyPr vert="horz" lIns="93324" tIns="46662" rIns="93324" bIns="46662" rtlCol="0" anchor="b"/>
          <a:lstStyle>
            <a:lvl1pPr algn="r">
              <a:defRPr sz="1200"/>
            </a:lvl1pPr>
          </a:lstStyle>
          <a:p>
            <a:fld id="{45553B1C-9F3F-43FF-ABF7-E4A5C87A8439}" type="slidenum">
              <a:rPr lang="en-US" smtClean="0"/>
              <a:pPr/>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evening, Chair and Commissioners, my name is Candida Neal, I am a contract planner for the City of South Pasadena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you tonight is Project No. 2309-NID/DRX  to adopt a finding that the property at 23 Short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Does not meet the  national, state, or local criteria for historic designation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project may proceed through the city’s application process without any further restrictions under the Cultural Heritage Ordinance </a:t>
            </a:r>
            <a:r>
              <a:rPr kumimoji="0" lang="en-US" sz="12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applicant is Vincent Chen, the architect for the project.   Also, attending the meeting is the property owner </a:t>
            </a:r>
            <a:r>
              <a:rPr lang="en-US" dirty="0" err="1"/>
              <a:t>Pokil</a:t>
            </a:r>
            <a:r>
              <a:rPr lang="en-US" dirty="0"/>
              <a:t> Wong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048353"/>
            <a:ext cx="5661660" cy="3941743"/>
          </a:xfrm>
        </p:spPr>
        <p:txBody>
          <a:bodyPr>
            <a:normAutofit fontScale="77500" lnSpcReduction="20000"/>
          </a:bodyPr>
          <a:lstStyle/>
          <a:p>
            <a:r>
              <a:rPr lang="en-US" i="1" dirty="0"/>
              <a:t>Architectural Style</a:t>
            </a:r>
            <a:endParaRPr lang="en-US" dirty="0"/>
          </a:p>
          <a:p>
            <a:r>
              <a:rPr lang="en-US" dirty="0"/>
              <a:t>The home exhibits many of the character-defining elements of the Craftsman architectural style.  The proposed addition incorporates these elements including a low slope gable, wide overhanging eaves with supporting structural braces, and open ventilation at the top of the gable.  The proposed addition also includes elements that are unique to the home such as retaining the semi-circular stair and rear porch. The existing windows and doors will be reused. </a:t>
            </a:r>
          </a:p>
          <a:p>
            <a:r>
              <a:rPr lang="en-US" dirty="0"/>
              <a:t> </a:t>
            </a:r>
          </a:p>
          <a:p>
            <a:r>
              <a:rPr lang="en-US" i="1" dirty="0"/>
              <a:t>Scale and Massing</a:t>
            </a:r>
            <a:endParaRPr lang="en-US" dirty="0"/>
          </a:p>
          <a:p>
            <a:r>
              <a:rPr lang="en-US" dirty="0"/>
              <a:t>The one story addition is visually subordinate to the original building and helps to breaks up the south elevation. </a:t>
            </a:r>
          </a:p>
          <a:p>
            <a:r>
              <a:rPr lang="en-US" dirty="0"/>
              <a:t> </a:t>
            </a:r>
          </a:p>
          <a:p>
            <a:r>
              <a:rPr lang="en-US" i="1" dirty="0"/>
              <a:t>Setback / Building Placement / Orientation on Parcel</a:t>
            </a:r>
            <a:endParaRPr lang="en-US" dirty="0"/>
          </a:p>
          <a:p>
            <a:r>
              <a:rPr lang="en-US" dirty="0"/>
              <a:t>Located at the rear of the home, the proposed addition will not change existing setbacks or orientation, building placement of the single-family home.  </a:t>
            </a:r>
          </a:p>
          <a:p>
            <a:r>
              <a:rPr lang="en-US" dirty="0"/>
              <a:t> </a:t>
            </a:r>
          </a:p>
          <a:p>
            <a:r>
              <a:rPr lang="en-US" i="1" dirty="0"/>
              <a:t>Height and Roof Form</a:t>
            </a:r>
            <a:endParaRPr lang="en-US" dirty="0"/>
          </a:p>
          <a:p>
            <a:r>
              <a:rPr lang="en-US" dirty="0"/>
              <a:t>A new gable roof will cover the proposed addition.  The roof slope of the new gable matches existing first and second story gables.  The height of the gable, 13 feet is the same as the two single-story gables on the west elevation. </a:t>
            </a:r>
          </a:p>
          <a:p>
            <a:r>
              <a:rPr lang="en-US" dirty="0"/>
              <a:t> </a:t>
            </a:r>
          </a:p>
          <a:p>
            <a:r>
              <a:rPr lang="en-US" i="1" dirty="0"/>
              <a:t>Fenestration – Windows and Doors</a:t>
            </a:r>
            <a:endParaRPr lang="en-US" dirty="0"/>
          </a:p>
          <a:p>
            <a:r>
              <a:rPr lang="en-US" dirty="0"/>
              <a:t>The proposed project will reuse the existing windows and door currently on the south elevation wall that will be demoed for the proposed addition. </a:t>
            </a:r>
          </a:p>
          <a:p>
            <a:r>
              <a:rPr lang="en-US" dirty="0"/>
              <a:t> </a:t>
            </a:r>
          </a:p>
          <a:p>
            <a:r>
              <a:rPr lang="en-US" i="1" dirty="0"/>
              <a:t>Exterior Cladding and Roofing Materials</a:t>
            </a:r>
            <a:endParaRPr lang="en-US" dirty="0"/>
          </a:p>
          <a:p>
            <a:r>
              <a:rPr lang="en-US" dirty="0"/>
              <a:t>Specialty wood shingles that match the existing siding will be used.  Although the original roofing material was wood shake, the composition shingles that cover the rest of the home will be used on the addition. </a:t>
            </a:r>
            <a:r>
              <a:rPr lang="en-US" i="1" dirty="0"/>
              <a:t>Façade Treatments</a:t>
            </a:r>
            <a:endParaRPr lang="en-US" dirty="0"/>
          </a:p>
          <a:p>
            <a:r>
              <a:rPr lang="en-US" dirty="0"/>
              <a:t>The new gable and semi-circular porch and stair will provide visual interest and contribute to the overall quality of the residence.  </a:t>
            </a:r>
          </a:p>
          <a:p>
            <a:r>
              <a:rPr lang="en-US" dirty="0"/>
              <a:t> </a:t>
            </a:r>
          </a:p>
          <a:p>
            <a:r>
              <a:rPr lang="en-US" i="1" dirty="0"/>
              <a:t>Secondary Structures / Outbuildings</a:t>
            </a:r>
            <a:r>
              <a:rPr lang="en-US" dirty="0"/>
              <a:t> </a:t>
            </a:r>
          </a:p>
          <a:p>
            <a:r>
              <a:rPr lang="en-US" dirty="0"/>
              <a:t>No secondary structures or outbuildings are proposed as part of the project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10</a:t>
            </a:fld>
            <a:endParaRPr lang="en-US"/>
          </a:p>
        </p:txBody>
      </p:sp>
    </p:spTree>
    <p:extLst>
      <p:ext uri="{BB962C8B-B14F-4D97-AF65-F5344CB8AC3E}">
        <p14:creationId xmlns:p14="http://schemas.microsoft.com/office/powerpoint/2010/main" val="2082826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11</a:t>
            </a:fld>
            <a:endParaRPr lang="en-US"/>
          </a:p>
        </p:txBody>
      </p:sp>
    </p:spTree>
    <p:extLst>
      <p:ext uri="{BB962C8B-B14F-4D97-AF65-F5344CB8AC3E}">
        <p14:creationId xmlns:p14="http://schemas.microsoft.com/office/powerpoint/2010/main" val="285000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CHC  adopt a finding that  . . . </a:t>
            </a:r>
          </a:p>
          <a:p>
            <a:endParaRPr lang="en-US" dirty="0"/>
          </a:p>
          <a:p>
            <a:pPr marL="571500" indent="-571500" defTabSz="914400">
              <a:lnSpc>
                <a:spcPct val="90000"/>
              </a:lnSpc>
              <a:spcBef>
                <a:spcPct val="0"/>
              </a:spcBef>
              <a:buFont typeface="Arial" panose="020B0604020202020204" pitchFamily="34" charset="0"/>
              <a:buChar char="•"/>
              <a:defRPr/>
            </a:pPr>
            <a:r>
              <a:rPr lang="en-US" sz="1200" dirty="0"/>
              <a:t>The property does not meet the national, state, or local criteria for historic designation, and </a:t>
            </a:r>
          </a:p>
          <a:p>
            <a:pPr defTabSz="914400">
              <a:lnSpc>
                <a:spcPct val="90000"/>
              </a:lnSpc>
              <a:spcBef>
                <a:spcPct val="0"/>
              </a:spcBef>
              <a:defRPr/>
            </a:pPr>
            <a:endParaRPr lang="en-US" sz="1200" dirty="0"/>
          </a:p>
          <a:p>
            <a:pPr marL="571500" indent="-571500" defTabSz="914400">
              <a:lnSpc>
                <a:spcPct val="90000"/>
              </a:lnSpc>
              <a:spcBef>
                <a:spcPct val="0"/>
              </a:spcBef>
              <a:buFont typeface="Arial" panose="020B0604020202020204" pitchFamily="34" charset="0"/>
              <a:buChar char="•"/>
              <a:defRPr/>
            </a:pPr>
            <a:r>
              <a:rPr lang="en-US" sz="1200" dirty="0"/>
              <a:t>The project may proceed through the city’s application process without any further restrictions under the Cultural Heritage Ordinance for the demolition of a 839 square-foot single-family home and attached garage at 23 Short Way.</a:t>
            </a:r>
            <a:endParaRPr lang="en-US" sz="2400"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12</a:t>
            </a:fld>
            <a:endParaRPr lang="en-US"/>
          </a:p>
        </p:txBody>
      </p:sp>
    </p:spTree>
    <p:extLst>
      <p:ext uri="{BB962C8B-B14F-4D97-AF65-F5344CB8AC3E}">
        <p14:creationId xmlns:p14="http://schemas.microsoft.com/office/powerpoint/2010/main" val="1990395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Options:</a:t>
            </a:r>
          </a:p>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13</a:t>
            </a:fld>
            <a:endParaRPr lang="en-US"/>
          </a:p>
        </p:txBody>
      </p:sp>
    </p:spTree>
    <p:extLst>
      <p:ext uri="{BB962C8B-B14F-4D97-AF65-F5344CB8AC3E}">
        <p14:creationId xmlns:p14="http://schemas.microsoft.com/office/powerpoint/2010/main" val="242528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staff presentation. </a:t>
            </a:r>
          </a:p>
        </p:txBody>
      </p:sp>
      <p:sp>
        <p:nvSpPr>
          <p:cNvPr id="4" name="Slide Number Placeholder 3"/>
          <p:cNvSpPr>
            <a:spLocks noGrp="1"/>
          </p:cNvSpPr>
          <p:nvPr>
            <p:ph type="sldNum" sz="quarter" idx="5"/>
          </p:nvPr>
        </p:nvSpPr>
        <p:spPr/>
        <p:txBody>
          <a:bodyPr/>
          <a:lstStyle/>
          <a:p>
            <a:fld id="{45553B1C-9F3F-43FF-ABF7-E4A5C87A8439}" type="slidenum">
              <a:rPr lang="en-US" smtClean="0"/>
              <a:pPr/>
              <a:t>14</a:t>
            </a:fld>
            <a:endParaRPr lang="en-US"/>
          </a:p>
        </p:txBody>
      </p:sp>
    </p:spTree>
    <p:extLst>
      <p:ext uri="{BB962C8B-B14F-4D97-AF65-F5344CB8AC3E}">
        <p14:creationId xmlns:p14="http://schemas.microsoft.com/office/powerpoint/2010/main" val="234436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project is located on Short Way in the western portion of the City.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South of Monterey Road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West of Brunswick Avenue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corporate boundary between the City South Pasadena and LA is runs through the middle of the block about 3 lots west of the project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site is surrounded by </a:t>
            </a:r>
            <a:r>
              <a:rPr lang="en-US" dirty="0" err="1"/>
              <a:t>sfd</a:t>
            </a:r>
            <a:r>
              <a:rPr lang="en-US" dirty="0"/>
              <a:t> that were constructed in the 1920s.  Most of the homes have been </a:t>
            </a:r>
          </a:p>
        </p:txBody>
      </p:sp>
      <p:sp>
        <p:nvSpPr>
          <p:cNvPr id="4" name="Slide Number Placeholder 3"/>
          <p:cNvSpPr>
            <a:spLocks noGrp="1"/>
          </p:cNvSpPr>
          <p:nvPr>
            <p:ph type="sldNum" sz="quarter" idx="5"/>
          </p:nvPr>
        </p:nvSpPr>
        <p:spPr/>
        <p:txBody>
          <a:bodyPr/>
          <a:lstStyle/>
          <a:p>
            <a:fld id="{45553B1C-9F3F-43FF-ABF7-E4A5C87A8439}" type="slidenum">
              <a:rPr lang="en-US" smtClean="0"/>
              <a:pPr/>
              <a:t>2</a:t>
            </a:fld>
            <a:endParaRPr lang="en-US"/>
          </a:p>
        </p:txBody>
      </p:sp>
    </p:spTree>
    <p:extLst>
      <p:ext uri="{BB962C8B-B14F-4D97-AF65-F5344CB8AC3E}">
        <p14:creationId xmlns:p14="http://schemas.microsoft.com/office/powerpoint/2010/main" val="95918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 1:  Historic Property Information</a:t>
            </a:r>
            <a:endParaRPr lang="en-US" dirty="0"/>
          </a:p>
          <a:p>
            <a:r>
              <a:rPr lang="en-US" b="1" dirty="0"/>
              <a:t>Year Built:   </a:t>
            </a:r>
            <a:r>
              <a:rPr lang="en-US" dirty="0"/>
              <a:t>1916 (House and Garage) </a:t>
            </a:r>
          </a:p>
          <a:p>
            <a:r>
              <a:rPr lang="en-US" b="1" dirty="0"/>
              <a:t>National Register Status Code: </a:t>
            </a:r>
            <a:r>
              <a:rPr lang="en-US" dirty="0"/>
              <a:t>5B1 (5B)</a:t>
            </a:r>
          </a:p>
          <a:p>
            <a:r>
              <a:rPr lang="en-US" b="1" dirty="0"/>
              <a:t>Historic Name:  </a:t>
            </a:r>
            <a:r>
              <a:rPr lang="en-US" dirty="0"/>
              <a:t>N/A</a:t>
            </a:r>
          </a:p>
          <a:p>
            <a:r>
              <a:rPr lang="en-US" b="1" dirty="0"/>
              <a:t>Architectural Style:</a:t>
            </a:r>
            <a:r>
              <a:rPr lang="en-US" dirty="0"/>
              <a:t>  Craftsman</a:t>
            </a:r>
          </a:p>
          <a:p>
            <a:r>
              <a:rPr lang="en-US" b="1" dirty="0"/>
              <a:t>District Name:   </a:t>
            </a:r>
            <a:r>
              <a:rPr lang="en-US" dirty="0"/>
              <a:t>Not in a Historic District but within Wayne/Bushnell/Fletcher potential district</a:t>
            </a:r>
          </a:p>
          <a:p>
            <a:r>
              <a:rPr lang="en-US" dirty="0"/>
              <a:t> </a:t>
            </a:r>
          </a:p>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3</a:t>
            </a:fld>
            <a:endParaRPr lang="en-US" dirty="0"/>
          </a:p>
        </p:txBody>
      </p:sp>
    </p:spTree>
    <p:extLst>
      <p:ext uri="{BB962C8B-B14F-4D97-AF65-F5344CB8AC3E}">
        <p14:creationId xmlns:p14="http://schemas.microsoft.com/office/powerpoint/2010/main" val="342393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800" dirty="0"/>
              <a:t>Demolition of the first story family room exterior wall, rear porch, and semi-circular stairs.</a:t>
            </a:r>
          </a:p>
          <a:p>
            <a:pPr lvl="0"/>
            <a:r>
              <a:rPr lang="en-US" sz="1800" dirty="0"/>
              <a:t>Construction of a 1-story addition of approximately 150 square feet to the family room. </a:t>
            </a:r>
          </a:p>
          <a:p>
            <a:pPr lvl="0"/>
            <a:r>
              <a:rPr lang="en-US" sz="1800" dirty="0"/>
              <a:t>Construction of a new rear porch entry.  Similar to the existing porch, the new porch will include semi-circular steps clad in a river rock veneer.  This design mimics the patio steps on the west elevation. </a:t>
            </a:r>
          </a:p>
          <a:p>
            <a:pPr lvl="0"/>
            <a:r>
              <a:rPr lang="en-US" sz="1800" dirty="0"/>
              <a:t>Construction of a new, single story, south-facing gable to cover the addition, new porch, and entry area.</a:t>
            </a:r>
          </a:p>
          <a:p>
            <a:pPr lvl="0"/>
            <a:r>
              <a:rPr lang="en-US" sz="1800" dirty="0"/>
              <a:t>Relocation of existing windows and door on the new wall.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pic>
        <p:nvPicPr>
          <p:cNvPr id="6" name="Picture 5">
            <a:extLst>
              <a:ext uri="{FF2B5EF4-FFF2-40B4-BE49-F238E27FC236}">
                <a16:creationId xmlns:a16="http://schemas.microsoft.com/office/drawing/2014/main" id="{B8C7961F-609C-4E6D-9E2F-43C2730E0316}"/>
              </a:ext>
            </a:extLst>
          </p:cNvPr>
          <p:cNvPicPr>
            <a:picLocks noChangeAspect="1"/>
          </p:cNvPicPr>
          <p:nvPr/>
        </p:nvPicPr>
        <p:blipFill>
          <a:blip r:embed="rId3"/>
          <a:stretch>
            <a:fillRect/>
          </a:stretch>
        </p:blipFill>
        <p:spPr>
          <a:xfrm>
            <a:off x="1528549" y="4934693"/>
            <a:ext cx="5211188" cy="1295509"/>
          </a:xfrm>
          <a:prstGeom prst="rect">
            <a:avLst/>
          </a:prstGeom>
        </p:spPr>
      </p:pic>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5</a:t>
            </a:fld>
            <a:endParaRPr lang="en-US"/>
          </a:p>
        </p:txBody>
      </p:sp>
    </p:spTree>
    <p:extLst>
      <p:ext uri="{BB962C8B-B14F-4D97-AF65-F5344CB8AC3E}">
        <p14:creationId xmlns:p14="http://schemas.microsoft.com/office/powerpoint/2010/main" val="2380218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553B1C-9F3F-43FF-ABF7-E4A5C87A8439}" type="slidenum">
              <a:rPr lang="en-US" smtClean="0"/>
              <a:pPr/>
              <a:t>6</a:t>
            </a:fld>
            <a:endParaRPr lang="en-US"/>
          </a:p>
        </p:txBody>
      </p:sp>
    </p:spTree>
    <p:extLst>
      <p:ext uri="{BB962C8B-B14F-4D97-AF65-F5344CB8AC3E}">
        <p14:creationId xmlns:p14="http://schemas.microsoft.com/office/powerpoint/2010/main" val="371993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553B1C-9F3F-43FF-ABF7-E4A5C87A8439}" type="slidenum">
              <a:rPr lang="en-US" smtClean="0"/>
              <a:pPr/>
              <a:t>7</a:t>
            </a:fld>
            <a:endParaRPr lang="en-US"/>
          </a:p>
        </p:txBody>
      </p:sp>
    </p:spTree>
    <p:extLst>
      <p:ext uri="{BB962C8B-B14F-4D97-AF65-F5344CB8AC3E}">
        <p14:creationId xmlns:p14="http://schemas.microsoft.com/office/powerpoint/2010/main" val="193735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048353"/>
            <a:ext cx="5661660" cy="3941743"/>
          </a:xfrm>
        </p:spPr>
        <p:txBody>
          <a:bodyPr>
            <a:normAutofit fontScale="77500" lnSpcReduction="20000"/>
          </a:bodyPr>
          <a:lstStyle/>
          <a:p>
            <a:r>
              <a:rPr lang="en-US" i="1" dirty="0"/>
              <a:t>Architectural Style</a:t>
            </a:r>
            <a:endParaRPr lang="en-US" dirty="0"/>
          </a:p>
          <a:p>
            <a:r>
              <a:rPr lang="en-US" dirty="0"/>
              <a:t>The home exhibits many of the character-defining elements of the Craftsman architectural style.  The proposed addition incorporates these elements including a low slope gable, wide overhanging eaves with supporting structural braces, and open ventilation at the top of the gable.  The proposed addition also includes elements that are unique to the home such as retaining the semi-circular stair and rear porch. The existing windows and doors will be reused. </a:t>
            </a:r>
          </a:p>
          <a:p>
            <a:r>
              <a:rPr lang="en-US" dirty="0"/>
              <a:t> </a:t>
            </a:r>
          </a:p>
          <a:p>
            <a:r>
              <a:rPr lang="en-US" i="1" dirty="0"/>
              <a:t>Scale and Massing</a:t>
            </a:r>
            <a:endParaRPr lang="en-US" dirty="0"/>
          </a:p>
          <a:p>
            <a:r>
              <a:rPr lang="en-US" dirty="0"/>
              <a:t>The one story addition is visually subordinate to the original building and helps to breaks up the south elevation. </a:t>
            </a:r>
          </a:p>
          <a:p>
            <a:r>
              <a:rPr lang="en-US" dirty="0"/>
              <a:t> </a:t>
            </a:r>
          </a:p>
          <a:p>
            <a:r>
              <a:rPr lang="en-US" i="1" dirty="0"/>
              <a:t>Setback / Building Placement / Orientation on Parcel</a:t>
            </a:r>
            <a:endParaRPr lang="en-US" dirty="0"/>
          </a:p>
          <a:p>
            <a:r>
              <a:rPr lang="en-US" dirty="0"/>
              <a:t>Located at the rear of the home, the proposed addition will not change existing setbacks or orientation, building placement of the single-family home.  </a:t>
            </a:r>
          </a:p>
          <a:p>
            <a:r>
              <a:rPr lang="en-US" dirty="0"/>
              <a:t> </a:t>
            </a:r>
          </a:p>
          <a:p>
            <a:r>
              <a:rPr lang="en-US" i="1" dirty="0"/>
              <a:t>Height and Roof Form</a:t>
            </a:r>
            <a:endParaRPr lang="en-US" dirty="0"/>
          </a:p>
          <a:p>
            <a:r>
              <a:rPr lang="en-US" dirty="0"/>
              <a:t>A new gable roof will cover the proposed addition.  The roof slope of the new gable matches existing first and second story gables.  The height of the gable, 13 feet is the same as the two single-story gables on the west elevation. </a:t>
            </a:r>
          </a:p>
          <a:p>
            <a:r>
              <a:rPr lang="en-US" dirty="0"/>
              <a:t> </a:t>
            </a:r>
          </a:p>
          <a:p>
            <a:r>
              <a:rPr lang="en-US" i="1" dirty="0"/>
              <a:t>Fenestration – Windows and Doors</a:t>
            </a:r>
            <a:endParaRPr lang="en-US" dirty="0"/>
          </a:p>
          <a:p>
            <a:r>
              <a:rPr lang="en-US" dirty="0"/>
              <a:t>The proposed project will reuse the existing windows and door currently on the south elevation wall that will be demoed for the proposed addition. </a:t>
            </a:r>
          </a:p>
          <a:p>
            <a:r>
              <a:rPr lang="en-US" dirty="0"/>
              <a:t> </a:t>
            </a:r>
          </a:p>
          <a:p>
            <a:r>
              <a:rPr lang="en-US" i="1" dirty="0"/>
              <a:t>Exterior Cladding and Roofing Materials</a:t>
            </a:r>
            <a:endParaRPr lang="en-US" dirty="0"/>
          </a:p>
          <a:p>
            <a:r>
              <a:rPr lang="en-US" dirty="0"/>
              <a:t>Specialty wood shingles that match the existing siding will be used.  Although the original roofing material was wood shake, the composition shingles that cover the rest of the home will be used on the addition. </a:t>
            </a:r>
            <a:r>
              <a:rPr lang="en-US" i="1" dirty="0"/>
              <a:t>Façade Treatments</a:t>
            </a:r>
            <a:endParaRPr lang="en-US" dirty="0"/>
          </a:p>
          <a:p>
            <a:r>
              <a:rPr lang="en-US" dirty="0"/>
              <a:t>The new gable and semi-circular porch and stair will provide visual interest and contribute to the overall quality of the residence.  </a:t>
            </a:r>
          </a:p>
          <a:p>
            <a:r>
              <a:rPr lang="en-US" dirty="0"/>
              <a:t> </a:t>
            </a:r>
          </a:p>
          <a:p>
            <a:r>
              <a:rPr lang="en-US" i="1" dirty="0"/>
              <a:t>Secondary Structures / Outbuildings</a:t>
            </a:r>
            <a:r>
              <a:rPr lang="en-US" dirty="0"/>
              <a:t> </a:t>
            </a:r>
          </a:p>
          <a:p>
            <a:r>
              <a:rPr lang="en-US" dirty="0"/>
              <a:t>No secondary structures or outbuildings are proposed as part of the project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8</a:t>
            </a:fld>
            <a:endParaRPr lang="en-US"/>
          </a:p>
        </p:txBody>
      </p:sp>
    </p:spTree>
    <p:extLst>
      <p:ext uri="{BB962C8B-B14F-4D97-AF65-F5344CB8AC3E}">
        <p14:creationId xmlns:p14="http://schemas.microsoft.com/office/powerpoint/2010/main" val="4056409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048353"/>
            <a:ext cx="5661660" cy="3941743"/>
          </a:xfrm>
        </p:spPr>
        <p:txBody>
          <a:bodyPr>
            <a:normAutofit fontScale="77500" lnSpcReduction="20000"/>
          </a:bodyPr>
          <a:lstStyle/>
          <a:p>
            <a:r>
              <a:rPr lang="en-US" i="1" dirty="0"/>
              <a:t>Architectural Style</a:t>
            </a:r>
            <a:endParaRPr lang="en-US" dirty="0"/>
          </a:p>
          <a:p>
            <a:r>
              <a:rPr lang="en-US" dirty="0"/>
              <a:t>The home exhibits many of the character-defining elements of the Craftsman architectural style.  The proposed addition incorporates these elements including a low slope gable, wide overhanging eaves with supporting structural braces, and open ventilation at the top of the gable.  The proposed addition also includes elements that are unique to the home such as retaining the semi-circular stair and rear porch. The existing windows and doors will be reused. </a:t>
            </a:r>
          </a:p>
          <a:p>
            <a:r>
              <a:rPr lang="en-US" dirty="0"/>
              <a:t> </a:t>
            </a:r>
          </a:p>
          <a:p>
            <a:r>
              <a:rPr lang="en-US" i="1" dirty="0"/>
              <a:t>Scale and Massing</a:t>
            </a:r>
            <a:endParaRPr lang="en-US" dirty="0"/>
          </a:p>
          <a:p>
            <a:r>
              <a:rPr lang="en-US" dirty="0"/>
              <a:t>The one story addition is visually subordinate to the original building and helps to breaks up the south elevation. </a:t>
            </a:r>
          </a:p>
          <a:p>
            <a:r>
              <a:rPr lang="en-US" dirty="0"/>
              <a:t> </a:t>
            </a:r>
          </a:p>
          <a:p>
            <a:r>
              <a:rPr lang="en-US" i="1" dirty="0"/>
              <a:t>Setback / Building Placement / Orientation on Parcel</a:t>
            </a:r>
            <a:endParaRPr lang="en-US" dirty="0"/>
          </a:p>
          <a:p>
            <a:r>
              <a:rPr lang="en-US" dirty="0"/>
              <a:t>Located at the rear of the home, the proposed addition will not change existing setbacks or orientation, building placement of the single-family home.  </a:t>
            </a:r>
          </a:p>
          <a:p>
            <a:r>
              <a:rPr lang="en-US" dirty="0"/>
              <a:t> </a:t>
            </a:r>
          </a:p>
          <a:p>
            <a:r>
              <a:rPr lang="en-US" i="1" dirty="0"/>
              <a:t>Height and Roof Form</a:t>
            </a:r>
            <a:endParaRPr lang="en-US" dirty="0"/>
          </a:p>
          <a:p>
            <a:r>
              <a:rPr lang="en-US" dirty="0"/>
              <a:t>A new gable roof will cover the proposed addition.  The roof slope of the new gable matches existing first and second story gables.  The height of the gable, 13 feet is the same as the two single-story gables on the west elevation. </a:t>
            </a:r>
          </a:p>
          <a:p>
            <a:r>
              <a:rPr lang="en-US" dirty="0"/>
              <a:t> </a:t>
            </a:r>
          </a:p>
          <a:p>
            <a:r>
              <a:rPr lang="en-US" i="1" dirty="0"/>
              <a:t>Fenestration – Windows and Doors</a:t>
            </a:r>
            <a:endParaRPr lang="en-US" dirty="0"/>
          </a:p>
          <a:p>
            <a:r>
              <a:rPr lang="en-US" dirty="0"/>
              <a:t>The proposed project will reuse the existing windows and door currently on the south elevation wall that will be demoed for the proposed addition. </a:t>
            </a:r>
          </a:p>
          <a:p>
            <a:r>
              <a:rPr lang="en-US" dirty="0"/>
              <a:t> </a:t>
            </a:r>
          </a:p>
          <a:p>
            <a:r>
              <a:rPr lang="en-US" i="1" dirty="0"/>
              <a:t>Exterior Cladding and Roofing Materials</a:t>
            </a:r>
            <a:endParaRPr lang="en-US" dirty="0"/>
          </a:p>
          <a:p>
            <a:r>
              <a:rPr lang="en-US" dirty="0"/>
              <a:t>Specialty wood shingles that match the existing siding will be used.  Although the original roofing material was wood shake, the composition shingles that cover the rest of the home will be used on the addition. </a:t>
            </a:r>
            <a:r>
              <a:rPr lang="en-US" i="1" dirty="0"/>
              <a:t>Façade Treatments</a:t>
            </a:r>
            <a:endParaRPr lang="en-US" dirty="0"/>
          </a:p>
          <a:p>
            <a:r>
              <a:rPr lang="en-US" dirty="0"/>
              <a:t>The new gable and semi-circular porch and stair will provide visual interest and contribute to the overall quality of the residence.  </a:t>
            </a:r>
          </a:p>
          <a:p>
            <a:r>
              <a:rPr lang="en-US" dirty="0"/>
              <a:t> </a:t>
            </a:r>
          </a:p>
          <a:p>
            <a:r>
              <a:rPr lang="en-US" i="1" dirty="0"/>
              <a:t>Secondary Structures / Outbuildings</a:t>
            </a:r>
            <a:r>
              <a:rPr lang="en-US" dirty="0"/>
              <a:t> </a:t>
            </a:r>
          </a:p>
          <a:p>
            <a:r>
              <a:rPr lang="en-US" dirty="0"/>
              <a:t>No secondary structures or outbuildings are proposed as part of the project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9</a:t>
            </a:fld>
            <a:endParaRPr lang="en-US"/>
          </a:p>
        </p:txBody>
      </p:sp>
    </p:spTree>
    <p:extLst>
      <p:ext uri="{BB962C8B-B14F-4D97-AF65-F5344CB8AC3E}">
        <p14:creationId xmlns:p14="http://schemas.microsoft.com/office/powerpoint/2010/main" val="3397379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900" y="3310756"/>
            <a:ext cx="3112199" cy="3143956"/>
          </a:xfrm>
          <a:prstGeom prst="rect">
            <a:avLst/>
          </a:prstGeom>
        </p:spPr>
      </p:pic>
      <p:cxnSp>
        <p:nvCxnSpPr>
          <p:cNvPr id="9" name="Straight Connector 8"/>
          <p:cNvCxnSpPr/>
          <p:nvPr userDrawn="1"/>
        </p:nvCxnSpPr>
        <p:spPr>
          <a:xfrm>
            <a:off x="731520" y="3611880"/>
            <a:ext cx="77724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731520" y="2433454"/>
            <a:ext cx="77724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a:solidFill>
                  <a:srgbClr val="57576E"/>
                </a:solidFill>
                <a:latin typeface="+mj-lt"/>
              </a:rPr>
              <a:t>October 15, 2020</a:t>
            </a:r>
            <a:endParaRPr lang="en-US" sz="1800" b="1" dirty="0">
              <a:solidFill>
                <a:srgbClr val="57576E"/>
              </a:solidFill>
              <a:latin typeface="+mj-lt"/>
            </a:endParaRPr>
          </a:p>
        </p:txBody>
      </p:sp>
      <p:sp>
        <p:nvSpPr>
          <p:cNvPr id="11" name="TextBox 10"/>
          <p:cNvSpPr txBox="1"/>
          <p:nvPr userDrawn="1"/>
        </p:nvSpPr>
        <p:spPr>
          <a:xfrm>
            <a:off x="731520" y="866274"/>
            <a:ext cx="7863840" cy="769441"/>
          </a:xfrm>
          <a:prstGeom prst="rect">
            <a:avLst/>
          </a:prstGeom>
          <a:noFill/>
        </p:spPr>
        <p:txBody>
          <a:bodyPr wrap="square" rtlCol="0">
            <a:spAutoFit/>
          </a:bodyPr>
          <a:lstStyle/>
          <a:p>
            <a:pPr algn="ctr"/>
            <a:r>
              <a:rPr lang="en-US" sz="4400" b="1" dirty="0">
                <a:solidFill>
                  <a:srgbClr val="D2533C"/>
                </a:solidFill>
                <a:latin typeface="Calibri" panose="020F0502020204030204" pitchFamily="34" charset="0"/>
                <a:cs typeface="Calibri" panose="020F0502020204030204" pitchFamily="34" charset="0"/>
              </a:rPr>
              <a:t>Item</a:t>
            </a:r>
            <a:r>
              <a:rPr lang="en-US" sz="4400" b="1" baseline="0" dirty="0">
                <a:solidFill>
                  <a:srgbClr val="D2533C"/>
                </a:solidFill>
                <a:latin typeface="Calibri" panose="020F0502020204030204" pitchFamily="34" charset="0"/>
                <a:cs typeface="Calibri" panose="020F0502020204030204" pitchFamily="34" charset="0"/>
              </a:rPr>
              <a:t> </a:t>
            </a:r>
            <a:r>
              <a:rPr lang="en-US" sz="4400" b="1" baseline="0" dirty="0" smtClean="0">
                <a:solidFill>
                  <a:srgbClr val="D2533C"/>
                </a:solidFill>
                <a:latin typeface="Calibri" panose="020F0502020204030204" pitchFamily="34" charset="0"/>
                <a:cs typeface="Calibri" panose="020F0502020204030204" pitchFamily="34" charset="0"/>
              </a:rPr>
              <a:t>3 </a:t>
            </a:r>
            <a:r>
              <a:rPr lang="en-US" sz="4400" b="1" baseline="0" dirty="0">
                <a:solidFill>
                  <a:srgbClr val="D2533C"/>
                </a:solidFill>
                <a:latin typeface="Calibri" panose="020F0502020204030204" pitchFamily="34" charset="0"/>
                <a:cs typeface="Calibri" panose="020F0502020204030204" pitchFamily="34" charset="0"/>
              </a:rPr>
              <a:t>– 1947 Oak Street</a:t>
            </a:r>
            <a:endParaRPr lang="en-US" sz="4400" b="1" dirty="0">
              <a:solidFill>
                <a:srgbClr val="D2533C"/>
              </a:solidFill>
              <a:latin typeface="Calibri" panose="020F0502020204030204" pitchFamily="34" charset="0"/>
              <a:cs typeface="Calibri" panose="020F0502020204030204" pitchFamily="34" charset="0"/>
            </a:endParaRPr>
          </a:p>
        </p:txBody>
      </p:sp>
      <p:sp>
        <p:nvSpPr>
          <p:cNvPr id="12" name="TextBox 11"/>
          <p:cNvSpPr txBox="1"/>
          <p:nvPr userDrawn="1"/>
        </p:nvSpPr>
        <p:spPr>
          <a:xfrm>
            <a:off x="688206" y="1645557"/>
            <a:ext cx="7772400" cy="707886"/>
          </a:xfrm>
          <a:prstGeom prst="rect">
            <a:avLst/>
          </a:prstGeom>
          <a:noFill/>
        </p:spPr>
        <p:txBody>
          <a:bodyPr wrap="square" rtlCol="0">
            <a:spAutoFit/>
          </a:bodyPr>
          <a:lstStyle/>
          <a:p>
            <a:pPr algn="ct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2340 - COA</a:t>
            </a:r>
            <a:endParaRPr lang="en-US" sz="4000" b="0" dirty="0">
              <a:solidFill>
                <a:srgbClr val="97B5C9"/>
              </a:solidFill>
              <a:latin typeface="Calibri" panose="020F0502020204030204" pitchFamily="34" charset="0"/>
              <a:cs typeface="Calibri" panose="020F0502020204030204" pitchFamily="34" charset="0"/>
            </a:endParaRPr>
          </a:p>
        </p:txBody>
      </p:sp>
      <p:sp>
        <p:nvSpPr>
          <p:cNvPr id="14" name="TextBox 13"/>
          <p:cNvSpPr txBox="1"/>
          <p:nvPr userDrawn="1"/>
        </p:nvSpPr>
        <p:spPr>
          <a:xfrm>
            <a:off x="731520" y="3693478"/>
            <a:ext cx="7729086" cy="461665"/>
          </a:xfrm>
          <a:prstGeom prst="rect">
            <a:avLst/>
          </a:prstGeom>
          <a:noFill/>
        </p:spPr>
        <p:txBody>
          <a:bodyPr wrap="square" rtlCol="0">
            <a:spAutoFit/>
          </a:bodyPr>
          <a:lstStyle/>
          <a:p>
            <a:pPr algn="ctr"/>
            <a:r>
              <a:rPr lang="en-US" sz="2400" b="1" dirty="0">
                <a:solidFill>
                  <a:srgbClr val="57576E"/>
                </a:solidFill>
                <a:latin typeface="+mj-lt"/>
              </a:rPr>
              <a:t>City of South Pasadena   |   Cultural Heritage Commission</a:t>
            </a:r>
          </a:p>
        </p:txBody>
      </p:sp>
    </p:spTree>
    <p:extLst>
      <p:ext uri="{BB962C8B-B14F-4D97-AF65-F5344CB8AC3E}">
        <p14:creationId xmlns:p14="http://schemas.microsoft.com/office/powerpoint/2010/main" val="387682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C413-3A62-443C-802C-485ED4D2FF3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8BA82C-4836-4DC1-A969-020F397A784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A97D2E-A18D-4501-B666-6059882E698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5D36BF-724B-44C3-9764-8D1FD902864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4DFBD4-224F-4EFD-904C-D85934E94AB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8E76EE-F39D-463C-8123-28F9FEF062D8}"/>
              </a:ext>
            </a:extLst>
          </p:cNvPr>
          <p:cNvSpPr>
            <a:spLocks noGrp="1"/>
          </p:cNvSpPr>
          <p:nvPr>
            <p:ph type="dt" sz="half" idx="10"/>
          </p:nvPr>
        </p:nvSpPr>
        <p:spPr/>
        <p:txBody>
          <a:bodyPr/>
          <a:lstStyle/>
          <a:p>
            <a:fld id="{C87EDD0A-02B2-4E5E-B59B-F757A060A1A7}" type="datetimeFigureOut">
              <a:rPr lang="en-US" smtClean="0"/>
              <a:t>10/8/2020</a:t>
            </a:fld>
            <a:endParaRPr lang="en-US"/>
          </a:p>
        </p:txBody>
      </p:sp>
      <p:sp>
        <p:nvSpPr>
          <p:cNvPr id="8" name="Footer Placeholder 7">
            <a:extLst>
              <a:ext uri="{FF2B5EF4-FFF2-40B4-BE49-F238E27FC236}">
                <a16:creationId xmlns:a16="http://schemas.microsoft.com/office/drawing/2014/main" id="{E59B8ABA-1D40-4B34-80A7-7B0AD6497E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B126D1-AD35-4D5C-BB57-7BE72E3EF749}"/>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3016789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6BB2-10DA-44F4-A92E-2D2F377367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65C4E-594D-4AA0-9D6C-0C127486E108}"/>
              </a:ext>
            </a:extLst>
          </p:cNvPr>
          <p:cNvSpPr>
            <a:spLocks noGrp="1"/>
          </p:cNvSpPr>
          <p:nvPr>
            <p:ph type="dt" sz="half" idx="10"/>
          </p:nvPr>
        </p:nvSpPr>
        <p:spPr/>
        <p:txBody>
          <a:bodyPr/>
          <a:lstStyle/>
          <a:p>
            <a:fld id="{C87EDD0A-02B2-4E5E-B59B-F757A060A1A7}" type="datetimeFigureOut">
              <a:rPr lang="en-US" smtClean="0"/>
              <a:t>10/8/2020</a:t>
            </a:fld>
            <a:endParaRPr lang="en-US"/>
          </a:p>
        </p:txBody>
      </p:sp>
      <p:sp>
        <p:nvSpPr>
          <p:cNvPr id="4" name="Footer Placeholder 3">
            <a:extLst>
              <a:ext uri="{FF2B5EF4-FFF2-40B4-BE49-F238E27FC236}">
                <a16:creationId xmlns:a16="http://schemas.microsoft.com/office/drawing/2014/main" id="{F666217D-EA28-4570-8681-F80E1340C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60F87D-A6EC-4145-A8DD-814CBD749B3E}"/>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878899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ACAB0-2C51-4F63-A716-9429FF6F5B88}"/>
              </a:ext>
            </a:extLst>
          </p:cNvPr>
          <p:cNvSpPr>
            <a:spLocks noGrp="1"/>
          </p:cNvSpPr>
          <p:nvPr>
            <p:ph type="dt" sz="half" idx="10"/>
          </p:nvPr>
        </p:nvSpPr>
        <p:spPr/>
        <p:txBody>
          <a:bodyPr/>
          <a:lstStyle/>
          <a:p>
            <a:fld id="{C87EDD0A-02B2-4E5E-B59B-F757A060A1A7}" type="datetimeFigureOut">
              <a:rPr lang="en-US" smtClean="0"/>
              <a:t>10/8/2020</a:t>
            </a:fld>
            <a:endParaRPr lang="en-US"/>
          </a:p>
        </p:txBody>
      </p:sp>
      <p:sp>
        <p:nvSpPr>
          <p:cNvPr id="3" name="Footer Placeholder 2">
            <a:extLst>
              <a:ext uri="{FF2B5EF4-FFF2-40B4-BE49-F238E27FC236}">
                <a16:creationId xmlns:a16="http://schemas.microsoft.com/office/drawing/2014/main" id="{1860BC78-F76E-4320-BECD-1ADCCCA639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A814AB-4C3E-4F87-BA7D-03BBF94DF48B}"/>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2327730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D794-47C2-4F63-BD30-67E66A28B3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221386-1C8D-469B-AA57-EB0A258F5B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21684C-9C0A-49EB-B7C1-1BD423B447D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FDA550-D9BE-423F-8F07-D3FE7722BC28}"/>
              </a:ext>
            </a:extLst>
          </p:cNvPr>
          <p:cNvSpPr>
            <a:spLocks noGrp="1"/>
          </p:cNvSpPr>
          <p:nvPr>
            <p:ph type="dt" sz="half" idx="10"/>
          </p:nvPr>
        </p:nvSpPr>
        <p:spPr/>
        <p:txBody>
          <a:bodyPr/>
          <a:lstStyle/>
          <a:p>
            <a:fld id="{C87EDD0A-02B2-4E5E-B59B-F757A060A1A7}" type="datetimeFigureOut">
              <a:rPr lang="en-US" smtClean="0"/>
              <a:t>10/8/2020</a:t>
            </a:fld>
            <a:endParaRPr lang="en-US"/>
          </a:p>
        </p:txBody>
      </p:sp>
      <p:sp>
        <p:nvSpPr>
          <p:cNvPr id="6" name="Footer Placeholder 5">
            <a:extLst>
              <a:ext uri="{FF2B5EF4-FFF2-40B4-BE49-F238E27FC236}">
                <a16:creationId xmlns:a16="http://schemas.microsoft.com/office/drawing/2014/main" id="{C12589FA-91D5-4993-AA86-0E15718D9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48975-1B55-46F0-BD19-C95AE3BD896D}"/>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1361065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9241-9255-480F-92FF-73A8BA4DBD6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87C9A0-1318-43D6-BCAC-C0277ABE39F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073FA3-CBBE-4438-8E01-82D25F4308C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6A34BA-7D01-4F75-BFEE-0AA9B9046644}"/>
              </a:ext>
            </a:extLst>
          </p:cNvPr>
          <p:cNvSpPr>
            <a:spLocks noGrp="1"/>
          </p:cNvSpPr>
          <p:nvPr>
            <p:ph type="dt" sz="half" idx="10"/>
          </p:nvPr>
        </p:nvSpPr>
        <p:spPr/>
        <p:txBody>
          <a:bodyPr/>
          <a:lstStyle/>
          <a:p>
            <a:fld id="{C87EDD0A-02B2-4E5E-B59B-F757A060A1A7}" type="datetimeFigureOut">
              <a:rPr lang="en-US" smtClean="0"/>
              <a:t>10/8/2020</a:t>
            </a:fld>
            <a:endParaRPr lang="en-US"/>
          </a:p>
        </p:txBody>
      </p:sp>
      <p:sp>
        <p:nvSpPr>
          <p:cNvPr id="6" name="Footer Placeholder 5">
            <a:extLst>
              <a:ext uri="{FF2B5EF4-FFF2-40B4-BE49-F238E27FC236}">
                <a16:creationId xmlns:a16="http://schemas.microsoft.com/office/drawing/2014/main" id="{42C853F5-B0E0-4817-A6CF-895B1D771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B53927-9535-4470-975E-007406D2A446}"/>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411232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2A9F-023D-4A14-A935-8D30616342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1C07E-28AA-4E8F-B1E1-113D4AFA4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0AC7A-5A43-4C11-9AD4-72CD02D7CF75}"/>
              </a:ext>
            </a:extLst>
          </p:cNvPr>
          <p:cNvSpPr>
            <a:spLocks noGrp="1"/>
          </p:cNvSpPr>
          <p:nvPr>
            <p:ph type="dt" sz="half" idx="10"/>
          </p:nvPr>
        </p:nvSpPr>
        <p:spPr/>
        <p:txBody>
          <a:bodyPr/>
          <a:lstStyle/>
          <a:p>
            <a:fld id="{C87EDD0A-02B2-4E5E-B59B-F757A060A1A7}" type="datetimeFigureOut">
              <a:rPr lang="en-US" smtClean="0"/>
              <a:t>10/8/2020</a:t>
            </a:fld>
            <a:endParaRPr lang="en-US"/>
          </a:p>
        </p:txBody>
      </p:sp>
      <p:sp>
        <p:nvSpPr>
          <p:cNvPr id="5" name="Footer Placeholder 4">
            <a:extLst>
              <a:ext uri="{FF2B5EF4-FFF2-40B4-BE49-F238E27FC236}">
                <a16:creationId xmlns:a16="http://schemas.microsoft.com/office/drawing/2014/main" id="{77B788EA-750D-46B2-B5DF-92AE545C0E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EBE69-B457-410E-9C98-9691296D7EC2}"/>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4140055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E790F-116B-4A72-B997-AA5CACC15AB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133F97-110F-4680-8C4C-ECFFCB856B2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A2F5E-0222-41D8-941A-34CB8D585EAF}"/>
              </a:ext>
            </a:extLst>
          </p:cNvPr>
          <p:cNvSpPr>
            <a:spLocks noGrp="1"/>
          </p:cNvSpPr>
          <p:nvPr>
            <p:ph type="dt" sz="half" idx="10"/>
          </p:nvPr>
        </p:nvSpPr>
        <p:spPr/>
        <p:txBody>
          <a:bodyPr/>
          <a:lstStyle/>
          <a:p>
            <a:fld id="{C87EDD0A-02B2-4E5E-B59B-F757A060A1A7}" type="datetimeFigureOut">
              <a:rPr lang="en-US" smtClean="0"/>
              <a:t>10/8/2020</a:t>
            </a:fld>
            <a:endParaRPr lang="en-US"/>
          </a:p>
        </p:txBody>
      </p:sp>
      <p:sp>
        <p:nvSpPr>
          <p:cNvPr id="5" name="Footer Placeholder 4">
            <a:extLst>
              <a:ext uri="{FF2B5EF4-FFF2-40B4-BE49-F238E27FC236}">
                <a16:creationId xmlns:a16="http://schemas.microsoft.com/office/drawing/2014/main" id="{FFAE19CA-3735-49D8-94FD-1085438D8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E358-1B8F-499E-8087-100C89C1E40B}"/>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1527543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B177-9BA9-48C0-8EF6-0F20C63935A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C6ACB1-C806-46AD-BAD1-37C3CA00F59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3F20DB-5AD3-4D38-ACB9-36493064A2E2}"/>
              </a:ext>
            </a:extLst>
          </p:cNvPr>
          <p:cNvSpPr>
            <a:spLocks noGrp="1"/>
          </p:cNvSpPr>
          <p:nvPr>
            <p:ph type="dt" sz="half" idx="10"/>
          </p:nvPr>
        </p:nvSpPr>
        <p:spPr/>
        <p:txBody>
          <a:bodyPr/>
          <a:lstStyle/>
          <a:p>
            <a:fld id="{9B9050FA-77C2-407C-810E-AE782880F942}" type="datetimeFigureOut">
              <a:rPr lang="en-US" smtClean="0"/>
              <a:t>10/8/2020</a:t>
            </a:fld>
            <a:endParaRPr lang="en-US"/>
          </a:p>
        </p:txBody>
      </p:sp>
      <p:sp>
        <p:nvSpPr>
          <p:cNvPr id="5" name="Footer Placeholder 4">
            <a:extLst>
              <a:ext uri="{FF2B5EF4-FFF2-40B4-BE49-F238E27FC236}">
                <a16:creationId xmlns:a16="http://schemas.microsoft.com/office/drawing/2014/main" id="{E9AF4B79-E872-4717-B215-70DA0117D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D315F-82A1-43F1-A10C-15540D2A7F45}"/>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1437194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FCBC0-3D9B-4F9C-AE1E-FECBE1B09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F21096-2C39-4F85-AB0D-9BFC4012CB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BC1B-6701-4AA4-BAAD-2449E3C5EBCB}"/>
              </a:ext>
            </a:extLst>
          </p:cNvPr>
          <p:cNvSpPr>
            <a:spLocks noGrp="1"/>
          </p:cNvSpPr>
          <p:nvPr>
            <p:ph type="dt" sz="half" idx="10"/>
          </p:nvPr>
        </p:nvSpPr>
        <p:spPr/>
        <p:txBody>
          <a:bodyPr/>
          <a:lstStyle/>
          <a:p>
            <a:fld id="{9B9050FA-77C2-407C-810E-AE782880F942}" type="datetimeFigureOut">
              <a:rPr lang="en-US" smtClean="0"/>
              <a:t>10/8/2020</a:t>
            </a:fld>
            <a:endParaRPr lang="en-US"/>
          </a:p>
        </p:txBody>
      </p:sp>
      <p:sp>
        <p:nvSpPr>
          <p:cNvPr id="5" name="Footer Placeholder 4">
            <a:extLst>
              <a:ext uri="{FF2B5EF4-FFF2-40B4-BE49-F238E27FC236}">
                <a16:creationId xmlns:a16="http://schemas.microsoft.com/office/drawing/2014/main" id="{BDBF40AF-EA32-4348-9A45-092A647C6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B43E8-3C3B-4A8B-BD0B-3361811DD03C}"/>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1945498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B399-132E-4F26-A757-92955F73C43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471BEC-5907-46C8-9B6D-59EE00BB8D5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6EC0EC-7634-4C01-A2C5-427CDF200D3B}"/>
              </a:ext>
            </a:extLst>
          </p:cNvPr>
          <p:cNvSpPr>
            <a:spLocks noGrp="1"/>
          </p:cNvSpPr>
          <p:nvPr>
            <p:ph type="dt" sz="half" idx="10"/>
          </p:nvPr>
        </p:nvSpPr>
        <p:spPr/>
        <p:txBody>
          <a:bodyPr/>
          <a:lstStyle/>
          <a:p>
            <a:fld id="{9B9050FA-77C2-407C-810E-AE782880F942}" type="datetimeFigureOut">
              <a:rPr lang="en-US" smtClean="0"/>
              <a:t>10/8/2020</a:t>
            </a:fld>
            <a:endParaRPr lang="en-US"/>
          </a:p>
        </p:txBody>
      </p:sp>
      <p:sp>
        <p:nvSpPr>
          <p:cNvPr id="5" name="Footer Placeholder 4">
            <a:extLst>
              <a:ext uri="{FF2B5EF4-FFF2-40B4-BE49-F238E27FC236}">
                <a16:creationId xmlns:a16="http://schemas.microsoft.com/office/drawing/2014/main" id="{282D0A68-2AA2-4D63-8041-CCED271CE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52DFB-9A31-4DF8-8858-1B35F5C052A0}"/>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366747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4"/>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a:t>
            </a:r>
            <a:r>
              <a:rPr lang="en-US" sz="2000" b="0" dirty="0" smtClean="0">
                <a:solidFill>
                  <a:srgbClr val="D2533C"/>
                </a:solidFill>
                <a:latin typeface="Arial" panose="020B0604020202020204" pitchFamily="34" charset="0"/>
                <a:cs typeface="Arial" panose="020B0604020202020204" pitchFamily="34" charset="0"/>
              </a:rPr>
              <a:t>3 </a:t>
            </a:r>
            <a:r>
              <a:rPr lang="en-US" sz="2000" b="0" dirty="0">
                <a:solidFill>
                  <a:srgbClr val="D2533C"/>
                </a:solidFill>
                <a:latin typeface="Arial" panose="020B0604020202020204" pitchFamily="34" charset="0"/>
                <a:cs typeface="Arial" panose="020B0604020202020204" pitchFamily="34" charset="0"/>
              </a:rPr>
              <a:t>– 1947 (2320 COA)</a:t>
            </a:r>
          </a:p>
        </p:txBody>
      </p:sp>
    </p:spTree>
    <p:extLst>
      <p:ext uri="{BB962C8B-B14F-4D97-AF65-F5344CB8AC3E}">
        <p14:creationId xmlns:p14="http://schemas.microsoft.com/office/powerpoint/2010/main" val="850619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22081-222A-4E26-8730-8C7E29DE9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F7582-201E-4544-B119-B915A47377D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A3942-6A5A-4969-B678-A635A37A5430}"/>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64ED3-1263-430A-A794-03230F6772A8}"/>
              </a:ext>
            </a:extLst>
          </p:cNvPr>
          <p:cNvSpPr>
            <a:spLocks noGrp="1"/>
          </p:cNvSpPr>
          <p:nvPr>
            <p:ph type="dt" sz="half" idx="10"/>
          </p:nvPr>
        </p:nvSpPr>
        <p:spPr/>
        <p:txBody>
          <a:bodyPr/>
          <a:lstStyle/>
          <a:p>
            <a:fld id="{9B9050FA-77C2-407C-810E-AE782880F942}" type="datetimeFigureOut">
              <a:rPr lang="en-US" smtClean="0"/>
              <a:t>10/8/2020</a:t>
            </a:fld>
            <a:endParaRPr lang="en-US"/>
          </a:p>
        </p:txBody>
      </p:sp>
      <p:sp>
        <p:nvSpPr>
          <p:cNvPr id="6" name="Footer Placeholder 5">
            <a:extLst>
              <a:ext uri="{FF2B5EF4-FFF2-40B4-BE49-F238E27FC236}">
                <a16:creationId xmlns:a16="http://schemas.microsoft.com/office/drawing/2014/main" id="{52FAAAD2-5FAE-413E-8E6F-BA83DDFA0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7FA04-FE6C-4168-AA0F-41E8ACE351FF}"/>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70890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685F-EDA5-4A3F-AA3B-636965787E3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8B02D9-47B0-4987-98AF-5F7E009FD1A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DCF898-E0EB-4460-9491-3046AE45D9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F277C-C83F-44EB-AB7A-D2B470D71B5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A21C3B-D278-43D0-92C7-FC0A00B1030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A4C492-3801-48F0-97B9-F93C3FBE0BA9}"/>
              </a:ext>
            </a:extLst>
          </p:cNvPr>
          <p:cNvSpPr>
            <a:spLocks noGrp="1"/>
          </p:cNvSpPr>
          <p:nvPr>
            <p:ph type="dt" sz="half" idx="10"/>
          </p:nvPr>
        </p:nvSpPr>
        <p:spPr/>
        <p:txBody>
          <a:bodyPr/>
          <a:lstStyle/>
          <a:p>
            <a:fld id="{9B9050FA-77C2-407C-810E-AE782880F942}" type="datetimeFigureOut">
              <a:rPr lang="en-US" smtClean="0"/>
              <a:t>10/8/2020</a:t>
            </a:fld>
            <a:endParaRPr lang="en-US"/>
          </a:p>
        </p:txBody>
      </p:sp>
      <p:sp>
        <p:nvSpPr>
          <p:cNvPr id="8" name="Footer Placeholder 7">
            <a:extLst>
              <a:ext uri="{FF2B5EF4-FFF2-40B4-BE49-F238E27FC236}">
                <a16:creationId xmlns:a16="http://schemas.microsoft.com/office/drawing/2014/main" id="{4261D5F6-0685-4144-A9AA-9CE6D919A4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AF9F-C9F3-401F-B3B5-4EFA3FC5AB4D}"/>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3450479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12E1-3F72-44E3-87B7-9A34A0FEFF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8F038-285E-4A92-82E7-2CE196A8EBFC}"/>
              </a:ext>
            </a:extLst>
          </p:cNvPr>
          <p:cNvSpPr>
            <a:spLocks noGrp="1"/>
          </p:cNvSpPr>
          <p:nvPr>
            <p:ph type="dt" sz="half" idx="10"/>
          </p:nvPr>
        </p:nvSpPr>
        <p:spPr/>
        <p:txBody>
          <a:bodyPr/>
          <a:lstStyle/>
          <a:p>
            <a:fld id="{9B9050FA-77C2-407C-810E-AE782880F942}" type="datetimeFigureOut">
              <a:rPr lang="en-US" smtClean="0"/>
              <a:t>10/8/2020</a:t>
            </a:fld>
            <a:endParaRPr lang="en-US"/>
          </a:p>
        </p:txBody>
      </p:sp>
      <p:sp>
        <p:nvSpPr>
          <p:cNvPr id="4" name="Footer Placeholder 3">
            <a:extLst>
              <a:ext uri="{FF2B5EF4-FFF2-40B4-BE49-F238E27FC236}">
                <a16:creationId xmlns:a16="http://schemas.microsoft.com/office/drawing/2014/main" id="{56BCC847-7918-4869-88D1-224702D116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EDDDDE-75BE-46FD-B3A8-A722E47DD515}"/>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146463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F7DF50-8645-4FEB-BF2D-BB4E8266C84F}"/>
              </a:ext>
            </a:extLst>
          </p:cNvPr>
          <p:cNvSpPr>
            <a:spLocks noGrp="1"/>
          </p:cNvSpPr>
          <p:nvPr>
            <p:ph type="dt" sz="half" idx="10"/>
          </p:nvPr>
        </p:nvSpPr>
        <p:spPr/>
        <p:txBody>
          <a:bodyPr/>
          <a:lstStyle/>
          <a:p>
            <a:fld id="{9B9050FA-77C2-407C-810E-AE782880F942}" type="datetimeFigureOut">
              <a:rPr lang="en-US" smtClean="0"/>
              <a:t>10/8/2020</a:t>
            </a:fld>
            <a:endParaRPr lang="en-US"/>
          </a:p>
        </p:txBody>
      </p:sp>
      <p:sp>
        <p:nvSpPr>
          <p:cNvPr id="3" name="Footer Placeholder 2">
            <a:extLst>
              <a:ext uri="{FF2B5EF4-FFF2-40B4-BE49-F238E27FC236}">
                <a16:creationId xmlns:a16="http://schemas.microsoft.com/office/drawing/2014/main" id="{DF0B5469-DC56-43CB-8E81-916977E8A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46806A-02B5-448D-A27B-A5B416786FAD}"/>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2521421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4F41-9C4E-4650-9704-6F6601FDBE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D916FF-BE69-48B7-88A7-F76758D2A81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0D5C18-0527-43DA-88E0-D54204DB75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A33DF6-BA72-41E4-A803-1EFC0F4F58AE}"/>
              </a:ext>
            </a:extLst>
          </p:cNvPr>
          <p:cNvSpPr>
            <a:spLocks noGrp="1"/>
          </p:cNvSpPr>
          <p:nvPr>
            <p:ph type="dt" sz="half" idx="10"/>
          </p:nvPr>
        </p:nvSpPr>
        <p:spPr/>
        <p:txBody>
          <a:bodyPr/>
          <a:lstStyle/>
          <a:p>
            <a:fld id="{9B9050FA-77C2-407C-810E-AE782880F942}" type="datetimeFigureOut">
              <a:rPr lang="en-US" smtClean="0"/>
              <a:t>10/8/2020</a:t>
            </a:fld>
            <a:endParaRPr lang="en-US"/>
          </a:p>
        </p:txBody>
      </p:sp>
      <p:sp>
        <p:nvSpPr>
          <p:cNvPr id="6" name="Footer Placeholder 5">
            <a:extLst>
              <a:ext uri="{FF2B5EF4-FFF2-40B4-BE49-F238E27FC236}">
                <a16:creationId xmlns:a16="http://schemas.microsoft.com/office/drawing/2014/main" id="{C487A016-1B80-465F-9B9B-1ED65CF14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23E7CD-C55B-4154-9ECE-80E010F4372E}"/>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288912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9138-EA2C-4000-9E40-43FF143137F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1B66F4-4E74-4BFE-AB6F-400D9CFAA50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5CD28A-6319-4214-9E83-960E1DA7A1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94CFB-DC5C-4786-9B3E-278044BE8488}"/>
              </a:ext>
            </a:extLst>
          </p:cNvPr>
          <p:cNvSpPr>
            <a:spLocks noGrp="1"/>
          </p:cNvSpPr>
          <p:nvPr>
            <p:ph type="dt" sz="half" idx="10"/>
          </p:nvPr>
        </p:nvSpPr>
        <p:spPr/>
        <p:txBody>
          <a:bodyPr/>
          <a:lstStyle/>
          <a:p>
            <a:fld id="{9B9050FA-77C2-407C-810E-AE782880F942}" type="datetimeFigureOut">
              <a:rPr lang="en-US" smtClean="0"/>
              <a:t>10/8/2020</a:t>
            </a:fld>
            <a:endParaRPr lang="en-US"/>
          </a:p>
        </p:txBody>
      </p:sp>
      <p:sp>
        <p:nvSpPr>
          <p:cNvPr id="6" name="Footer Placeholder 5">
            <a:extLst>
              <a:ext uri="{FF2B5EF4-FFF2-40B4-BE49-F238E27FC236}">
                <a16:creationId xmlns:a16="http://schemas.microsoft.com/office/drawing/2014/main" id="{E175855E-06B2-4352-A7D6-0B5DBBAE9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79F5F4-FCDE-46F4-AAD0-6F499A9A8A88}"/>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2563223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71DEF-3309-4825-B6A5-69D2C2ABDD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65E026-4723-42A9-9E90-163C263563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69755-D546-4689-92DF-3CE436743045}"/>
              </a:ext>
            </a:extLst>
          </p:cNvPr>
          <p:cNvSpPr>
            <a:spLocks noGrp="1"/>
          </p:cNvSpPr>
          <p:nvPr>
            <p:ph type="dt" sz="half" idx="10"/>
          </p:nvPr>
        </p:nvSpPr>
        <p:spPr/>
        <p:txBody>
          <a:bodyPr/>
          <a:lstStyle/>
          <a:p>
            <a:fld id="{9B9050FA-77C2-407C-810E-AE782880F942}" type="datetimeFigureOut">
              <a:rPr lang="en-US" smtClean="0"/>
              <a:t>10/8/2020</a:t>
            </a:fld>
            <a:endParaRPr lang="en-US"/>
          </a:p>
        </p:txBody>
      </p:sp>
      <p:sp>
        <p:nvSpPr>
          <p:cNvPr id="5" name="Footer Placeholder 4">
            <a:extLst>
              <a:ext uri="{FF2B5EF4-FFF2-40B4-BE49-F238E27FC236}">
                <a16:creationId xmlns:a16="http://schemas.microsoft.com/office/drawing/2014/main" id="{DDA501B0-D766-4E28-AEDD-B29ECA9AF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00A44-77E5-4698-ACE8-B617EB791851}"/>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87305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E95AC-A0D6-466C-BF6C-10FD9840294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DF70FC-A889-4EF2-9A49-FF6B13D03AB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3C814-409F-4294-A4C3-F7EEC256734A}"/>
              </a:ext>
            </a:extLst>
          </p:cNvPr>
          <p:cNvSpPr>
            <a:spLocks noGrp="1"/>
          </p:cNvSpPr>
          <p:nvPr>
            <p:ph type="dt" sz="half" idx="10"/>
          </p:nvPr>
        </p:nvSpPr>
        <p:spPr/>
        <p:txBody>
          <a:bodyPr/>
          <a:lstStyle/>
          <a:p>
            <a:fld id="{9B9050FA-77C2-407C-810E-AE782880F942}" type="datetimeFigureOut">
              <a:rPr lang="en-US" smtClean="0"/>
              <a:t>10/8/2020</a:t>
            </a:fld>
            <a:endParaRPr lang="en-US"/>
          </a:p>
        </p:txBody>
      </p:sp>
      <p:sp>
        <p:nvSpPr>
          <p:cNvPr id="5" name="Footer Placeholder 4">
            <a:extLst>
              <a:ext uri="{FF2B5EF4-FFF2-40B4-BE49-F238E27FC236}">
                <a16:creationId xmlns:a16="http://schemas.microsoft.com/office/drawing/2014/main" id="{807C8163-3C34-4120-A84F-6079A780F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554D4-9C11-46E1-B82A-ADF5F579F060}"/>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9748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1BF85C-D910-47D1-A2FB-9FC29381EBD2}"/>
              </a:ext>
            </a:extLst>
          </p:cNvPr>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a:t>
            </a:r>
            <a:r>
              <a:rPr lang="en-US" sz="2000" b="0" dirty="0" smtClean="0">
                <a:solidFill>
                  <a:srgbClr val="D2533C"/>
                </a:solidFill>
                <a:latin typeface="Arial" panose="020B0604020202020204" pitchFamily="34" charset="0"/>
                <a:cs typeface="Arial" panose="020B0604020202020204" pitchFamily="34" charset="0"/>
              </a:rPr>
              <a:t>3 </a:t>
            </a:r>
            <a:r>
              <a:rPr lang="en-US" sz="2000" b="0" dirty="0">
                <a:solidFill>
                  <a:srgbClr val="D2533C"/>
                </a:solidFill>
                <a:latin typeface="Arial" panose="020B0604020202020204" pitchFamily="34" charset="0"/>
                <a:cs typeface="Arial" panose="020B0604020202020204" pitchFamily="34" charset="0"/>
              </a:rPr>
              <a:t>– 1947 (2320 COA)</a:t>
            </a:r>
          </a:p>
        </p:txBody>
      </p:sp>
    </p:spTree>
    <p:extLst>
      <p:ext uri="{BB962C8B-B14F-4D97-AF65-F5344CB8AC3E}">
        <p14:creationId xmlns:p14="http://schemas.microsoft.com/office/powerpoint/2010/main" val="253710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0"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a:t>
            </a:r>
            <a:r>
              <a:rPr lang="en-US" sz="2000" b="0" dirty="0" smtClean="0">
                <a:solidFill>
                  <a:srgbClr val="D2533C"/>
                </a:solidFill>
                <a:latin typeface="Arial" panose="020B0604020202020204" pitchFamily="34" charset="0"/>
                <a:cs typeface="Arial" panose="020B0604020202020204" pitchFamily="34" charset="0"/>
              </a:rPr>
              <a:t>3 </a:t>
            </a:r>
            <a:r>
              <a:rPr lang="en-US" sz="2000" b="0" dirty="0">
                <a:solidFill>
                  <a:srgbClr val="D2533C"/>
                </a:solidFill>
                <a:latin typeface="Arial" panose="020B0604020202020204" pitchFamily="34" charset="0"/>
                <a:cs typeface="Arial" panose="020B0604020202020204" pitchFamily="34" charset="0"/>
              </a:rPr>
              <a:t>– 1947 (2320 COA)</a:t>
            </a:r>
          </a:p>
        </p:txBody>
      </p:sp>
    </p:spTree>
    <p:extLst>
      <p:ext uri="{BB962C8B-B14F-4D97-AF65-F5344CB8AC3E}">
        <p14:creationId xmlns:p14="http://schemas.microsoft.com/office/powerpoint/2010/main" val="212702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B9535A83-3CC0-42E2-AAD8-4E209BAEF54C}"/>
              </a:ext>
            </a:extLst>
          </p:cNvPr>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a:t>
            </a:r>
            <a:r>
              <a:rPr lang="en-US" sz="2000" b="0" dirty="0" smtClean="0">
                <a:solidFill>
                  <a:srgbClr val="D2533C"/>
                </a:solidFill>
                <a:latin typeface="Arial" panose="020B0604020202020204" pitchFamily="34" charset="0"/>
                <a:cs typeface="Arial" panose="020B0604020202020204" pitchFamily="34" charset="0"/>
              </a:rPr>
              <a:t>3 </a:t>
            </a:r>
            <a:r>
              <a:rPr lang="en-US" sz="2000" b="0" dirty="0">
                <a:solidFill>
                  <a:srgbClr val="D2533C"/>
                </a:solidFill>
                <a:latin typeface="Arial" panose="020B0604020202020204" pitchFamily="34" charset="0"/>
                <a:cs typeface="Arial" panose="020B0604020202020204" pitchFamily="34" charset="0"/>
              </a:rPr>
              <a:t>– 1947 Oak Street (COA)</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3890-274C-45D5-9195-BB3BF41F33F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956760-9F4D-42DE-BD9C-6388EAD8528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19B565-7464-45D7-900A-61E67BEE0FA8}"/>
              </a:ext>
            </a:extLst>
          </p:cNvPr>
          <p:cNvSpPr>
            <a:spLocks noGrp="1"/>
          </p:cNvSpPr>
          <p:nvPr>
            <p:ph type="dt" sz="half" idx="10"/>
          </p:nvPr>
        </p:nvSpPr>
        <p:spPr/>
        <p:txBody>
          <a:bodyPr/>
          <a:lstStyle/>
          <a:p>
            <a:fld id="{C87EDD0A-02B2-4E5E-B59B-F757A060A1A7}" type="datetimeFigureOut">
              <a:rPr lang="en-US" smtClean="0"/>
              <a:t>10/8/2020</a:t>
            </a:fld>
            <a:endParaRPr lang="en-US"/>
          </a:p>
        </p:txBody>
      </p:sp>
      <p:sp>
        <p:nvSpPr>
          <p:cNvPr id="5" name="Footer Placeholder 4">
            <a:extLst>
              <a:ext uri="{FF2B5EF4-FFF2-40B4-BE49-F238E27FC236}">
                <a16:creationId xmlns:a16="http://schemas.microsoft.com/office/drawing/2014/main" id="{2ADF38CD-DD03-41DF-A289-BE748A008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A8F99-E35D-4B45-87B6-A324DA6483FE}"/>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3570176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E932-B5A4-45E8-A33E-F860F7886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3AA58-640D-4997-B126-64D0C534C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6CC1F-8A54-46EB-A605-D73AF4C39F5B}"/>
              </a:ext>
            </a:extLst>
          </p:cNvPr>
          <p:cNvSpPr>
            <a:spLocks noGrp="1"/>
          </p:cNvSpPr>
          <p:nvPr>
            <p:ph type="dt" sz="half" idx="10"/>
          </p:nvPr>
        </p:nvSpPr>
        <p:spPr/>
        <p:txBody>
          <a:bodyPr/>
          <a:lstStyle/>
          <a:p>
            <a:fld id="{C87EDD0A-02B2-4E5E-B59B-F757A060A1A7}" type="datetimeFigureOut">
              <a:rPr lang="en-US" smtClean="0"/>
              <a:t>10/8/2020</a:t>
            </a:fld>
            <a:endParaRPr lang="en-US"/>
          </a:p>
        </p:txBody>
      </p:sp>
      <p:sp>
        <p:nvSpPr>
          <p:cNvPr id="5" name="Footer Placeholder 4">
            <a:extLst>
              <a:ext uri="{FF2B5EF4-FFF2-40B4-BE49-F238E27FC236}">
                <a16:creationId xmlns:a16="http://schemas.microsoft.com/office/drawing/2014/main" id="{246D949E-1794-4163-B393-28FC07B18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F741A-FDEB-47E1-A60A-ECB06C24B177}"/>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1812905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742F-362B-4C60-A7E9-9371829B9C8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E92826-8723-42E5-86C8-80D3D2F302D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2968EE-3CD9-4E51-903A-3613A680C9C6}"/>
              </a:ext>
            </a:extLst>
          </p:cNvPr>
          <p:cNvSpPr>
            <a:spLocks noGrp="1"/>
          </p:cNvSpPr>
          <p:nvPr>
            <p:ph type="dt" sz="half" idx="10"/>
          </p:nvPr>
        </p:nvSpPr>
        <p:spPr/>
        <p:txBody>
          <a:bodyPr/>
          <a:lstStyle/>
          <a:p>
            <a:fld id="{C87EDD0A-02B2-4E5E-B59B-F757A060A1A7}" type="datetimeFigureOut">
              <a:rPr lang="en-US" smtClean="0"/>
              <a:t>10/8/2020</a:t>
            </a:fld>
            <a:endParaRPr lang="en-US"/>
          </a:p>
        </p:txBody>
      </p:sp>
      <p:sp>
        <p:nvSpPr>
          <p:cNvPr id="5" name="Footer Placeholder 4">
            <a:extLst>
              <a:ext uri="{FF2B5EF4-FFF2-40B4-BE49-F238E27FC236}">
                <a16:creationId xmlns:a16="http://schemas.microsoft.com/office/drawing/2014/main" id="{23667DBE-3835-4277-AA68-3E34E3B66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703E2-8AFB-4CD6-9FAC-413190B62433}"/>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2855544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E00D-96D8-49AB-9D08-9D018C466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C2AA2-2597-40FA-B29B-8CDD12FDDE2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C864C-BC66-4E29-887C-BDFE656D466C}"/>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32D536-1307-4CF9-A0F2-FDC2006EAB20}"/>
              </a:ext>
            </a:extLst>
          </p:cNvPr>
          <p:cNvSpPr>
            <a:spLocks noGrp="1"/>
          </p:cNvSpPr>
          <p:nvPr>
            <p:ph type="dt" sz="half" idx="10"/>
          </p:nvPr>
        </p:nvSpPr>
        <p:spPr/>
        <p:txBody>
          <a:bodyPr/>
          <a:lstStyle/>
          <a:p>
            <a:fld id="{C87EDD0A-02B2-4E5E-B59B-F757A060A1A7}" type="datetimeFigureOut">
              <a:rPr lang="en-US" smtClean="0"/>
              <a:t>10/8/2020</a:t>
            </a:fld>
            <a:endParaRPr lang="en-US"/>
          </a:p>
        </p:txBody>
      </p:sp>
      <p:sp>
        <p:nvSpPr>
          <p:cNvPr id="6" name="Footer Placeholder 5">
            <a:extLst>
              <a:ext uri="{FF2B5EF4-FFF2-40B4-BE49-F238E27FC236}">
                <a16:creationId xmlns:a16="http://schemas.microsoft.com/office/drawing/2014/main" id="{8A39F147-74A1-4150-B4E3-94F032D97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91194-A264-4435-847F-568395943840}"/>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8581281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6469166" y="-1"/>
            <a:ext cx="1655932"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en-US" dirty="0"/>
              <a:t>October 15, 2020</a:t>
            </a:r>
          </a:p>
        </p:txBody>
      </p:sp>
      <p:sp>
        <p:nvSpPr>
          <p:cNvPr id="14" name="Slide Number Placeholder 5"/>
          <p:cNvSpPr txBox="1">
            <a:spLocks/>
          </p:cNvSpPr>
          <p:nvPr userDrawn="1"/>
        </p:nvSpPr>
        <p:spPr>
          <a:xfrm>
            <a:off x="8220347" y="-9130"/>
            <a:ext cx="56170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400" b="1"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altLang="en-US" sz="1200" b="0" dirty="0"/>
          </a:p>
        </p:txBody>
      </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782050" y="0"/>
            <a:ext cx="361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8220896"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6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264A2-21A8-4403-AAD1-D9450CA4465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F810DB-D6CB-456C-97E8-20D12465E19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3813F-49FF-41D7-852D-D3B75A67845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EDD0A-02B2-4E5E-B59B-F757A060A1A7}" type="datetimeFigureOut">
              <a:rPr lang="en-US" smtClean="0"/>
              <a:t>10/8/2020</a:t>
            </a:fld>
            <a:endParaRPr lang="en-US"/>
          </a:p>
        </p:txBody>
      </p:sp>
      <p:sp>
        <p:nvSpPr>
          <p:cNvPr id="5" name="Footer Placeholder 4">
            <a:extLst>
              <a:ext uri="{FF2B5EF4-FFF2-40B4-BE49-F238E27FC236}">
                <a16:creationId xmlns:a16="http://schemas.microsoft.com/office/drawing/2014/main" id="{21031B73-168A-4A2A-9E0E-BC9E7B995B3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F8A23E-A86C-4C41-A39D-EBAAD4722D1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6DD1A-1C50-4B17-8F07-EE6F4AF5F096}" type="slidenum">
              <a:rPr lang="en-US" smtClean="0"/>
              <a:t>‹#›</a:t>
            </a:fld>
            <a:endParaRPr lang="en-US"/>
          </a:p>
        </p:txBody>
      </p:sp>
    </p:spTree>
    <p:extLst>
      <p:ext uri="{BB962C8B-B14F-4D97-AF65-F5344CB8AC3E}">
        <p14:creationId xmlns:p14="http://schemas.microsoft.com/office/powerpoint/2010/main" val="1562153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1A76B-110D-4301-A03C-CC6DF9A577D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BBCC234-91E3-42F5-817F-7F010B00341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5C0B0-A669-49B0-A058-C030CFFFE37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050FA-77C2-407C-810E-AE782880F942}" type="datetimeFigureOut">
              <a:rPr lang="en-US" smtClean="0"/>
              <a:t>10/8/2020</a:t>
            </a:fld>
            <a:endParaRPr lang="en-US"/>
          </a:p>
        </p:txBody>
      </p:sp>
      <p:sp>
        <p:nvSpPr>
          <p:cNvPr id="5" name="Footer Placeholder 4">
            <a:extLst>
              <a:ext uri="{FF2B5EF4-FFF2-40B4-BE49-F238E27FC236}">
                <a16:creationId xmlns:a16="http://schemas.microsoft.com/office/drawing/2014/main" id="{A1AB3A64-7F91-49B2-8A3F-40FDAC6FCD6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5EAA45-716C-4D1B-8496-B62B36E29B2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E2836-967A-4F78-9FBF-EBA835BA84FE}" type="slidenum">
              <a:rPr lang="en-US" smtClean="0"/>
              <a:t>‹#›</a:t>
            </a:fld>
            <a:endParaRPr lang="en-US"/>
          </a:p>
        </p:txBody>
      </p:sp>
    </p:spTree>
    <p:extLst>
      <p:ext uri="{BB962C8B-B14F-4D97-AF65-F5344CB8AC3E}">
        <p14:creationId xmlns:p14="http://schemas.microsoft.com/office/powerpoint/2010/main" val="412852398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4.m4a"/><Relationship Id="rId7"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image" Target="../media/image3.png"/><Relationship Id="rId5" Type="http://schemas.microsoft.com/office/2007/relationships/media" Target="../media/media5.m4a"/><Relationship Id="rId10" Type="http://schemas.openxmlformats.org/officeDocument/2006/relationships/image" Target="../media/image6.png"/><Relationship Id="rId4" Type="http://schemas.openxmlformats.org/officeDocument/2006/relationships/audio" Target="../media/media4.m4a"/><Relationship Id="rId9"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7B3F0F06-16BC-4CCF-882F-122CF8E2F0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9816" y="5438197"/>
            <a:ext cx="487363" cy="487363"/>
          </a:xfrm>
          <a:prstGeom prst="rect">
            <a:avLst/>
          </a:prstGeom>
        </p:spPr>
      </p:pic>
    </p:spTree>
    <p:extLst>
      <p:ext uri="{BB962C8B-B14F-4D97-AF65-F5344CB8AC3E}">
        <p14:creationId xmlns:p14="http://schemas.microsoft.com/office/powerpoint/2010/main" val="79056085"/>
      </p:ext>
    </p:extLst>
  </p:cSld>
  <p:clrMapOvr>
    <a:masterClrMapping/>
  </p:clrMapOvr>
  <mc:AlternateContent xmlns:mc="http://schemas.openxmlformats.org/markup-compatibility/2006">
    <mc:Choice xmlns:p14="http://schemas.microsoft.com/office/powerpoint/2010/main" Requires="p14">
      <p:transition spd="slow" p14:dur="2000" advTm="17000"/>
    </mc:Choice>
    <mc:Fallback>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E7D65E-D887-4313-ADEC-4CDB983EB463}"/>
              </a:ext>
            </a:extLst>
          </p:cNvPr>
          <p:cNvSpPr>
            <a:spLocks noGrp="1"/>
          </p:cNvSpPr>
          <p:nvPr>
            <p:ph type="title"/>
          </p:nvPr>
        </p:nvSpPr>
        <p:spPr>
          <a:xfrm>
            <a:off x="630238" y="457200"/>
            <a:ext cx="7994473" cy="728133"/>
          </a:xfrm>
        </p:spPr>
        <p:txBody>
          <a:bodyPr/>
          <a:lstStyle/>
          <a:p>
            <a:r>
              <a:rPr lang="en-US" dirty="0"/>
              <a:t> </a:t>
            </a:r>
            <a:r>
              <a:rPr lang="en-US" sz="3600" dirty="0"/>
              <a:t>Mandatory Findings</a:t>
            </a:r>
          </a:p>
        </p:txBody>
      </p:sp>
      <p:sp>
        <p:nvSpPr>
          <p:cNvPr id="8" name="Content Placeholder 7">
            <a:extLst>
              <a:ext uri="{FF2B5EF4-FFF2-40B4-BE49-F238E27FC236}">
                <a16:creationId xmlns:a16="http://schemas.microsoft.com/office/drawing/2014/main" id="{8069771F-2010-43E8-B87B-6C04A7EB872D}"/>
              </a:ext>
            </a:extLst>
          </p:cNvPr>
          <p:cNvSpPr>
            <a:spLocks noGrp="1"/>
          </p:cNvSpPr>
          <p:nvPr>
            <p:ph idx="1"/>
          </p:nvPr>
        </p:nvSpPr>
        <p:spPr>
          <a:xfrm>
            <a:off x="5452533" y="1524000"/>
            <a:ext cx="3064404" cy="4337050"/>
          </a:xfrm>
        </p:spPr>
        <p:txBody>
          <a:bodyPr>
            <a:normAutofit/>
          </a:bodyPr>
          <a:lstStyle/>
          <a:p>
            <a:r>
              <a:rPr lang="en-US" sz="3200" dirty="0"/>
              <a:t>GP Consistency</a:t>
            </a:r>
          </a:p>
          <a:p>
            <a:r>
              <a:rPr lang="en-US" sz="3200" dirty="0"/>
              <a:t>Cultural Heritage Ordinance </a:t>
            </a:r>
          </a:p>
          <a:p>
            <a:r>
              <a:rPr lang="en-US" dirty="0"/>
              <a:t>Secretary of Interior Standards</a:t>
            </a:r>
            <a:endParaRPr lang="en-US" sz="3200" dirty="0"/>
          </a:p>
        </p:txBody>
      </p:sp>
      <p:pic>
        <p:nvPicPr>
          <p:cNvPr id="6" name="Picture 5">
            <a:extLst>
              <a:ext uri="{FF2B5EF4-FFF2-40B4-BE49-F238E27FC236}">
                <a16:creationId xmlns:a16="http://schemas.microsoft.com/office/drawing/2014/main" id="{B60DC56E-D822-4D2F-BB31-503E4DD337D0}"/>
              </a:ext>
            </a:extLst>
          </p:cNvPr>
          <p:cNvPicPr>
            <a:picLocks noChangeAspect="1"/>
          </p:cNvPicPr>
          <p:nvPr/>
        </p:nvPicPr>
        <p:blipFill>
          <a:blip r:embed="rId5"/>
          <a:stretch>
            <a:fillRect/>
          </a:stretch>
        </p:blipFill>
        <p:spPr>
          <a:xfrm>
            <a:off x="525463" y="1873246"/>
            <a:ext cx="4508892" cy="3111507"/>
          </a:xfrm>
          <a:prstGeom prst="rect">
            <a:avLst/>
          </a:prstGeom>
        </p:spPr>
      </p:pic>
      <p:pic>
        <p:nvPicPr>
          <p:cNvPr id="12" name="Recorded Sound">
            <a:hlinkClick r:id="" action="ppaction://media"/>
            <a:extLst>
              <a:ext uri="{FF2B5EF4-FFF2-40B4-BE49-F238E27FC236}">
                <a16:creationId xmlns:a16="http://schemas.microsoft.com/office/drawing/2014/main" id="{88E1FBD5-40E7-4F06-B3C7-7C59AC3607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38135306"/>
      </p:ext>
    </p:extLst>
  </p:cSld>
  <p:clrMapOvr>
    <a:masterClrMapping/>
  </p:clrMapOvr>
  <mc:AlternateContent xmlns:mc="http://schemas.openxmlformats.org/markup-compatibility/2006" xmlns:p14="http://schemas.microsoft.com/office/powerpoint/2010/main">
    <mc:Choice Requires="p14">
      <p:transition spd="slow" p14:dur="2000" advTm="92710"/>
    </mc:Choice>
    <mc:Fallback xmlns="">
      <p:transition spd="slow" advTm="927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62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0" y="1199226"/>
            <a:ext cx="8579492" cy="544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spcAft>
                <a:spcPts val="1200"/>
              </a:spcAft>
            </a:pPr>
            <a:r>
              <a:rPr lang="en-US" altLang="en-US" sz="3600" dirty="0">
                <a:latin typeface="+mn-lt"/>
              </a:rPr>
              <a:t>CEQA:  Categorical Exemption – </a:t>
            </a:r>
          </a:p>
          <a:p>
            <a:pPr lvl="3">
              <a:spcAft>
                <a:spcPts val="1200"/>
              </a:spcAft>
            </a:pPr>
            <a:r>
              <a:rPr lang="en-US" altLang="en-US" sz="3600" dirty="0">
                <a:latin typeface="+mn-lt"/>
              </a:rPr>
              <a:t>Section 15301 Class 1 Existing Facilities </a:t>
            </a:r>
          </a:p>
          <a:p>
            <a:pPr lvl="3">
              <a:spcAft>
                <a:spcPts val="1200"/>
              </a:spcAft>
            </a:pPr>
            <a:r>
              <a:rPr lang="en-US" altLang="en-US" sz="3600" dirty="0">
                <a:latin typeface="+mn-lt"/>
              </a:rPr>
              <a:t>Section </a:t>
            </a:r>
            <a:r>
              <a:rPr lang="en-US" altLang="en-US" sz="3600" dirty="0" smtClean="0">
                <a:latin typeface="+mn-lt"/>
              </a:rPr>
              <a:t>15331 </a:t>
            </a:r>
            <a:r>
              <a:rPr lang="en-US" altLang="en-US" sz="3600" dirty="0">
                <a:latin typeface="+mn-lt"/>
              </a:rPr>
              <a:t>Class 31 </a:t>
            </a:r>
            <a:r>
              <a:rPr lang="en-US" sz="3600" dirty="0">
                <a:latin typeface="+mn-lt"/>
              </a:rPr>
              <a:t>Historic Resource Restoration/Rehabilitation</a:t>
            </a:r>
            <a:endParaRPr lang="en-US" altLang="en-US" sz="3600" dirty="0">
              <a:latin typeface="+mn-lt"/>
            </a:endParaRPr>
          </a:p>
        </p:txBody>
      </p:sp>
      <p:sp>
        <p:nvSpPr>
          <p:cNvPr id="4" name="Content Placeholder 3"/>
          <p:cNvSpPr txBox="1">
            <a:spLocks/>
          </p:cNvSpPr>
          <p:nvPr/>
        </p:nvSpPr>
        <p:spPr>
          <a:xfrm>
            <a:off x="0" y="414353"/>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endParaRPr lang="en-US" altLang="en-US" sz="4000" dirty="0"/>
          </a:p>
        </p:txBody>
      </p:sp>
      <p:pic>
        <p:nvPicPr>
          <p:cNvPr id="5" name="Recorded Sound">
            <a:hlinkClick r:id="" action="ppaction://media"/>
            <a:extLst>
              <a:ext uri="{FF2B5EF4-FFF2-40B4-BE49-F238E27FC236}">
                <a16:creationId xmlns:a16="http://schemas.microsoft.com/office/drawing/2014/main" id="{B0520BE3-3B20-488C-A036-3438E04C6C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79191024"/>
      </p:ext>
    </p:extLst>
  </p:cSld>
  <p:clrMapOvr>
    <a:masterClrMapping/>
  </p:clrMapOvr>
  <mc:AlternateContent xmlns:mc="http://schemas.openxmlformats.org/markup-compatibility/2006" xmlns:p14="http://schemas.microsoft.com/office/powerpoint/2010/main">
    <mc:Choice Requires="p14">
      <p:transition spd="slow" p14:dur="2000" advTm="16434"/>
    </mc:Choice>
    <mc:Fallback xmlns="">
      <p:transition spd="slow" advTm="164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616410"/>
            <a:ext cx="7276289" cy="1159934"/>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300" dirty="0"/>
              <a:t>Staff Recommendation:</a:t>
            </a:r>
            <a:r>
              <a:rPr lang="en-US" dirty="0"/>
              <a:t/>
            </a:r>
            <a:br>
              <a:rPr lang="en-US" dirty="0"/>
            </a:br>
            <a:r>
              <a:rPr lang="en-US" dirty="0"/>
              <a:t/>
            </a:r>
            <a:br>
              <a:rPr lang="en-US" dirty="0"/>
            </a:br>
            <a:endParaRPr lang="en-US" dirty="0"/>
          </a:p>
        </p:txBody>
      </p:sp>
      <p:sp>
        <p:nvSpPr>
          <p:cNvPr id="3" name="Title 1"/>
          <p:cNvSpPr txBox="1">
            <a:spLocks/>
          </p:cNvSpPr>
          <p:nvPr/>
        </p:nvSpPr>
        <p:spPr>
          <a:xfrm>
            <a:off x="412427" y="1312614"/>
            <a:ext cx="8375973" cy="5230426"/>
          </a:xfrm>
          <a:prstGeom prst="rect">
            <a:avLst/>
          </a:prstGeom>
        </p:spPr>
        <p:txBody>
          <a:bodyPr vert="horz" lIns="91440" tIns="45720" rIns="91440" bIns="45720" rtlCol="0" anchor="ctr">
            <a:noAutofit/>
          </a:bodyPr>
          <a:lstStyle/>
          <a:p>
            <a:r>
              <a:rPr lang="en-US" sz="4000" b="1" dirty="0"/>
              <a:t>Approve</a:t>
            </a:r>
            <a:r>
              <a:rPr lang="en-US" sz="4000" dirty="0"/>
              <a:t> the Certificate of Appropriateness for 1947 Oak Street, subject to conditions of approval. </a:t>
            </a:r>
          </a:p>
        </p:txBody>
      </p:sp>
      <p:pic>
        <p:nvPicPr>
          <p:cNvPr id="4" name="Recorded Sound">
            <a:hlinkClick r:id="" action="ppaction://media"/>
            <a:extLst>
              <a:ext uri="{FF2B5EF4-FFF2-40B4-BE49-F238E27FC236}">
                <a16:creationId xmlns:a16="http://schemas.microsoft.com/office/drawing/2014/main" id="{F1F68574-2C05-4F84-86F1-539EC92842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3393356"/>
      </p:ext>
    </p:extLst>
  </p:cSld>
  <p:clrMapOvr>
    <a:masterClrMapping/>
  </p:clrMapOvr>
  <mc:AlternateContent xmlns:mc="http://schemas.openxmlformats.org/markup-compatibility/2006">
    <mc:Choice xmlns:p14="http://schemas.microsoft.com/office/powerpoint/2010/main" Requires="p14">
      <p:transition spd="slow" p14:dur="2000" advTm="13300"/>
    </mc:Choice>
    <mc:Fallback>
      <p:transition spd="slow" advTm="13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 y="1068186"/>
            <a:ext cx="9229725" cy="806334"/>
          </a:xfrm>
        </p:spPr>
        <p:txBody>
          <a:bodyPr>
            <a:normAutofit fontScale="90000"/>
          </a:bodyPr>
          <a:lstStyle/>
          <a:p>
            <a:r>
              <a:rPr lang="en-US" sz="4900" dirty="0"/>
              <a:t>Cultural Heritage Commission Options:</a:t>
            </a:r>
            <a:r>
              <a:rPr lang="en-US" dirty="0"/>
              <a:t/>
            </a:r>
            <a:br>
              <a:rPr lang="en-US" dirty="0"/>
            </a:br>
            <a:r>
              <a:rPr lang="en-US" dirty="0"/>
              <a:t/>
            </a:r>
            <a:br>
              <a:rPr lang="en-US" dirty="0"/>
            </a:br>
            <a:endParaRPr lang="en-US" dirty="0"/>
          </a:p>
        </p:txBody>
      </p:sp>
      <p:sp>
        <p:nvSpPr>
          <p:cNvPr id="3" name="Title 1"/>
          <p:cNvSpPr txBox="1">
            <a:spLocks/>
          </p:cNvSpPr>
          <p:nvPr/>
        </p:nvSpPr>
        <p:spPr>
          <a:xfrm>
            <a:off x="251926" y="1296954"/>
            <a:ext cx="8621486" cy="5185126"/>
          </a:xfrm>
          <a:prstGeom prst="rect">
            <a:avLst/>
          </a:prstGeom>
        </p:spPr>
        <p:txBody>
          <a:bodyPr vert="horz" lIns="91440" tIns="45720" rIns="91440" bIns="45720" rtlCol="0" anchor="ctr">
            <a:normAutofit fontScale="97500"/>
          </a:bodyPr>
          <a:lstStyle/>
          <a:p>
            <a:pPr marL="571500" lvl="0" indent="-571500" defTabSz="914400">
              <a:lnSpc>
                <a:spcPct val="90000"/>
              </a:lnSpc>
              <a:spcBef>
                <a:spcPct val="0"/>
              </a:spcBef>
              <a:buFont typeface="Arial" panose="020B0604020202020204" pitchFamily="34" charset="0"/>
              <a:buChar char="•"/>
              <a:defRPr/>
            </a:pPr>
            <a:r>
              <a:rPr kumimoji="0" lang="en-US" sz="2900" b="0" i="0" u="none" strike="noStrike" kern="1200" cap="none" spc="0" normalizeH="0" baseline="0" noProof="0" dirty="0">
                <a:ln>
                  <a:noFill/>
                </a:ln>
                <a:solidFill>
                  <a:schemeClr val="tx1"/>
                </a:solidFill>
                <a:effectLst/>
                <a:uLnTx/>
                <a:uFillTx/>
                <a:ea typeface="+mj-ea"/>
                <a:cs typeface="+mj-cs"/>
              </a:rPr>
              <a:t>Approve with additional conditions</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900" b="0" i="0" u="none" strike="noStrike" kern="1200" cap="none" spc="0" normalizeH="0" noProof="0" dirty="0">
              <a:ln>
                <a:noFill/>
              </a:ln>
              <a:solidFill>
                <a:schemeClr val="tx1"/>
              </a:solidFill>
              <a:effectLst/>
              <a:uLnTx/>
              <a:uFillTx/>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900" baseline="0" dirty="0">
                <a:ea typeface="+mj-ea"/>
                <a:cs typeface="+mj-cs"/>
              </a:rPr>
              <a:t> </a:t>
            </a:r>
            <a:r>
              <a:rPr kumimoji="0" lang="en-US" sz="2900" b="0" i="0" u="none" strike="noStrike" kern="1200" cap="none" spc="0" normalizeH="0" baseline="0" noProof="0" dirty="0">
                <a:ln>
                  <a:noFill/>
                </a:ln>
                <a:solidFill>
                  <a:schemeClr val="tx1"/>
                </a:solidFill>
                <a:effectLst/>
                <a:uLnTx/>
                <a:uFillTx/>
                <a:ea typeface="+mj-ea"/>
                <a:cs typeface="+mj-cs"/>
              </a:rPr>
              <a:t>Continue</a:t>
            </a:r>
            <a:r>
              <a:rPr kumimoji="0" lang="en-US" sz="2900" b="0" i="0" u="none" strike="noStrike" kern="1200" cap="none" spc="0" normalizeH="0" noProof="0" dirty="0">
                <a:ln>
                  <a:noFill/>
                </a:ln>
                <a:solidFill>
                  <a:schemeClr val="tx1"/>
                </a:solidFill>
                <a:effectLst/>
                <a:uLnTx/>
                <a:uFillTx/>
                <a:ea typeface="+mj-ea"/>
                <a:cs typeface="+mj-cs"/>
              </a:rPr>
              <a:t> the public hearing</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900" b="0" i="0" u="none" strike="noStrike" kern="1200" cap="none" spc="0" normalizeH="0" noProof="0" dirty="0">
              <a:ln>
                <a:noFill/>
              </a:ln>
              <a:solidFill>
                <a:schemeClr val="tx1"/>
              </a:solidFill>
              <a:effectLst/>
              <a:uLnTx/>
              <a:uFillTx/>
              <a:ea typeface="+mj-ea"/>
              <a:cs typeface="+mj-cs"/>
            </a:endParaRPr>
          </a:p>
          <a:p>
            <a:pPr marL="457200" indent="-457200" defTabSz="914400">
              <a:lnSpc>
                <a:spcPct val="90000"/>
              </a:lnSpc>
              <a:spcBef>
                <a:spcPct val="0"/>
              </a:spcBef>
              <a:buFont typeface="Arial" panose="020B0604020202020204" pitchFamily="34" charset="0"/>
              <a:buChar char="•"/>
              <a:defRPr/>
            </a:pPr>
            <a:r>
              <a:rPr lang="en-US" sz="2900" dirty="0">
                <a:ea typeface="+mj-ea"/>
                <a:cs typeface="+mj-cs"/>
              </a:rPr>
              <a:t>Deny the project</a:t>
            </a:r>
            <a:endParaRPr lang="en-US" sz="2900" dirty="0"/>
          </a:p>
          <a:p>
            <a:pPr marR="0" lvl="0" algn="l" defTabSz="914400" rtl="0" eaLnBrk="1" fontAlgn="auto" latinLnBrk="0" hangingPunct="1">
              <a:lnSpc>
                <a:spcPct val="90000"/>
              </a:lnSpc>
              <a:spcBef>
                <a:spcPct val="0"/>
              </a:spcBef>
              <a:spcAft>
                <a:spcPts val="0"/>
              </a:spcAft>
              <a:buClrTx/>
              <a:buSzTx/>
              <a:tabLst/>
              <a:defRPr/>
            </a:pPr>
            <a:endParaRPr kumimoji="0" lang="en-US" sz="29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Recorded Sound">
            <a:hlinkClick r:id="" action="ppaction://media"/>
            <a:extLst>
              <a:ext uri="{FF2B5EF4-FFF2-40B4-BE49-F238E27FC236}">
                <a16:creationId xmlns:a16="http://schemas.microsoft.com/office/drawing/2014/main" id="{0DCC41D3-F0A3-4359-A5B1-AC7CEB131E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92" y="740229"/>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3326673" y="1155727"/>
            <a:ext cx="3242077" cy="769441"/>
          </a:xfrm>
          <a:prstGeom prst="rect">
            <a:avLst/>
          </a:prstGeom>
          <a:noFill/>
        </p:spPr>
        <p:txBody>
          <a:bodyPr wrap="square" rtlCol="0">
            <a:spAutoFit/>
          </a:bodyPr>
          <a:lstStyle/>
          <a:p>
            <a:r>
              <a:rPr lang="en-US" sz="4400" dirty="0"/>
              <a:t>Questions? </a:t>
            </a:r>
          </a:p>
        </p:txBody>
      </p:sp>
      <p:pic>
        <p:nvPicPr>
          <p:cNvPr id="5" name="Audio 4">
            <a:hlinkClick r:id="" action="ppaction://media"/>
            <a:extLst>
              <a:ext uri="{FF2B5EF4-FFF2-40B4-BE49-F238E27FC236}">
                <a16:creationId xmlns:a16="http://schemas.microsoft.com/office/drawing/2014/main" id="{A5192D79-B15D-457F-A52B-B87E618494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63576685"/>
      </p:ext>
    </p:extLst>
  </p:cSld>
  <p:clrMapOvr>
    <a:masterClrMapping/>
  </p:clrMapOvr>
  <mc:AlternateContent xmlns:mc="http://schemas.openxmlformats.org/markup-compatibility/2006" xmlns:p14="http://schemas.microsoft.com/office/powerpoint/2010/main">
    <mc:Choice Requires="p14">
      <p:transition spd="slow" p14:dur="2000" advTm="9945"/>
    </mc:Choice>
    <mc:Fallback xmlns="">
      <p:transition spd="slow" advTm="9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41613" y="4643219"/>
            <a:ext cx="509900" cy="646331"/>
          </a:xfrm>
          <a:prstGeom prst="rect">
            <a:avLst/>
          </a:prstGeom>
          <a:noFill/>
        </p:spPr>
        <p:txBody>
          <a:bodyPr wrap="square" rtlCol="0">
            <a:spAutoFit/>
          </a:bodyPr>
          <a:lstStyle/>
          <a:p>
            <a:r>
              <a:rPr lang="en-US" sz="3600" b="1" dirty="0"/>
              <a:t>N</a:t>
            </a:r>
            <a:endParaRPr lang="en-US" b="1" dirty="0"/>
          </a:p>
        </p:txBody>
      </p:sp>
      <p:pic>
        <p:nvPicPr>
          <p:cNvPr id="3" name="Picture 2">
            <a:extLst>
              <a:ext uri="{FF2B5EF4-FFF2-40B4-BE49-F238E27FC236}">
                <a16:creationId xmlns:a16="http://schemas.microsoft.com/office/drawing/2014/main" id="{3C57AFE0-0C41-46E2-A4D7-CAF2AE01002A}"/>
              </a:ext>
            </a:extLst>
          </p:cNvPr>
          <p:cNvPicPr>
            <a:picLocks noChangeAspect="1"/>
          </p:cNvPicPr>
          <p:nvPr/>
        </p:nvPicPr>
        <p:blipFill>
          <a:blip r:embed="rId5"/>
          <a:stretch>
            <a:fillRect/>
          </a:stretch>
        </p:blipFill>
        <p:spPr>
          <a:xfrm>
            <a:off x="612331" y="1234829"/>
            <a:ext cx="7739182" cy="4605866"/>
          </a:xfrm>
          <a:prstGeom prst="rect">
            <a:avLst/>
          </a:prstGeom>
        </p:spPr>
      </p:pic>
      <p:pic>
        <p:nvPicPr>
          <p:cNvPr id="5" name="Recorded Sound">
            <a:hlinkClick r:id="" action="ppaction://media"/>
            <a:extLst>
              <a:ext uri="{FF2B5EF4-FFF2-40B4-BE49-F238E27FC236}">
                <a16:creationId xmlns:a16="http://schemas.microsoft.com/office/drawing/2014/main" id="{B9705172-35C8-4318-A9B7-F85959AC02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6922403"/>
      </p:ext>
    </p:extLst>
  </p:cSld>
  <p:clrMapOvr>
    <a:masterClrMapping/>
  </p:clrMapOvr>
  <mc:AlternateContent xmlns:mc="http://schemas.openxmlformats.org/markup-compatibility/2006">
    <mc:Choice xmlns:p14="http://schemas.microsoft.com/office/powerpoint/2010/main" Requires="p14">
      <p:transition spd="slow" p14:dur="2000" advTm="11000"/>
    </mc:Choice>
    <mc:Fallback>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F2E628-8568-4543-8B66-E5175D95A33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4573" y="1751495"/>
            <a:ext cx="6662420" cy="2072640"/>
          </a:xfrm>
          <a:prstGeom prst="rect">
            <a:avLst/>
          </a:prstGeom>
          <a:noFill/>
          <a:ln>
            <a:noFill/>
          </a:ln>
        </p:spPr>
      </p:pic>
      <p:pic>
        <p:nvPicPr>
          <p:cNvPr id="2" name="Picture 1">
            <a:extLst>
              <a:ext uri="{FF2B5EF4-FFF2-40B4-BE49-F238E27FC236}">
                <a16:creationId xmlns:a16="http://schemas.microsoft.com/office/drawing/2014/main" id="{559C7C06-4D14-4F1C-8E9B-657C6F810BCC}"/>
              </a:ext>
            </a:extLst>
          </p:cNvPr>
          <p:cNvPicPr>
            <a:picLocks noChangeAspect="1"/>
          </p:cNvPicPr>
          <p:nvPr/>
        </p:nvPicPr>
        <p:blipFill>
          <a:blip r:embed="rId10"/>
          <a:stretch>
            <a:fillRect/>
          </a:stretch>
        </p:blipFill>
        <p:spPr>
          <a:xfrm>
            <a:off x="1240790" y="3824135"/>
            <a:ext cx="6608637" cy="2054530"/>
          </a:xfrm>
          <a:prstGeom prst="rect">
            <a:avLst/>
          </a:prstGeom>
        </p:spPr>
      </p:pic>
      <p:pic>
        <p:nvPicPr>
          <p:cNvPr id="3" name="Recorded Sound">
            <a:hlinkClick r:id="" action="ppaction://media"/>
            <a:extLst>
              <a:ext uri="{FF2B5EF4-FFF2-40B4-BE49-F238E27FC236}">
                <a16:creationId xmlns:a16="http://schemas.microsoft.com/office/drawing/2014/main" id="{C3C1B78B-5445-40F0-8C3C-E7DAC698A4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27525" y="3184525"/>
            <a:ext cx="487363" cy="487363"/>
          </a:xfrm>
          <a:prstGeom prst="rect">
            <a:avLst/>
          </a:prstGeom>
        </p:spPr>
      </p:pic>
      <p:pic>
        <p:nvPicPr>
          <p:cNvPr id="6" name="Recorded Sound">
            <a:hlinkClick r:id="" action="ppaction://media"/>
            <a:extLst>
              <a:ext uri="{FF2B5EF4-FFF2-40B4-BE49-F238E27FC236}">
                <a16:creationId xmlns:a16="http://schemas.microsoft.com/office/drawing/2014/main" id="{03DF0FE4-8B8C-4E8B-893D-AABCFEED38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327525" y="3184525"/>
            <a:ext cx="487363" cy="487363"/>
          </a:xfrm>
          <a:prstGeom prst="rect">
            <a:avLst/>
          </a:prstGeom>
        </p:spPr>
      </p:pic>
      <p:pic>
        <p:nvPicPr>
          <p:cNvPr id="8" name="Recorded Sound">
            <a:hlinkClick r:id="" action="ppaction://media"/>
            <a:extLst>
              <a:ext uri="{FF2B5EF4-FFF2-40B4-BE49-F238E27FC236}">
                <a16:creationId xmlns:a16="http://schemas.microsoft.com/office/drawing/2014/main" id="{F63AED71-51B1-473B-9F7D-E03051C3F03D}"/>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20620119"/>
      </p:ext>
    </p:extLst>
  </p:cSld>
  <p:clrMapOvr>
    <a:masterClrMapping/>
  </p:clrMapOvr>
  <mc:AlternateContent xmlns:mc="http://schemas.openxmlformats.org/markup-compatibility/2006">
    <mc:Choice xmlns:p14="http://schemas.microsoft.com/office/powerpoint/2010/main" Requires="p14">
      <p:transition spd="slow" p14:dur="2000" advTm="41000"/>
    </mc:Choice>
    <mc:Fallback>
      <p:transition spd="slow" advTm="4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823"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7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675954" y="1612900"/>
            <a:ext cx="321871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marL="115888" lvl="2" indent="0">
              <a:spcAft>
                <a:spcPts val="1200"/>
              </a:spcAft>
              <a:buNone/>
            </a:pPr>
            <a:r>
              <a:rPr lang="en-US" altLang="en-US" sz="3200" dirty="0">
                <a:latin typeface="+mn-lt"/>
              </a:rPr>
              <a:t>Proposal:  Construction of a 150 sf addition to a 3,455 sf home</a:t>
            </a:r>
          </a:p>
          <a:p>
            <a:pPr marL="115888" lvl="2" indent="0">
              <a:spcAft>
                <a:spcPts val="1200"/>
              </a:spcAft>
              <a:buNone/>
            </a:pPr>
            <a:endParaRPr lang="en-US" altLang="en-US" sz="3200" dirty="0">
              <a:latin typeface="+mn-lt"/>
            </a:endParaRPr>
          </a:p>
        </p:txBody>
      </p:sp>
      <p:sp>
        <p:nvSpPr>
          <p:cNvPr id="4" name="Content Placeholder 3"/>
          <p:cNvSpPr txBox="1">
            <a:spLocks/>
          </p:cNvSpPr>
          <p:nvPr/>
        </p:nvSpPr>
        <p:spPr>
          <a:xfrm>
            <a:off x="0" y="414353"/>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Project Description</a:t>
            </a:r>
            <a:endParaRPr lang="en-US" altLang="en-US" sz="4000" dirty="0"/>
          </a:p>
        </p:txBody>
      </p:sp>
      <p:pic>
        <p:nvPicPr>
          <p:cNvPr id="2" name="Picture 1">
            <a:extLst>
              <a:ext uri="{FF2B5EF4-FFF2-40B4-BE49-F238E27FC236}">
                <a16:creationId xmlns:a16="http://schemas.microsoft.com/office/drawing/2014/main" id="{E8253273-02D7-496C-B270-3DCDDE517149}"/>
              </a:ext>
            </a:extLst>
          </p:cNvPr>
          <p:cNvPicPr>
            <a:picLocks noChangeAspect="1"/>
          </p:cNvPicPr>
          <p:nvPr/>
        </p:nvPicPr>
        <p:blipFill>
          <a:blip r:embed="rId5"/>
          <a:stretch>
            <a:fillRect/>
          </a:stretch>
        </p:blipFill>
        <p:spPr>
          <a:xfrm>
            <a:off x="4351186" y="1408966"/>
            <a:ext cx="4116860" cy="4393956"/>
          </a:xfrm>
          <a:prstGeom prst="rect">
            <a:avLst/>
          </a:prstGeom>
        </p:spPr>
      </p:pic>
      <p:pic>
        <p:nvPicPr>
          <p:cNvPr id="6" name="Recorded Sound">
            <a:hlinkClick r:id="" action="ppaction://media"/>
            <a:extLst>
              <a:ext uri="{FF2B5EF4-FFF2-40B4-BE49-F238E27FC236}">
                <a16:creationId xmlns:a16="http://schemas.microsoft.com/office/drawing/2014/main" id="{0E760DB6-04BE-4977-99A8-1FD0E2D701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02444152"/>
      </p:ext>
    </p:extLst>
  </p:cSld>
  <p:clrMapOvr>
    <a:masterClrMapping/>
  </p:clrMapOvr>
  <mc:AlternateContent xmlns:mc="http://schemas.openxmlformats.org/markup-compatibility/2006" xmlns:p14="http://schemas.microsoft.com/office/powerpoint/2010/main">
    <mc:Choice Requires="p14">
      <p:transition spd="slow" p14:dur="2000" advTm="18167"/>
    </mc:Choice>
    <mc:Fallback xmlns="">
      <p:transition spd="slow" advTm="181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9454F-20E5-4AD2-9187-D40869AA60C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28221" y="2099309"/>
            <a:ext cx="2498750" cy="2799261"/>
          </a:xfrm>
          <a:prstGeom prst="rect">
            <a:avLst/>
          </a:prstGeom>
          <a:noFill/>
          <a:ln>
            <a:noFill/>
          </a:ln>
        </p:spPr>
      </p:pic>
      <p:pic>
        <p:nvPicPr>
          <p:cNvPr id="3" name="Picture 2">
            <a:extLst>
              <a:ext uri="{FF2B5EF4-FFF2-40B4-BE49-F238E27FC236}">
                <a16:creationId xmlns:a16="http://schemas.microsoft.com/office/drawing/2014/main" id="{34A963BD-3BC2-488E-ACE7-28AE3004F568}"/>
              </a:ext>
            </a:extLst>
          </p:cNvPr>
          <p:cNvPicPr>
            <a:picLocks noChangeAspect="1"/>
          </p:cNvPicPr>
          <p:nvPr/>
        </p:nvPicPr>
        <p:blipFill>
          <a:blip r:embed="rId6"/>
          <a:stretch>
            <a:fillRect/>
          </a:stretch>
        </p:blipFill>
        <p:spPr>
          <a:xfrm>
            <a:off x="4692699" y="996043"/>
            <a:ext cx="3823533" cy="4963885"/>
          </a:xfrm>
          <a:prstGeom prst="rect">
            <a:avLst/>
          </a:prstGeom>
        </p:spPr>
      </p:pic>
      <p:pic>
        <p:nvPicPr>
          <p:cNvPr id="6" name="Recorded Sound">
            <a:hlinkClick r:id="" action="ppaction://media"/>
            <a:extLst>
              <a:ext uri="{FF2B5EF4-FFF2-40B4-BE49-F238E27FC236}">
                <a16:creationId xmlns:a16="http://schemas.microsoft.com/office/drawing/2014/main" id="{056924C1-FB41-4F6D-B002-46C6500C55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348175"/>
      </p:ext>
    </p:extLst>
  </p:cSld>
  <p:clrMapOvr>
    <a:masterClrMapping/>
  </p:clrMapOvr>
  <mc:AlternateContent xmlns:mc="http://schemas.openxmlformats.org/markup-compatibility/2006" xmlns:p14="http://schemas.microsoft.com/office/powerpoint/2010/main">
    <mc:Choice Requires="p14">
      <p:transition spd="slow" p14:dur="2000" advTm="44000"/>
    </mc:Choice>
    <mc:Fallback xmlns="">
      <p:transition spd="slow" advTm="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03EBC-60E4-441F-93F6-32D7AFF7A30E}"/>
              </a:ext>
            </a:extLst>
          </p:cNvPr>
          <p:cNvPicPr>
            <a:picLocks noChangeAspect="1"/>
          </p:cNvPicPr>
          <p:nvPr/>
        </p:nvPicPr>
        <p:blipFill>
          <a:blip r:embed="rId5"/>
          <a:stretch>
            <a:fillRect/>
          </a:stretch>
        </p:blipFill>
        <p:spPr>
          <a:xfrm>
            <a:off x="58900" y="1453244"/>
            <a:ext cx="9085100" cy="3379900"/>
          </a:xfrm>
          <a:prstGeom prst="rect">
            <a:avLst/>
          </a:prstGeom>
        </p:spPr>
      </p:pic>
      <p:pic>
        <p:nvPicPr>
          <p:cNvPr id="5" name="Recorded Sound">
            <a:hlinkClick r:id="" action="ppaction://media"/>
            <a:extLst>
              <a:ext uri="{FF2B5EF4-FFF2-40B4-BE49-F238E27FC236}">
                <a16:creationId xmlns:a16="http://schemas.microsoft.com/office/drawing/2014/main" id="{2E985798-6ECF-479E-9472-78479F90B2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44374234"/>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F05A53-DBCC-428D-B9A2-86A2DF8ABBB8}"/>
              </a:ext>
            </a:extLst>
          </p:cNvPr>
          <p:cNvPicPr>
            <a:picLocks noChangeAspect="1"/>
          </p:cNvPicPr>
          <p:nvPr/>
        </p:nvPicPr>
        <p:blipFill>
          <a:blip r:embed="rId5"/>
          <a:stretch>
            <a:fillRect/>
          </a:stretch>
        </p:blipFill>
        <p:spPr>
          <a:xfrm>
            <a:off x="485858" y="1309511"/>
            <a:ext cx="8172284" cy="3905409"/>
          </a:xfrm>
          <a:prstGeom prst="rect">
            <a:avLst/>
          </a:prstGeom>
        </p:spPr>
      </p:pic>
      <p:pic>
        <p:nvPicPr>
          <p:cNvPr id="4" name="Recorded Sound">
            <a:hlinkClick r:id="" action="ppaction://media"/>
            <a:extLst>
              <a:ext uri="{FF2B5EF4-FFF2-40B4-BE49-F238E27FC236}">
                <a16:creationId xmlns:a16="http://schemas.microsoft.com/office/drawing/2014/main" id="{B14E37AE-29EF-4B73-A438-29CCC00250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05480081"/>
      </p:ext>
    </p:extLst>
  </p:cSld>
  <p:clrMapOvr>
    <a:masterClrMapping/>
  </p:clrMapOvr>
  <mc:AlternateContent xmlns:mc="http://schemas.openxmlformats.org/markup-compatibility/2006" xmlns:p14="http://schemas.microsoft.com/office/powerpoint/2010/main">
    <mc:Choice Requires="p14">
      <p:transition spd="slow" p14:dur="2000" advTm="72000"/>
    </mc:Choice>
    <mc:Fallback xmlns="">
      <p:transition spd="slow" advTm="7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E7D65E-D887-4313-ADEC-4CDB983EB463}"/>
              </a:ext>
            </a:extLst>
          </p:cNvPr>
          <p:cNvSpPr>
            <a:spLocks noGrp="1"/>
          </p:cNvSpPr>
          <p:nvPr>
            <p:ph type="title"/>
          </p:nvPr>
        </p:nvSpPr>
        <p:spPr/>
        <p:txBody>
          <a:bodyPr/>
          <a:lstStyle/>
          <a:p>
            <a:r>
              <a:rPr lang="en-US" dirty="0"/>
              <a:t>Design Review </a:t>
            </a:r>
          </a:p>
        </p:txBody>
      </p:sp>
      <p:sp>
        <p:nvSpPr>
          <p:cNvPr id="8" name="Content Placeholder 7">
            <a:extLst>
              <a:ext uri="{FF2B5EF4-FFF2-40B4-BE49-F238E27FC236}">
                <a16:creationId xmlns:a16="http://schemas.microsoft.com/office/drawing/2014/main" id="{8069771F-2010-43E8-B87B-6C04A7EB872D}"/>
              </a:ext>
            </a:extLst>
          </p:cNvPr>
          <p:cNvSpPr>
            <a:spLocks noGrp="1"/>
          </p:cNvSpPr>
          <p:nvPr>
            <p:ph sz="half" idx="1"/>
          </p:nvPr>
        </p:nvSpPr>
        <p:spPr/>
        <p:txBody>
          <a:bodyPr>
            <a:normAutofit/>
          </a:bodyPr>
          <a:lstStyle/>
          <a:p>
            <a:r>
              <a:rPr lang="en-US" sz="3200" dirty="0"/>
              <a:t>Architectural Style</a:t>
            </a:r>
          </a:p>
          <a:p>
            <a:r>
              <a:rPr lang="en-US" sz="3200" dirty="0"/>
              <a:t>Scale and Massing</a:t>
            </a:r>
          </a:p>
          <a:p>
            <a:r>
              <a:rPr lang="en-US" sz="3200" dirty="0"/>
              <a:t>Setback/Orientation</a:t>
            </a:r>
          </a:p>
          <a:p>
            <a:r>
              <a:rPr lang="en-US" sz="3200" dirty="0"/>
              <a:t>Height and Roof Form</a:t>
            </a:r>
          </a:p>
        </p:txBody>
      </p:sp>
      <p:sp>
        <p:nvSpPr>
          <p:cNvPr id="9" name="Content Placeholder 8">
            <a:extLst>
              <a:ext uri="{FF2B5EF4-FFF2-40B4-BE49-F238E27FC236}">
                <a16:creationId xmlns:a16="http://schemas.microsoft.com/office/drawing/2014/main" id="{8917514C-497A-460A-88B1-9556368111BF}"/>
              </a:ext>
            </a:extLst>
          </p:cNvPr>
          <p:cNvSpPr>
            <a:spLocks noGrp="1"/>
          </p:cNvSpPr>
          <p:nvPr>
            <p:ph sz="half" idx="2"/>
          </p:nvPr>
        </p:nvSpPr>
        <p:spPr/>
        <p:txBody>
          <a:bodyPr>
            <a:normAutofit/>
          </a:bodyPr>
          <a:lstStyle/>
          <a:p>
            <a:r>
              <a:rPr lang="en-US" sz="3200" dirty="0"/>
              <a:t>Fenestration</a:t>
            </a:r>
          </a:p>
          <a:p>
            <a:r>
              <a:rPr lang="en-US" sz="3200" dirty="0"/>
              <a:t>Exterior Cladding and Roofing</a:t>
            </a:r>
          </a:p>
          <a:p>
            <a:r>
              <a:rPr lang="en-US" sz="3200" dirty="0"/>
              <a:t>Façade Treatments</a:t>
            </a:r>
          </a:p>
          <a:p>
            <a:r>
              <a:rPr lang="en-US" sz="3200" dirty="0"/>
              <a:t>Secondary Structures</a:t>
            </a:r>
          </a:p>
        </p:txBody>
      </p:sp>
      <p:pic>
        <p:nvPicPr>
          <p:cNvPr id="11" name="Recorded Sound">
            <a:hlinkClick r:id="" action="ppaction://media"/>
            <a:extLst>
              <a:ext uri="{FF2B5EF4-FFF2-40B4-BE49-F238E27FC236}">
                <a16:creationId xmlns:a16="http://schemas.microsoft.com/office/drawing/2014/main" id="{DEAB5144-05CD-41ED-BE0E-942B8126C2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77740" y="-495357"/>
            <a:ext cx="487363" cy="487363"/>
          </a:xfrm>
          <a:prstGeom prst="rect">
            <a:avLst/>
          </a:prstGeom>
        </p:spPr>
      </p:pic>
    </p:spTree>
    <p:extLst>
      <p:ext uri="{BB962C8B-B14F-4D97-AF65-F5344CB8AC3E}">
        <p14:creationId xmlns:p14="http://schemas.microsoft.com/office/powerpoint/2010/main" val="2302335193"/>
      </p:ext>
    </p:extLst>
  </p:cSld>
  <p:clrMapOvr>
    <a:masterClrMapping/>
  </p:clrMapOvr>
  <mc:AlternateContent xmlns:mc="http://schemas.openxmlformats.org/markup-compatibility/2006" xmlns:p14="http://schemas.microsoft.com/office/powerpoint/2010/main">
    <mc:Choice Requires="p14">
      <p:transition spd="slow" p14:dur="2000" advTm="92710"/>
    </mc:Choice>
    <mc:Fallback xmlns="">
      <p:transition spd="slow" advTm="927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3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E7D65E-D887-4313-ADEC-4CDB983EB463}"/>
              </a:ext>
            </a:extLst>
          </p:cNvPr>
          <p:cNvSpPr>
            <a:spLocks noGrp="1"/>
          </p:cNvSpPr>
          <p:nvPr>
            <p:ph type="title"/>
          </p:nvPr>
        </p:nvSpPr>
        <p:spPr/>
        <p:txBody>
          <a:bodyPr/>
          <a:lstStyle/>
          <a:p>
            <a:r>
              <a:rPr lang="en-US" dirty="0"/>
              <a:t>Project Specific Findings </a:t>
            </a:r>
          </a:p>
        </p:txBody>
      </p:sp>
      <p:sp>
        <p:nvSpPr>
          <p:cNvPr id="8" name="Content Placeholder 7">
            <a:extLst>
              <a:ext uri="{FF2B5EF4-FFF2-40B4-BE49-F238E27FC236}">
                <a16:creationId xmlns:a16="http://schemas.microsoft.com/office/drawing/2014/main" id="{8069771F-2010-43E8-B87B-6C04A7EB872D}"/>
              </a:ext>
            </a:extLst>
          </p:cNvPr>
          <p:cNvSpPr>
            <a:spLocks noGrp="1"/>
          </p:cNvSpPr>
          <p:nvPr>
            <p:ph sz="half" idx="1"/>
          </p:nvPr>
        </p:nvSpPr>
        <p:spPr/>
        <p:txBody>
          <a:bodyPr>
            <a:normAutofit/>
          </a:bodyPr>
          <a:lstStyle/>
          <a:p>
            <a:r>
              <a:rPr lang="en-US" sz="3200" dirty="0"/>
              <a:t>Appropriate, Size and Massing</a:t>
            </a:r>
          </a:p>
          <a:p>
            <a:r>
              <a:rPr lang="en-US" sz="3200" dirty="0"/>
              <a:t>Distinction between historic and new</a:t>
            </a:r>
          </a:p>
          <a:p>
            <a:r>
              <a:rPr lang="en-US" sz="3200" dirty="0"/>
              <a:t>New living space.</a:t>
            </a:r>
          </a:p>
        </p:txBody>
      </p:sp>
      <p:pic>
        <p:nvPicPr>
          <p:cNvPr id="5" name="Content Placeholder 4">
            <a:extLst>
              <a:ext uri="{FF2B5EF4-FFF2-40B4-BE49-F238E27FC236}">
                <a16:creationId xmlns:a16="http://schemas.microsoft.com/office/drawing/2014/main" id="{A3ADADEB-D07B-40C8-B232-AD886B77703A}"/>
              </a:ext>
            </a:extLst>
          </p:cNvPr>
          <p:cNvPicPr>
            <a:picLocks noGrp="1" noChangeAspect="1"/>
          </p:cNvPicPr>
          <p:nvPr>
            <p:ph sz="half" idx="2"/>
          </p:nvPr>
        </p:nvPicPr>
        <p:blipFill>
          <a:blip r:embed="rId5"/>
          <a:stretch>
            <a:fillRect/>
          </a:stretch>
        </p:blipFill>
        <p:spPr>
          <a:xfrm>
            <a:off x="4323644" y="1899715"/>
            <a:ext cx="4276960" cy="3120820"/>
          </a:xfrm>
          <a:prstGeom prst="rect">
            <a:avLst/>
          </a:prstGeom>
        </p:spPr>
      </p:pic>
      <p:pic>
        <p:nvPicPr>
          <p:cNvPr id="6" name="Recorded Sound">
            <a:hlinkClick r:id="" action="ppaction://media"/>
            <a:extLst>
              <a:ext uri="{FF2B5EF4-FFF2-40B4-BE49-F238E27FC236}">
                <a16:creationId xmlns:a16="http://schemas.microsoft.com/office/drawing/2014/main" id="{F911D555-1C92-4801-AD76-C9B5DF38FB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96746961"/>
      </p:ext>
    </p:extLst>
  </p:cSld>
  <p:clrMapOvr>
    <a:masterClrMapping/>
  </p:clrMapOvr>
  <mc:AlternateContent xmlns:mc="http://schemas.openxmlformats.org/markup-compatibility/2006" xmlns:p14="http://schemas.microsoft.com/office/powerpoint/2010/main">
    <mc:Choice Requires="p14">
      <p:transition spd="slow" p14:dur="2000" advTm="92710"/>
    </mc:Choice>
    <mc:Fallback xmlns="">
      <p:transition spd="slow" advTm="927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3716</TotalTime>
  <Words>1435</Words>
  <Application>Microsoft Office PowerPoint</Application>
  <PresentationFormat>On-screen Show (4:3)</PresentationFormat>
  <Paragraphs>142</Paragraphs>
  <Slides>14</Slides>
  <Notes>14</Notes>
  <HiddenSlides>0</HiddenSlides>
  <MMClips>16</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14</vt:i4>
      </vt:variant>
    </vt:vector>
  </HeadingPairs>
  <TitlesOfParts>
    <vt:vector size="20" baseType="lpstr">
      <vt:lpstr>Arial</vt:lpstr>
      <vt:lpstr>Calibri</vt:lpstr>
      <vt:lpstr>Calibri Light</vt:lpstr>
      <vt:lpstr>Office Theme</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Review </vt:lpstr>
      <vt:lpstr>Project Specific Findings </vt:lpstr>
      <vt:lpstr> Mandatory Findings</vt:lpstr>
      <vt:lpstr>PowerPoint Presentation</vt:lpstr>
      <vt:lpstr>PowerPoint Presentation</vt:lpstr>
      <vt:lpstr>Cultural Heritage Commission Options: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Malinda Lim</dc:creator>
  <cp:lastModifiedBy>Malinda Lim</cp:lastModifiedBy>
  <cp:revision>255</cp:revision>
  <cp:lastPrinted>2020-10-09T04:03:33Z</cp:lastPrinted>
  <dcterms:created xsi:type="dcterms:W3CDTF">2017-12-04T17:55:54Z</dcterms:created>
  <dcterms:modified xsi:type="dcterms:W3CDTF">2020-10-09T06:20:25Z</dcterms:modified>
</cp:coreProperties>
</file>