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handoutMasterIdLst>
    <p:handoutMasterId r:id="rId18"/>
  </p:handoutMasterIdLst>
  <p:sldIdLst>
    <p:sldId id="256" r:id="rId2"/>
    <p:sldId id="257" r:id="rId3"/>
    <p:sldId id="304" r:id="rId4"/>
    <p:sldId id="312" r:id="rId5"/>
    <p:sldId id="320" r:id="rId6"/>
    <p:sldId id="305" r:id="rId7"/>
    <p:sldId id="325" r:id="rId8"/>
    <p:sldId id="329" r:id="rId9"/>
    <p:sldId id="327" r:id="rId10"/>
    <p:sldId id="328" r:id="rId11"/>
    <p:sldId id="330" r:id="rId12"/>
    <p:sldId id="318" r:id="rId13"/>
    <p:sldId id="311" r:id="rId14"/>
    <p:sldId id="319" r:id="rId15"/>
    <p:sldId id="313"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EC4"/>
    <a:srgbClr val="97B5C9"/>
    <a:srgbClr val="FFFFFF"/>
    <a:srgbClr val="93E6CC"/>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4" autoAdjust="0"/>
    <p:restoredTop sz="73890" autoAdjust="0"/>
  </p:normalViewPr>
  <p:slideViewPr>
    <p:cSldViewPr snapToGrid="0">
      <p:cViewPr varScale="1">
        <p:scale>
          <a:sx n="63" d="100"/>
          <a:sy n="63" d="100"/>
        </p:scale>
        <p:origin x="879" y="39"/>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t>6/11/2021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t>6/11/2021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evening, commissioners. This item is for Project No. 2388-Certificate of Appropriateness, for 2002 Oak Street</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1</a:t>
            </a:fld>
            <a:endParaRPr lang="en-US"/>
          </a:p>
        </p:txBody>
      </p:sp>
    </p:spTree>
    <p:extLst>
      <p:ext uri="{BB962C8B-B14F-4D97-AF65-F5344CB8AC3E}">
        <p14:creationId xmlns:p14="http://schemas.microsoft.com/office/powerpoint/2010/main" val="401579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is the east elevation, the windows will remain and be repainted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10</a:t>
            </a:fld>
            <a:endParaRPr lang="en-US"/>
          </a:p>
        </p:txBody>
      </p:sp>
    </p:spTree>
    <p:extLst>
      <p:ext uri="{BB962C8B-B14F-4D97-AF65-F5344CB8AC3E}">
        <p14:creationId xmlns:p14="http://schemas.microsoft.com/office/powerpoint/2010/main" val="379833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proposed plans for the north elevation facing the back yard, showing the location of the new wood window in the laundry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11</a:t>
            </a:fld>
            <a:endParaRPr lang="en-US"/>
          </a:p>
        </p:txBody>
      </p:sp>
    </p:spTree>
    <p:extLst>
      <p:ext uri="{BB962C8B-B14F-4D97-AF65-F5344CB8AC3E}">
        <p14:creationId xmlns:p14="http://schemas.microsoft.com/office/powerpoint/2010/main" val="85559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The project complies with the City’s design guidelines and most relevant secretary of interior standards No. 9 and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The proposed porch enclosure reuses original materials with a custom wood window that retains the original Tudor arch opening. The porch enclosure does not alter the body of the residence and is reversible, so it can easily be removed without damaging the house and its original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12</a:t>
            </a:fld>
            <a:endParaRPr lang="en-US"/>
          </a:p>
        </p:txBody>
      </p:sp>
    </p:spTree>
    <p:extLst>
      <p:ext uri="{BB962C8B-B14F-4D97-AF65-F5344CB8AC3E}">
        <p14:creationId xmlns:p14="http://schemas.microsoft.com/office/powerpoint/2010/main" val="34454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Staff recommends that the Cultural Heritage Commission approve the project.</a:t>
            </a:r>
            <a:endParaRPr kumimoji="0" lang="en-US" sz="1200" i="0" u="none" strike="noStrike" kern="1200" cap="none" spc="0" normalizeH="0" noProof="0" dirty="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t>13</a:t>
            </a:fld>
            <a:endParaRPr lang="en-US"/>
          </a:p>
        </p:txBody>
      </p:sp>
    </p:spTree>
    <p:extLst>
      <p:ext uri="{BB962C8B-B14F-4D97-AF65-F5344CB8AC3E}">
        <p14:creationId xmlns:p14="http://schemas.microsoft.com/office/powerpoint/2010/main" val="209684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commission does not agree, the commission has the option to approve the project with additional conditions added, or…</a:t>
            </a:r>
          </a:p>
        </p:txBody>
      </p:sp>
      <p:sp>
        <p:nvSpPr>
          <p:cNvPr id="4" name="Slide Number Placeholder 3"/>
          <p:cNvSpPr>
            <a:spLocks noGrp="1"/>
          </p:cNvSpPr>
          <p:nvPr>
            <p:ph type="sldNum" sz="quarter" idx="5"/>
          </p:nvPr>
        </p:nvSpPr>
        <p:spPr/>
        <p:txBody>
          <a:bodyPr/>
          <a:lstStyle/>
          <a:p>
            <a:fld id="{45553B1C-9F3F-43FF-ABF7-E4A5C87A8439}" type="slidenum">
              <a:rPr lang="en-US" smtClean="0"/>
              <a:t>14</a:t>
            </a:fld>
            <a:endParaRPr lang="en-US"/>
          </a:p>
        </p:txBody>
      </p:sp>
    </p:spTree>
    <p:extLst>
      <p:ext uri="{BB962C8B-B14F-4D97-AF65-F5344CB8AC3E}">
        <p14:creationId xmlns:p14="http://schemas.microsoft.com/office/powerpoint/2010/main" val="2290153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553B1C-9F3F-43FF-ABF7-E4A5C87A8439}" type="slidenum">
              <a:rPr lang="en-US" smtClean="0"/>
              <a:t>15</a:t>
            </a:fld>
            <a:endParaRPr lang="en-US"/>
          </a:p>
        </p:txBody>
      </p:sp>
    </p:spTree>
    <p:extLst>
      <p:ext uri="{BB962C8B-B14F-4D97-AF65-F5344CB8AC3E}">
        <p14:creationId xmlns:p14="http://schemas.microsoft.com/office/powerpoint/2010/main" val="226663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for a 28 sq ft addition and alterations to a single-story, 1,309 square-foot residence </a:t>
            </a:r>
          </a:p>
          <a:p>
            <a:r>
              <a:rPr lang="en-US" dirty="0"/>
              <a:t>Built in 1924, the residence </a:t>
            </a:r>
            <a:r>
              <a:rPr lang="en-US" sz="1200" kern="1200" dirty="0">
                <a:solidFill>
                  <a:schemeClr val="tx1"/>
                </a:solidFill>
                <a:effectLst/>
                <a:latin typeface="+mn-lt"/>
                <a:ea typeface="+mn-ea"/>
                <a:cs typeface="+mn-cs"/>
              </a:rPr>
              <a:t>is a contributor to the 1900-2000 Block Oak Historic District </a:t>
            </a:r>
            <a:endParaRPr lang="en-US" dirty="0"/>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2</a:t>
            </a:fld>
            <a:endParaRPr lang="en-US"/>
          </a:p>
        </p:txBody>
      </p:sp>
    </p:spTree>
    <p:extLst>
      <p:ext uri="{BB962C8B-B14F-4D97-AF65-F5344CB8AC3E}">
        <p14:creationId xmlns:p14="http://schemas.microsoft.com/office/powerpoint/2010/main" val="348852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 shows the location of the subject property, on the north side of Oak street, between Wayne Avenue.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3</a:t>
            </a:fld>
            <a:endParaRPr lang="en-US"/>
          </a:p>
        </p:txBody>
      </p:sp>
    </p:spTree>
    <p:extLst>
      <p:ext uri="{BB962C8B-B14F-4D97-AF65-F5344CB8AC3E}">
        <p14:creationId xmlns:p14="http://schemas.microsoft.com/office/powerpoint/2010/main" val="274712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provides an overview of the street-level view of the home.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4</a:t>
            </a:fld>
            <a:endParaRPr lang="en-US"/>
          </a:p>
        </p:txBody>
      </p:sp>
    </p:spTree>
    <p:extLst>
      <p:ext uri="{BB962C8B-B14F-4D97-AF65-F5344CB8AC3E}">
        <p14:creationId xmlns:p14="http://schemas.microsoft.com/office/powerpoint/2010/main" val="75775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summarizes the historic property information for 2002 Oak. </a:t>
            </a:r>
          </a:p>
          <a:p>
            <a:endParaRPr lang="en-US" dirty="0"/>
          </a:p>
          <a:p>
            <a:r>
              <a:rPr lang="en-US" dirty="0"/>
              <a:t>The Sanborn Fire Insurance Map is shown on the right.</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5</a:t>
            </a:fld>
            <a:endParaRPr lang="en-US"/>
          </a:p>
        </p:txBody>
      </p:sp>
    </p:spTree>
    <p:extLst>
      <p:ext uri="{BB962C8B-B14F-4D97-AF65-F5344CB8AC3E}">
        <p14:creationId xmlns:p14="http://schemas.microsoft.com/office/powerpoint/2010/main" val="369096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project includes adding 28 square feet of habitable spa</a:t>
            </a:r>
            <a:r>
              <a:rPr lang="en-US" sz="1200" dirty="0"/>
              <a:t>ce by enclosing the front  porch</a:t>
            </a:r>
          </a:p>
          <a:p>
            <a:pPr lvl="0"/>
            <a:r>
              <a:rPr lang="en-US" sz="1200" dirty="0"/>
              <a:t>The front porch enclosure entails reusing the original front door; </a:t>
            </a:r>
            <a:endParaRPr lang="en-US" sz="1200" b="1" dirty="0"/>
          </a:p>
          <a:p>
            <a:pPr lvl="0"/>
            <a:r>
              <a:rPr lang="en-US" sz="1200" dirty="0"/>
              <a:t>Filling in the existing arched opening with a new custom wood window</a:t>
            </a:r>
          </a:p>
          <a:p>
            <a:pPr lvl="0"/>
            <a:r>
              <a:rPr lang="en-US" sz="1200" dirty="0"/>
              <a:t>The salvaged bricks found on property will be used to restore the  front walkway</a:t>
            </a:r>
            <a:endParaRPr lang="en-US" sz="1200" b="1" dirty="0"/>
          </a:p>
        </p:txBody>
      </p:sp>
      <p:sp>
        <p:nvSpPr>
          <p:cNvPr id="4" name="Slide Number Placeholder 3"/>
          <p:cNvSpPr>
            <a:spLocks noGrp="1"/>
          </p:cNvSpPr>
          <p:nvPr>
            <p:ph type="sldNum" sz="quarter" idx="10"/>
          </p:nvPr>
        </p:nvSpPr>
        <p:spPr/>
        <p:txBody>
          <a:bodyPr/>
          <a:lstStyle/>
          <a:p>
            <a:fld id="{45553B1C-9F3F-43FF-ABF7-E4A5C87A8439}" type="slidenum">
              <a:rPr lang="en-US" smtClean="0"/>
              <a:t>6</a:t>
            </a:fld>
            <a:endParaRPr lang="en-US"/>
          </a:p>
        </p:txBody>
      </p:sp>
    </p:spTree>
    <p:extLst>
      <p:ext uri="{BB962C8B-B14F-4D97-AF65-F5344CB8AC3E}">
        <p14:creationId xmlns:p14="http://schemas.microsoft.com/office/powerpoint/2010/main" val="99383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shows the proposed site plans, which doesn’t change much from the existing other than the removal of the trellis to the garage..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7</a:t>
            </a:fld>
            <a:endParaRPr lang="en-US"/>
          </a:p>
        </p:txBody>
      </p:sp>
    </p:spTree>
    <p:extLst>
      <p:ext uri="{BB962C8B-B14F-4D97-AF65-F5344CB8AC3E}">
        <p14:creationId xmlns:p14="http://schemas.microsoft.com/office/powerpoint/2010/main" val="180733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proposed plans for the south elevation, showing the new custom window covering the existing open 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t>8</a:t>
            </a:fld>
            <a:endParaRPr lang="en-US"/>
          </a:p>
        </p:txBody>
      </p:sp>
    </p:spTree>
    <p:extLst>
      <p:ext uri="{BB962C8B-B14F-4D97-AF65-F5344CB8AC3E}">
        <p14:creationId xmlns:p14="http://schemas.microsoft.com/office/powerpoint/2010/main" val="21224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the proposed plans for the west elevation, which shows the existing door moved into the position to enclose the porch.</a:t>
            </a:r>
          </a:p>
        </p:txBody>
      </p:sp>
      <p:sp>
        <p:nvSpPr>
          <p:cNvPr id="4" name="Slide Number Placeholder 3"/>
          <p:cNvSpPr>
            <a:spLocks noGrp="1"/>
          </p:cNvSpPr>
          <p:nvPr>
            <p:ph type="sldNum" sz="quarter" idx="10"/>
          </p:nvPr>
        </p:nvSpPr>
        <p:spPr/>
        <p:txBody>
          <a:bodyPr/>
          <a:lstStyle/>
          <a:p>
            <a:fld id="{45553B1C-9F3F-43FF-ABF7-E4A5C87A8439}" type="slidenum">
              <a:rPr lang="en-US" smtClean="0"/>
              <a:t>9</a:t>
            </a:fld>
            <a:endParaRPr lang="en-US"/>
          </a:p>
        </p:txBody>
      </p:sp>
    </p:spTree>
    <p:extLst>
      <p:ext uri="{BB962C8B-B14F-4D97-AF65-F5344CB8AC3E}">
        <p14:creationId xmlns:p14="http://schemas.microsoft.com/office/powerpoint/2010/main" val="424713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685798" y="2292577"/>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a:solidFill>
                  <a:srgbClr val="57576E"/>
                </a:solidFill>
                <a:latin typeface="+mj-lt"/>
              </a:rPr>
              <a:t>June 17, 2021</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a:solidFill>
                  <a:srgbClr val="D2533C"/>
                </a:solidFill>
                <a:latin typeface="Calibri" panose="020F0502020204030204" pitchFamily="34" charset="0"/>
                <a:cs typeface="Calibri" panose="020F0502020204030204" pitchFamily="34" charset="0"/>
              </a:rPr>
              <a:t>2002 Oak Street</a:t>
            </a:r>
          </a:p>
        </p:txBody>
      </p:sp>
      <p:sp>
        <p:nvSpPr>
          <p:cNvPr id="12" name="TextBox 11"/>
          <p:cNvSpPr txBox="1"/>
          <p:nvPr userDrawn="1"/>
        </p:nvSpPr>
        <p:spPr>
          <a:xfrm>
            <a:off x="688206" y="1645557"/>
            <a:ext cx="7772400" cy="707886"/>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0" dirty="0">
                <a:solidFill>
                  <a:srgbClr val="97B5C9"/>
                </a:solidFill>
                <a:latin typeface="Calibri" panose="020F0502020204030204" pitchFamily="34" charset="0"/>
                <a:cs typeface="Calibri" panose="020F0502020204030204" pitchFamily="34" charset="0"/>
              </a:rPr>
              <a:t>Project</a:t>
            </a:r>
            <a:r>
              <a:rPr lang="en-US" sz="4000" b="0" baseline="0" dirty="0">
                <a:solidFill>
                  <a:srgbClr val="97B5C9"/>
                </a:solidFill>
                <a:latin typeface="Calibri" panose="020F0502020204030204" pitchFamily="34" charset="0"/>
                <a:cs typeface="Calibri" panose="020F0502020204030204" pitchFamily="34" charset="0"/>
              </a:rPr>
              <a:t> No. 2388-COA </a:t>
            </a:r>
            <a:endParaRPr lang="en-US" sz="40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a:solidFill>
                  <a:srgbClr val="57576E"/>
                </a:solidFill>
                <a:latin typeface="+mj-lt"/>
              </a:rPr>
              <a:t>City of South Pasadena   |</a:t>
            </a:r>
            <a:r>
              <a:rPr lang="en-US" sz="2400" b="1" baseline="0" dirty="0">
                <a:solidFill>
                  <a:srgbClr val="57576E"/>
                </a:solidFill>
                <a:latin typeface="+mj-lt"/>
              </a:rPr>
              <a:t>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mc:AlternateContent xmlns:mc="http://schemas.openxmlformats.org/markup-compatibility/2006" xmlns:p14="http://schemas.microsoft.com/office/powerpoint/2010/main">
    <mc:Choice Requires="p14">
      <p:transition p14:dur="10" advTm="11267"/>
    </mc:Choice>
    <mc:Fallback xmlns="">
      <p:transition advTm="11267"/>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1" y="0"/>
            <a:ext cx="6858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D2533C"/>
                </a:solidFill>
                <a:latin typeface="Arial" panose="020B0604020202020204" pitchFamily="34" charset="0"/>
                <a:cs typeface="Arial" panose="020B0604020202020204" pitchFamily="34" charset="0"/>
              </a:rPr>
              <a:t>	2002 Oak Street (2388-COA)</a:t>
            </a:r>
          </a:p>
        </p:txBody>
      </p:sp>
    </p:spTree>
    <p:extLst>
      <p:ext uri="{BB962C8B-B14F-4D97-AF65-F5344CB8AC3E}">
        <p14:creationId xmlns:p14="http://schemas.microsoft.com/office/powerpoint/2010/main" val="850619007"/>
      </p:ext>
    </p:extLst>
  </p:cSld>
  <p:clrMapOvr>
    <a:masterClrMapping/>
  </p:clrMapOvr>
  <mc:AlternateContent xmlns:mc="http://schemas.openxmlformats.org/markup-compatibility/2006" xmlns:p14="http://schemas.microsoft.com/office/powerpoint/2010/main">
    <mc:Choice Requires="p14">
      <p:transition p14:dur="10" advTm="11267"/>
    </mc:Choice>
    <mc:Fallback xmlns="">
      <p:transition advTm="11267"/>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 y="0"/>
            <a:ext cx="6858000"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D2533C"/>
                </a:solidFill>
                <a:latin typeface="Arial" panose="020B0604020202020204" pitchFamily="34" charset="0"/>
                <a:cs typeface="Arial" panose="020B0604020202020204" pitchFamily="34" charset="0"/>
              </a:rPr>
              <a:t>	 2002 Oak Street (2388-COA)</a:t>
            </a:r>
            <a:endParaRPr lang="pt-BR" sz="2000" b="0" dirty="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mc:AlternateContent xmlns:mc="http://schemas.openxmlformats.org/markup-compatibility/2006" xmlns:p14="http://schemas.microsoft.com/office/powerpoint/2010/main">
    <mc:Choice Requires="p14">
      <p:transition p14:dur="10" advTm="11267"/>
    </mc:Choice>
    <mc:Fallback xmlns="">
      <p:transition advTm="11267"/>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p:cNvSpPr txBox="1">
            <a:spLocks/>
          </p:cNvSpPr>
          <p:nvPr userDrawn="1"/>
        </p:nvSpPr>
        <p:spPr>
          <a:xfrm>
            <a:off x="6483178" y="-1"/>
            <a:ext cx="1641920"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a:t>June 17, 2021</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mc:AlternateContent xmlns:mc="http://schemas.openxmlformats.org/markup-compatibility/2006" xmlns:p14="http://schemas.microsoft.com/office/powerpoint/2010/main">
    <mc:Choice Requires="p14">
      <p:transition p14:dur="10" advTm="11267"/>
    </mc:Choice>
    <mc:Fallback xmlns="">
      <p:transition advTm="11267"/>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B4F67E1E-E982-492B-8964-764DD37AFD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8640" y="438404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p14:dur="10" advClick="0" advTm="9520"/>
    </mc:Choice>
    <mc:Fallback xmlns="">
      <p:transition advClick="0" advTm="9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67" objId="4"/>
        <p14:stopEvt time="1126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EAST ELEVATIONS</a:t>
            </a:r>
          </a:p>
        </p:txBody>
      </p:sp>
      <p:pic>
        <p:nvPicPr>
          <p:cNvPr id="7" name="Picture 6">
            <a:extLst>
              <a:ext uri="{FF2B5EF4-FFF2-40B4-BE49-F238E27FC236}">
                <a16:creationId xmlns:a16="http://schemas.microsoft.com/office/drawing/2014/main" id="{A8F78291-9CD9-4B56-9FE9-5E0C63937989}"/>
              </a:ext>
            </a:extLst>
          </p:cNvPr>
          <p:cNvPicPr/>
          <p:nvPr/>
        </p:nvPicPr>
        <p:blipFill rotWithShape="1">
          <a:blip r:embed="rId5"/>
          <a:srcRect b="14355"/>
          <a:stretch/>
        </p:blipFill>
        <p:spPr bwMode="auto">
          <a:xfrm>
            <a:off x="153819" y="1924049"/>
            <a:ext cx="8836362" cy="3734415"/>
          </a:xfrm>
          <a:prstGeom prst="rect">
            <a:avLst/>
          </a:prstGeom>
          <a:ln>
            <a:noFill/>
          </a:ln>
          <a:extLst>
            <a:ext uri="{53640926-AAD7-44D8-BBD7-CCE9431645EC}">
              <a14:shadowObscured xmlns:a14="http://schemas.microsoft.com/office/drawing/2010/main"/>
            </a:ext>
          </a:extLst>
        </p:spPr>
      </p:pic>
      <p:pic>
        <p:nvPicPr>
          <p:cNvPr id="2" name="Recorded Sound">
            <a:hlinkClick r:id="" action="ppaction://media"/>
            <a:extLst>
              <a:ext uri="{FF2B5EF4-FFF2-40B4-BE49-F238E27FC236}">
                <a16:creationId xmlns:a16="http://schemas.microsoft.com/office/drawing/2014/main" id="{CBA4B3CF-4AE5-4834-A998-3EA51EEE0A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70800" y="5661801"/>
            <a:ext cx="609600" cy="609600"/>
          </a:xfrm>
          <a:prstGeom prst="rect">
            <a:avLst/>
          </a:prstGeom>
        </p:spPr>
      </p:pic>
    </p:spTree>
    <p:extLst>
      <p:ext uri="{BB962C8B-B14F-4D97-AF65-F5344CB8AC3E}">
        <p14:creationId xmlns:p14="http://schemas.microsoft.com/office/powerpoint/2010/main" val="2813458642"/>
      </p:ext>
    </p:extLst>
  </p:cSld>
  <p:clrMapOvr>
    <a:masterClrMapping/>
  </p:clrMapOvr>
  <mc:AlternateContent xmlns:mc="http://schemas.openxmlformats.org/markup-compatibility/2006" xmlns:p14="http://schemas.microsoft.com/office/powerpoint/2010/main">
    <mc:Choice Requires="p14">
      <p:transition p14:dur="10" advClick="0" advTm="6500"/>
    </mc:Choice>
    <mc:Fallback xmlns="">
      <p:transition advClick="0" advTm="6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 objId="2"/>
        <p14:stopEvt time="6786"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NORTH ELEVATIONS</a:t>
            </a:r>
          </a:p>
        </p:txBody>
      </p:sp>
      <p:pic>
        <p:nvPicPr>
          <p:cNvPr id="7" name="Picture 6">
            <a:extLst>
              <a:ext uri="{FF2B5EF4-FFF2-40B4-BE49-F238E27FC236}">
                <a16:creationId xmlns:a16="http://schemas.microsoft.com/office/drawing/2014/main" id="{1709F89C-E7C5-4F91-A405-A64932D156B7}"/>
              </a:ext>
            </a:extLst>
          </p:cNvPr>
          <p:cNvPicPr/>
          <p:nvPr/>
        </p:nvPicPr>
        <p:blipFill rotWithShape="1">
          <a:blip r:embed="rId5"/>
          <a:srcRect b="11765"/>
          <a:stretch/>
        </p:blipFill>
        <p:spPr bwMode="auto">
          <a:xfrm>
            <a:off x="762000" y="1733549"/>
            <a:ext cx="8382000" cy="4658797"/>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8E682D26-9BDC-4139-838A-A1299D80A15D}"/>
              </a:ext>
            </a:extLst>
          </p:cNvPr>
          <p:cNvSpPr/>
          <p:nvPr/>
        </p:nvSpPr>
        <p:spPr>
          <a:xfrm>
            <a:off x="6451600" y="4246880"/>
            <a:ext cx="538480" cy="8432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a:extLst>
              <a:ext uri="{FF2B5EF4-FFF2-40B4-BE49-F238E27FC236}">
                <a16:creationId xmlns:a16="http://schemas.microsoft.com/office/drawing/2014/main" id="{CB2E231E-F5BB-4AB4-B252-67B63E02B2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99120" y="6087546"/>
            <a:ext cx="609600" cy="609600"/>
          </a:xfrm>
          <a:prstGeom prst="rect">
            <a:avLst/>
          </a:prstGeom>
        </p:spPr>
      </p:pic>
    </p:spTree>
    <p:extLst>
      <p:ext uri="{BB962C8B-B14F-4D97-AF65-F5344CB8AC3E}">
        <p14:creationId xmlns:p14="http://schemas.microsoft.com/office/powerpoint/2010/main" val="846483032"/>
      </p:ext>
    </p:extLst>
  </p:cSld>
  <p:clrMapOvr>
    <a:masterClrMapping/>
  </p:clrMapOvr>
  <mc:AlternateContent xmlns:mc="http://schemas.openxmlformats.org/markup-compatibility/2006" xmlns:p14="http://schemas.microsoft.com/office/powerpoint/2010/main">
    <mc:Choice Requires="p14">
      <p:transition p14:dur="10" advClick="0" advTm="7900"/>
    </mc:Choice>
    <mc:Fallback xmlns="">
      <p:transition advClick="0" advTm="7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 objId="2"/>
        <p14:stopEvt time="6786"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893F2613-A76B-476C-8699-A1616DE33621}"/>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ANALYSIS</a:t>
            </a:r>
          </a:p>
        </p:txBody>
      </p:sp>
      <p:sp>
        <p:nvSpPr>
          <p:cNvPr id="2" name="Rectangle 1">
            <a:extLst>
              <a:ext uri="{FF2B5EF4-FFF2-40B4-BE49-F238E27FC236}">
                <a16:creationId xmlns:a16="http://schemas.microsoft.com/office/drawing/2014/main" id="{D2688B79-2CA7-4935-BA42-3D98BC14C7E7}"/>
              </a:ext>
            </a:extLst>
          </p:cNvPr>
          <p:cNvSpPr/>
          <p:nvPr/>
        </p:nvSpPr>
        <p:spPr>
          <a:xfrm>
            <a:off x="342900" y="1577340"/>
            <a:ext cx="8583930" cy="840230"/>
          </a:xfrm>
          <a:prstGeom prst="rect">
            <a:avLst/>
          </a:prstGeom>
        </p:spPr>
        <p:txBody>
          <a:bodyPr wrap="square">
            <a:spAutoFit/>
          </a:bodyPr>
          <a:lstStyle/>
          <a:p>
            <a:pPr marL="285750" lvl="0" indent="-285750" algn="just" defTabSz="914400">
              <a:lnSpc>
                <a:spcPct val="90000"/>
              </a:lnSpc>
              <a:spcBef>
                <a:spcPct val="0"/>
              </a:spcBef>
              <a:buFont typeface="Wingdings" panose="05000000000000000000" pitchFamily="2" charset="2"/>
              <a:buChar char="§"/>
              <a:defRPr/>
            </a:pPr>
            <a:r>
              <a:rPr lang="en-US" dirty="0">
                <a:latin typeface="Century Gothic" panose="020B0502020202020204" pitchFamily="34" charset="0"/>
              </a:rPr>
              <a:t>The project complies relevant Secretary of Interior Standards (Nos. 9 and 10) and the City’s Design Guidelines. </a:t>
            </a:r>
          </a:p>
          <a:p>
            <a:pPr lvl="0" algn="just" defTabSz="914400">
              <a:lnSpc>
                <a:spcPct val="90000"/>
              </a:lnSpc>
              <a:spcBef>
                <a:spcPct val="0"/>
              </a:spcBef>
              <a:defRPr/>
            </a:pPr>
            <a:endParaRPr lang="en-US" dirty="0">
              <a:latin typeface="Century Gothic" panose="020B0502020202020204" pitchFamily="34" charset="0"/>
            </a:endParaRPr>
          </a:p>
        </p:txBody>
      </p:sp>
      <p:sp>
        <p:nvSpPr>
          <p:cNvPr id="3" name="Rectangle 2">
            <a:extLst>
              <a:ext uri="{FF2B5EF4-FFF2-40B4-BE49-F238E27FC236}">
                <a16:creationId xmlns:a16="http://schemas.microsoft.com/office/drawing/2014/main" id="{4DCF24E9-621C-4E26-B7A3-916338D89F70}"/>
              </a:ext>
            </a:extLst>
          </p:cNvPr>
          <p:cNvSpPr/>
          <p:nvPr/>
        </p:nvSpPr>
        <p:spPr>
          <a:xfrm>
            <a:off x="610255" y="2988558"/>
            <a:ext cx="8211165" cy="768608"/>
          </a:xfrm>
          <a:prstGeom prst="rect">
            <a:avLst/>
          </a:prstGeom>
        </p:spPr>
        <p:txBody>
          <a:bodyPr wrap="square">
            <a:spAutoFit/>
          </a:bodyPr>
          <a:lstStyle/>
          <a:p>
            <a:pPr marL="285750" indent="-285750" algn="just">
              <a:lnSpc>
                <a:spcPct val="115000"/>
              </a:lnSpc>
              <a:spcBef>
                <a:spcPts val="600"/>
              </a:spcBef>
              <a:spcAft>
                <a:spcPts val="600"/>
              </a:spcAft>
              <a:buFont typeface="Arial" panose="020B0604020202020204" pitchFamily="34" charset="0"/>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Porch enclosure reuses original materials with custom wood window. Enclosure is reversible.</a:t>
            </a:r>
          </a:p>
        </p:txBody>
      </p:sp>
      <p:pic>
        <p:nvPicPr>
          <p:cNvPr id="5" name="Recorded Sound">
            <a:hlinkClick r:id="" action="ppaction://media"/>
            <a:extLst>
              <a:ext uri="{FF2B5EF4-FFF2-40B4-BE49-F238E27FC236}">
                <a16:creationId xmlns:a16="http://schemas.microsoft.com/office/drawing/2014/main" id="{0D67EE1A-B463-4834-A44D-35FE19250D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2720" y="5562600"/>
            <a:ext cx="609600" cy="609600"/>
          </a:xfrm>
          <a:prstGeom prst="rect">
            <a:avLst/>
          </a:prstGeom>
        </p:spPr>
      </p:pic>
    </p:spTree>
    <p:extLst>
      <p:ext uri="{BB962C8B-B14F-4D97-AF65-F5344CB8AC3E}">
        <p14:creationId xmlns:p14="http://schemas.microsoft.com/office/powerpoint/2010/main" val="602131345"/>
      </p:ext>
    </p:extLst>
  </p:cSld>
  <p:clrMapOvr>
    <a:masterClrMapping/>
  </p:clrMapOvr>
  <mc:AlternateContent xmlns:mc="http://schemas.openxmlformats.org/markup-compatibility/2006" xmlns:p14="http://schemas.microsoft.com/office/powerpoint/2010/main">
    <mc:Choice Requires="p14">
      <p:transition p14:dur="10" advClick="0" advTm="24790"/>
    </mc:Choice>
    <mc:Fallback xmlns="">
      <p:transition advClick="0" advTm="24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6" objId="2"/>
        <p14:stopEvt time="46701"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544" y="846931"/>
            <a:ext cx="7886700" cy="4351338"/>
          </a:xfrm>
        </p:spPr>
        <p:txBody>
          <a:bodyPr>
            <a:normAutofit/>
          </a:bodyPr>
          <a:lstStyle/>
          <a:p>
            <a:pPr marL="0" indent="0">
              <a:lnSpc>
                <a:spcPct val="100000"/>
              </a:lnSpc>
              <a:spcAft>
                <a:spcPts val="1200"/>
              </a:spcAft>
              <a:buNone/>
            </a:pPr>
            <a:r>
              <a:rPr lang="en-US" sz="2400" b="1" dirty="0">
                <a:latin typeface="Century Gothic" panose="020B0502020202020204" pitchFamily="34" charset="0"/>
              </a:rPr>
              <a:t>STAFF RECOMMENDATION: </a:t>
            </a:r>
          </a:p>
        </p:txBody>
      </p:sp>
      <p:sp>
        <p:nvSpPr>
          <p:cNvPr id="5" name="Title 1"/>
          <p:cNvSpPr txBox="1">
            <a:spLocks/>
          </p:cNvSpPr>
          <p:nvPr/>
        </p:nvSpPr>
        <p:spPr>
          <a:xfrm>
            <a:off x="487784" y="1659731"/>
            <a:ext cx="7669667" cy="1997869"/>
          </a:xfrm>
          <a:prstGeom prst="rect">
            <a:avLst/>
          </a:prstGeom>
        </p:spPr>
        <p:txBody>
          <a:bodyPr vert="horz" lIns="91440" tIns="45720" rIns="91440" bIns="45720" rtlCol="0" anchor="ctr">
            <a:noAutofit/>
          </a:bodyPr>
          <a:lstStyle/>
          <a:p>
            <a:pPr algn="just"/>
            <a:r>
              <a:rPr lang="en-US" sz="3200" dirty="0"/>
              <a:t>The Cultural Heritage Commission approve the project.</a:t>
            </a:r>
            <a:endParaRPr kumimoji="0" lang="en-US" sz="3200" i="0" u="none" strike="noStrike" kern="1200" cap="none" spc="0" normalizeH="0" noProof="0" dirty="0">
              <a:ln>
                <a:noFill/>
              </a:ln>
              <a:solidFill>
                <a:schemeClr val="tx1"/>
              </a:solidFill>
              <a:effectLst/>
              <a:uLnTx/>
              <a:uFillTx/>
              <a:ea typeface="+mj-ea"/>
              <a:cs typeface="+mj-cs"/>
            </a:endParaRPr>
          </a:p>
        </p:txBody>
      </p:sp>
      <p:pic>
        <p:nvPicPr>
          <p:cNvPr id="3" name="Recorded Sound">
            <a:hlinkClick r:id="" action="ppaction://media"/>
            <a:extLst>
              <a:ext uri="{FF2B5EF4-FFF2-40B4-BE49-F238E27FC236}">
                <a16:creationId xmlns:a16="http://schemas.microsoft.com/office/drawing/2014/main" id="{5551BD29-29E7-4F70-8B25-2FB153210CB2}"/>
              </a:ext>
            </a:extLst>
          </p:cNvPr>
          <p:cNvPicPr>
            <a:picLocks noChangeAspect="1"/>
          </p:cNvPicPr>
          <p:nvPr>
            <a:audioFile r:link="rId1"/>
            <p:extLst>
              <p:ext uri="{DAA4B4D4-6D71-4841-9C94-3DE7FCFB9230}">
                <p14:media xmlns:p14="http://schemas.microsoft.com/office/powerpoint/2010/main" r:embed="rId2">
                  <p14:trim end="6850.9274"/>
                </p14:media>
              </p:ext>
            </p:extLst>
          </p:nvPr>
        </p:nvPicPr>
        <p:blipFill>
          <a:blip r:embed="rId5"/>
          <a:stretch>
            <a:fillRect/>
          </a:stretch>
        </p:blipFill>
        <p:spPr>
          <a:xfrm>
            <a:off x="7264400" y="5554740"/>
            <a:ext cx="609600" cy="609600"/>
          </a:xfrm>
          <a:prstGeom prst="rect">
            <a:avLst/>
          </a:prstGeom>
        </p:spPr>
      </p:pic>
    </p:spTree>
    <p:extLst>
      <p:ext uri="{BB962C8B-B14F-4D97-AF65-F5344CB8AC3E}">
        <p14:creationId xmlns:p14="http://schemas.microsoft.com/office/powerpoint/2010/main" val="13317248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16" objId="3"/>
        <p14:stopEvt time="21302"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812800"/>
            <a:ext cx="8501743" cy="4737100"/>
          </a:xfrm>
          <a:prstGeom prst="rect">
            <a:avLst/>
          </a:prstGeom>
        </p:spPr>
        <p:txBody>
          <a:bodyPr vert="horz" lIns="91440" tIns="45720" rIns="91440" bIns="45720" rtlCol="0" anchor="ctr">
            <a:normAutofit fontScale="97500"/>
          </a:bodyPr>
          <a:lstStyle/>
          <a:p>
            <a:r>
              <a:rPr lang="en-US" sz="2000" dirty="0">
                <a:latin typeface="Century Gothic" panose="020B0502020202020204" pitchFamily="34" charset="0"/>
              </a:rPr>
              <a:t>If the Commission does not agree with staff’s recommendation, the following options are available: </a:t>
            </a:r>
          </a:p>
          <a:p>
            <a:pPr marL="342900" indent="-342900">
              <a:buFont typeface="+mj-lt"/>
              <a:buAutoNum type="arabicPeriod"/>
            </a:pPr>
            <a:endParaRPr lang="en-US" sz="2000" dirty="0">
              <a:latin typeface="Century Gothic" panose="020B0502020202020204" pitchFamily="34" charset="0"/>
            </a:endParaRP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Approve the project with additional condition(s) added; or </a:t>
            </a: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continue the project, providing the applicant with clear recommendations to revise the proposal; or </a:t>
            </a:r>
          </a:p>
          <a:p>
            <a:pPr marL="342900" indent="-342900">
              <a:spcBef>
                <a:spcPts val="1000"/>
              </a:spcBef>
              <a:spcAft>
                <a:spcPts val="1000"/>
              </a:spcAft>
              <a:buFont typeface="+mj-lt"/>
              <a:buAutoNum type="arabicPeriod"/>
            </a:pPr>
            <a:r>
              <a:rPr lang="en-US" sz="2000" dirty="0">
                <a:latin typeface="Century Gothic" panose="020B0502020202020204" pitchFamily="34" charset="0"/>
              </a:rPr>
              <a:t>The Cultural Heritage Commission can Deny the project.</a:t>
            </a:r>
          </a:p>
        </p:txBody>
      </p:sp>
      <p:sp>
        <p:nvSpPr>
          <p:cNvPr id="4" name="Title 1"/>
          <p:cNvSpPr txBox="1">
            <a:spLocks/>
          </p:cNvSpPr>
          <p:nvPr/>
        </p:nvSpPr>
        <p:spPr>
          <a:xfrm>
            <a:off x="381000" y="806234"/>
            <a:ext cx="7328095" cy="699009"/>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dirty="0">
                <a:latin typeface="Century Gothic" panose="020B0502020202020204" pitchFamily="34" charset="0"/>
              </a:rPr>
              <a:t>Cultural Heritage Commission Options:</a:t>
            </a:r>
            <a:r>
              <a:rPr lang="en-US" dirty="0"/>
              <a:t/>
            </a:r>
            <a:br>
              <a:rPr lang="en-US" dirty="0"/>
            </a:br>
            <a:r>
              <a:rPr lang="en-US" dirty="0"/>
              <a:t/>
            </a:r>
            <a:br>
              <a:rPr lang="en-US" dirty="0"/>
            </a:br>
            <a:endParaRPr lang="en-US" dirty="0"/>
          </a:p>
        </p:txBody>
      </p:sp>
      <p:pic>
        <p:nvPicPr>
          <p:cNvPr id="5" name="Recorded Sound">
            <a:hlinkClick r:id="" action="ppaction://media"/>
            <a:extLst>
              <a:ext uri="{FF2B5EF4-FFF2-40B4-BE49-F238E27FC236}">
                <a16:creationId xmlns:a16="http://schemas.microsoft.com/office/drawing/2014/main" id="{51FE6B81-FA29-4243-9B2D-502EB78E22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04295" y="5556466"/>
            <a:ext cx="609600" cy="609600"/>
          </a:xfrm>
          <a:prstGeom prst="rect">
            <a:avLst/>
          </a:prstGeom>
        </p:spPr>
      </p:pic>
    </p:spTree>
    <p:extLst>
      <p:ext uri="{BB962C8B-B14F-4D97-AF65-F5344CB8AC3E}">
        <p14:creationId xmlns:p14="http://schemas.microsoft.com/office/powerpoint/2010/main" val="1512148346"/>
      </p:ext>
    </p:extLst>
  </p:cSld>
  <p:clrMapOvr>
    <a:masterClrMapping/>
  </p:clrMapOvr>
  <mc:AlternateContent xmlns:mc="http://schemas.openxmlformats.org/markup-compatibility/2006" xmlns:p14="http://schemas.microsoft.com/office/powerpoint/2010/main">
    <mc:Choice Requires="p14">
      <p:transition p14:dur="10" advClick="0" advTm="16260"/>
    </mc:Choice>
    <mc:Fallback xmlns="">
      <p:transition advClick="0" advTm="16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222" objId="2"/>
        <p14:stopEvt time="27735"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689015" y="2197127"/>
            <a:ext cx="1901483" cy="461665"/>
          </a:xfrm>
          <a:prstGeom prst="rect">
            <a:avLst/>
          </a:prstGeom>
          <a:noFill/>
        </p:spPr>
        <p:txBody>
          <a:bodyPr wrap="none" rtlCol="0">
            <a:spAutoFit/>
          </a:bodyPr>
          <a:lstStyle/>
          <a:p>
            <a:r>
              <a:rPr lang="en-US" sz="2400" dirty="0">
                <a:latin typeface="Century Gothic" panose="020B0502020202020204" pitchFamily="34" charset="0"/>
              </a:rPr>
              <a:t>Questions? </a:t>
            </a:r>
          </a:p>
        </p:txBody>
      </p:sp>
      <p:pic>
        <p:nvPicPr>
          <p:cNvPr id="2" name="Recorded Sound">
            <a:hlinkClick r:id="" action="ppaction://media"/>
            <a:extLst>
              <a:ext uri="{FF2B5EF4-FFF2-40B4-BE49-F238E27FC236}">
                <a16:creationId xmlns:a16="http://schemas.microsoft.com/office/drawing/2014/main" id="{1F963C97-FFB5-4EE2-9ABF-70FD0DA039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6886686"/>
      </p:ext>
    </p:extLst>
  </p:cSld>
  <p:clrMapOvr>
    <a:masterClrMapping/>
  </p:clrMapOvr>
  <mc:AlternateContent xmlns:mc="http://schemas.openxmlformats.org/markup-compatibility/2006" xmlns:p14="http://schemas.microsoft.com/office/powerpoint/2010/main">
    <mc:Choice Requires="p14">
      <p:transition p14:dur="10" advTm="16260"/>
    </mc:Choice>
    <mc:Fallback xmlns="">
      <p:transition advTm="16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05" objId="2"/>
        <p14:stopEvt time="610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126714" y="2263317"/>
            <a:ext cx="8626412" cy="295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r>
              <a:rPr lang="en-US" dirty="0">
                <a:latin typeface="Century Gothic" panose="020B0502020202020204" pitchFamily="34" charset="0"/>
              </a:rPr>
              <a:t>COA for a 28 square foot addition to an existing single-story, 1,309 square-foot single-family residence located at 2002 Oak Street(Assessor’s Parcel Number: 5321-004-002).</a:t>
            </a:r>
          </a:p>
          <a:p>
            <a:pPr marL="0" indent="0">
              <a:buNone/>
            </a:pPr>
            <a:endParaRPr lang="en-US" dirty="0"/>
          </a:p>
          <a:p>
            <a:r>
              <a:rPr lang="en-US" altLang="en-US" sz="2400" i="1" dirty="0">
                <a:latin typeface="Century Gothic" pitchFamily="34" charset="0"/>
              </a:rPr>
              <a:t>Built in 1924, is a contributor to the 1900-2000 Block Oak Historic District</a:t>
            </a:r>
            <a:endParaRPr lang="en-US" sz="2400" dirty="0">
              <a:latin typeface="Century Gothic" panose="020B0502020202020204" pitchFamily="34" charset="0"/>
            </a:endParaRPr>
          </a:p>
          <a:p>
            <a:pPr lvl="2" algn="just">
              <a:spcAft>
                <a:spcPts val="1200"/>
              </a:spcAft>
            </a:pPr>
            <a:endParaRPr lang="en-US" sz="2400" dirty="0">
              <a:latin typeface="Century Gothic" panose="020B0502020202020204" pitchFamily="34" charset="0"/>
            </a:endParaRPr>
          </a:p>
          <a:p>
            <a:pPr marL="115888" lvl="2" indent="0" algn="just">
              <a:spcAft>
                <a:spcPts val="1200"/>
              </a:spcAft>
              <a:buNone/>
            </a:pPr>
            <a:endParaRPr lang="en-US" altLang="en-US" sz="2400" dirty="0">
              <a:latin typeface="Century Gothic" pitchFamily="34" charset="0"/>
            </a:endParaRPr>
          </a:p>
        </p:txBody>
      </p:sp>
      <p:sp>
        <p:nvSpPr>
          <p:cNvPr id="4" name="Content Placeholder 3"/>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DESCRIPTION</a:t>
            </a:r>
          </a:p>
        </p:txBody>
      </p:sp>
      <p:pic>
        <p:nvPicPr>
          <p:cNvPr id="2" name="Recorded Sound">
            <a:hlinkClick r:id="" action="ppaction://media"/>
            <a:extLst>
              <a:ext uri="{FF2B5EF4-FFF2-40B4-BE49-F238E27FC236}">
                <a16:creationId xmlns:a16="http://schemas.microsoft.com/office/drawing/2014/main" id="{CF98F497-C24F-4355-BD69-84C3CFF635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02880" y="553212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xmlns:p14="http://schemas.microsoft.com/office/powerpoint/2010/main">
    <mc:Choice Requires="p14">
      <p:transition p14:dur="10" advClick="0" advTm="16310"/>
    </mc:Choice>
    <mc:Fallback xmlns="">
      <p:transition advClick="0" advTm="163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32" objId="2"/>
        <p14:stopEvt time="28852"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297A0677-B4E3-42FB-A9E1-29CEC815492E}"/>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Figure 1: LOCATION</a:t>
            </a:r>
          </a:p>
        </p:txBody>
      </p:sp>
      <p:pic>
        <p:nvPicPr>
          <p:cNvPr id="6" name="Picture 5">
            <a:extLst>
              <a:ext uri="{FF2B5EF4-FFF2-40B4-BE49-F238E27FC236}">
                <a16:creationId xmlns:a16="http://schemas.microsoft.com/office/drawing/2014/main" id="{4A0C6FD7-157C-42FD-BF40-8CB07424AADA}"/>
              </a:ext>
            </a:extLst>
          </p:cNvPr>
          <p:cNvPicPr/>
          <p:nvPr/>
        </p:nvPicPr>
        <p:blipFill rotWithShape="1">
          <a:blip r:embed="rId5"/>
          <a:srcRect l="32144" t="28572" r="11309" b="14814"/>
          <a:stretch/>
        </p:blipFill>
        <p:spPr bwMode="auto">
          <a:xfrm>
            <a:off x="742120" y="1644444"/>
            <a:ext cx="8216062" cy="4626957"/>
          </a:xfrm>
          <a:prstGeom prst="rect">
            <a:avLst/>
          </a:prstGeom>
          <a:ln>
            <a:noFill/>
          </a:ln>
          <a:extLst>
            <a:ext uri="{53640926-AAD7-44D8-BBD7-CCE9431645EC}">
              <a14:shadowObscured xmlns:a14="http://schemas.microsoft.com/office/drawing/2010/main"/>
            </a:ext>
          </a:extLst>
        </p:spPr>
      </p:pic>
      <p:pic>
        <p:nvPicPr>
          <p:cNvPr id="3" name="Recorded Sound">
            <a:hlinkClick r:id="" action="ppaction://media"/>
            <a:extLst>
              <a:ext uri="{FF2B5EF4-FFF2-40B4-BE49-F238E27FC236}">
                <a16:creationId xmlns:a16="http://schemas.microsoft.com/office/drawing/2014/main" id="{12B23C23-9D55-4738-B0FA-6137489CB6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88960" y="829487"/>
            <a:ext cx="609600" cy="609600"/>
          </a:xfrm>
          <a:prstGeom prst="rect">
            <a:avLst/>
          </a:prstGeom>
        </p:spPr>
      </p:pic>
    </p:spTree>
    <p:extLst>
      <p:ext uri="{BB962C8B-B14F-4D97-AF65-F5344CB8AC3E}">
        <p14:creationId xmlns:p14="http://schemas.microsoft.com/office/powerpoint/2010/main" val="2054324727"/>
      </p:ext>
    </p:extLst>
  </p:cSld>
  <p:clrMapOvr>
    <a:masterClrMapping/>
  </p:clrMapOvr>
  <mc:AlternateContent xmlns:mc="http://schemas.openxmlformats.org/markup-compatibility/2006" xmlns:p14="http://schemas.microsoft.com/office/powerpoint/2010/main">
    <mc:Choice Requires="p14">
      <p:transition p14:dur="10" advClick="0" advTm="5660"/>
    </mc:Choice>
    <mc:Fallback xmlns="">
      <p:transition advClick="0" advTm="5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3" objId="2"/>
        <p14:stopEvt time="10963"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B1AC9EE-76AA-4977-B4C3-B0E8BC44605E}"/>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Figure 2: STREET VIEW</a:t>
            </a:r>
          </a:p>
        </p:txBody>
      </p:sp>
      <p:pic>
        <p:nvPicPr>
          <p:cNvPr id="3" name="Picture 2">
            <a:extLst>
              <a:ext uri="{FF2B5EF4-FFF2-40B4-BE49-F238E27FC236}">
                <a16:creationId xmlns:a16="http://schemas.microsoft.com/office/drawing/2014/main" id="{883BC8EE-45EF-4F04-89EF-387E86957ED6}"/>
              </a:ext>
            </a:extLst>
          </p:cNvPr>
          <p:cNvPicPr>
            <a:picLocks noChangeAspect="1"/>
          </p:cNvPicPr>
          <p:nvPr/>
        </p:nvPicPr>
        <p:blipFill rotWithShape="1">
          <a:blip r:embed="rId5"/>
          <a:srcRect l="32097" t="21183" r="14839" b="19463"/>
          <a:stretch/>
        </p:blipFill>
        <p:spPr>
          <a:xfrm>
            <a:off x="598768" y="1533831"/>
            <a:ext cx="8176522" cy="5144497"/>
          </a:xfrm>
          <a:prstGeom prst="rect">
            <a:avLst/>
          </a:prstGeom>
        </p:spPr>
      </p:pic>
      <p:pic>
        <p:nvPicPr>
          <p:cNvPr id="9" name="Recorded Sound">
            <a:hlinkClick r:id="" action="ppaction://media"/>
            <a:extLst>
              <a:ext uri="{FF2B5EF4-FFF2-40B4-BE49-F238E27FC236}">
                <a16:creationId xmlns:a16="http://schemas.microsoft.com/office/drawing/2014/main" id="{F7A917FC-7468-490C-94C0-9A13CF16F5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65690" y="860443"/>
            <a:ext cx="609600" cy="609600"/>
          </a:xfrm>
          <a:prstGeom prst="rect">
            <a:avLst/>
          </a:prstGeom>
        </p:spPr>
      </p:pic>
    </p:spTree>
    <p:extLst>
      <p:ext uri="{BB962C8B-B14F-4D97-AF65-F5344CB8AC3E}">
        <p14:creationId xmlns:p14="http://schemas.microsoft.com/office/powerpoint/2010/main" val="4188830377"/>
      </p:ext>
    </p:extLst>
  </p:cSld>
  <p:clrMapOvr>
    <a:masterClrMapping/>
  </p:clrMapOvr>
  <mc:AlternateContent xmlns:mc="http://schemas.openxmlformats.org/markup-compatibility/2006" xmlns:p14="http://schemas.microsoft.com/office/powerpoint/2010/main">
    <mc:Choice Requires="p14">
      <p:transition p14:dur="10" advClick="0" advTm="3610"/>
    </mc:Choice>
    <mc:Fallback xmlns="">
      <p:transition advClick="0" advTm="3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79" objId="2"/>
        <p14:stopEvt time="26086"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BD545767-A74B-4558-984D-E485D3CC2D09}"/>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PROPERTY INFORMATION</a:t>
            </a:r>
          </a:p>
        </p:txBody>
      </p:sp>
      <p:pic>
        <p:nvPicPr>
          <p:cNvPr id="4" name="Picture 3">
            <a:extLst>
              <a:ext uri="{FF2B5EF4-FFF2-40B4-BE49-F238E27FC236}">
                <a16:creationId xmlns:a16="http://schemas.microsoft.com/office/drawing/2014/main" id="{44E4B80E-8BBB-4220-A71A-85C5B616A093}"/>
              </a:ext>
            </a:extLst>
          </p:cNvPr>
          <p:cNvPicPr>
            <a:picLocks noChangeAspect="1"/>
          </p:cNvPicPr>
          <p:nvPr/>
        </p:nvPicPr>
        <p:blipFill>
          <a:blip r:embed="rId5"/>
          <a:stretch>
            <a:fillRect/>
          </a:stretch>
        </p:blipFill>
        <p:spPr>
          <a:xfrm>
            <a:off x="142721" y="1885488"/>
            <a:ext cx="8600892" cy="4102357"/>
          </a:xfrm>
          <a:prstGeom prst="rect">
            <a:avLst/>
          </a:prstGeom>
          <a:ln w="28575">
            <a:solidFill>
              <a:schemeClr val="tx1"/>
            </a:solidFill>
          </a:ln>
        </p:spPr>
      </p:pic>
      <p:pic>
        <p:nvPicPr>
          <p:cNvPr id="2" name="Recorded Sound">
            <a:hlinkClick r:id="" action="ppaction://media"/>
            <a:extLst>
              <a:ext uri="{FF2B5EF4-FFF2-40B4-BE49-F238E27FC236}">
                <a16:creationId xmlns:a16="http://schemas.microsoft.com/office/drawing/2014/main" id="{4DACD8E2-7E68-4E26-B951-5B7E78A319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0720" y="5987845"/>
            <a:ext cx="609600" cy="609600"/>
          </a:xfrm>
          <a:prstGeom prst="rect">
            <a:avLst/>
          </a:prstGeom>
        </p:spPr>
      </p:pic>
    </p:spTree>
    <p:extLst>
      <p:ext uri="{BB962C8B-B14F-4D97-AF65-F5344CB8AC3E}">
        <p14:creationId xmlns:p14="http://schemas.microsoft.com/office/powerpoint/2010/main" val="3222940019"/>
      </p:ext>
    </p:extLst>
  </p:cSld>
  <p:clrMapOvr>
    <a:masterClrMapping/>
  </p:clrMapOvr>
  <mc:AlternateContent xmlns:mc="http://schemas.openxmlformats.org/markup-compatibility/2006" xmlns:p14="http://schemas.microsoft.com/office/powerpoint/2010/main">
    <mc:Choice Requires="p14">
      <p:transition p14:dur="10" advClick="0" advTm="8900"/>
    </mc:Choice>
    <mc:Fallback xmlns="">
      <p:transition advClick="0" advTm="8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89" objId="2"/>
        <p14:stopEvt time="10819"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8285" y="498762"/>
            <a:ext cx="4322207" cy="3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p:txBody>
      </p:sp>
      <p:sp>
        <p:nvSpPr>
          <p:cNvPr id="5" name="Content Placeholder 3">
            <a:extLst>
              <a:ext uri="{FF2B5EF4-FFF2-40B4-BE49-F238E27FC236}">
                <a16:creationId xmlns:a16="http://schemas.microsoft.com/office/drawing/2014/main" id="{AE289214-A94B-4132-8B54-14DFF99D00EC}"/>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PROJECT OVERVIEW</a:t>
            </a:r>
          </a:p>
        </p:txBody>
      </p:sp>
      <p:sp>
        <p:nvSpPr>
          <p:cNvPr id="6" name="Rectangle 5">
            <a:extLst>
              <a:ext uri="{FF2B5EF4-FFF2-40B4-BE49-F238E27FC236}">
                <a16:creationId xmlns:a16="http://schemas.microsoft.com/office/drawing/2014/main" id="{75226819-24F2-48E2-B0B1-89889B425630}"/>
              </a:ext>
            </a:extLst>
          </p:cNvPr>
          <p:cNvSpPr/>
          <p:nvPr/>
        </p:nvSpPr>
        <p:spPr>
          <a:xfrm>
            <a:off x="280219" y="1495968"/>
            <a:ext cx="8598309" cy="4524315"/>
          </a:xfrm>
          <a:prstGeom prst="rect">
            <a:avLst/>
          </a:prstGeom>
        </p:spPr>
        <p:txBody>
          <a:bodyPr wrap="square">
            <a:spAutoFit/>
          </a:bodyPr>
          <a:lstStyle/>
          <a:p>
            <a:pPr lvl="0"/>
            <a:r>
              <a:rPr lang="en-US" sz="2400" dirty="0"/>
              <a:t>Add 28 square-feet of habitable space by enclosing front porch. </a:t>
            </a:r>
          </a:p>
          <a:p>
            <a:pPr lvl="0"/>
            <a:endParaRPr lang="en-US" sz="2400" dirty="0"/>
          </a:p>
          <a:p>
            <a:pPr lvl="0"/>
            <a:r>
              <a:rPr lang="en-US" sz="2400" dirty="0"/>
              <a:t>Reuse and relocate original front door; </a:t>
            </a:r>
            <a:endParaRPr lang="en-US" sz="2400" b="1" dirty="0"/>
          </a:p>
          <a:p>
            <a:pPr lvl="0"/>
            <a:endParaRPr lang="en-US" sz="2400" dirty="0"/>
          </a:p>
          <a:p>
            <a:pPr lvl="0"/>
            <a:r>
              <a:rPr lang="en-US" sz="2400" dirty="0"/>
              <a:t>Fill in an existing arched opening with a custom window</a:t>
            </a:r>
          </a:p>
          <a:p>
            <a:endParaRPr lang="en-US" sz="2400" dirty="0"/>
          </a:p>
          <a:p>
            <a:r>
              <a:rPr lang="en-US" sz="2400" dirty="0"/>
              <a:t>Reuse of salvaged brick found on property to be restored at front walkway</a:t>
            </a:r>
            <a:endParaRPr lang="en-US" sz="2400" b="1" dirty="0"/>
          </a:p>
          <a:p>
            <a:pPr lvl="0"/>
            <a:endParaRPr lang="en-US" sz="2400" dirty="0"/>
          </a:p>
          <a:p>
            <a:pPr lvl="0"/>
            <a:r>
              <a:rPr lang="en-US" sz="2400" dirty="0"/>
              <a:t> </a:t>
            </a:r>
            <a:endParaRPr lang="en-US" sz="2400" b="1" dirty="0"/>
          </a:p>
          <a:p>
            <a:endParaRPr lang="en-US" sz="2400" dirty="0"/>
          </a:p>
          <a:p>
            <a:pPr lvl="0"/>
            <a:endParaRPr lang="en-US" sz="2400" dirty="0"/>
          </a:p>
        </p:txBody>
      </p:sp>
      <p:pic>
        <p:nvPicPr>
          <p:cNvPr id="2" name="Recorded Sound">
            <a:hlinkClick r:id="" action="ppaction://media"/>
            <a:extLst>
              <a:ext uri="{FF2B5EF4-FFF2-40B4-BE49-F238E27FC236}">
                <a16:creationId xmlns:a16="http://schemas.microsoft.com/office/drawing/2014/main" id="{64582B6A-B9DB-41D7-89C8-CC58A9E5A50A}"/>
              </a:ext>
            </a:extLst>
          </p:cNvPr>
          <p:cNvPicPr>
            <a:picLocks noChangeAspect="1"/>
          </p:cNvPicPr>
          <p:nvPr>
            <a:audioFile r:link="rId1"/>
            <p:extLst>
              <p:ext uri="{DAA4B4D4-6D71-4841-9C94-3DE7FCFB9230}">
                <p14:media xmlns:p14="http://schemas.microsoft.com/office/powerpoint/2010/main" r:embed="rId2">
                  <p14:trim end="24015.9931"/>
                </p14:media>
              </p:ext>
            </p:extLst>
          </p:nvPr>
        </p:nvPicPr>
        <p:blipFill>
          <a:blip r:embed="rId5"/>
          <a:stretch>
            <a:fillRect/>
          </a:stretch>
        </p:blipFill>
        <p:spPr>
          <a:xfrm>
            <a:off x="7752080" y="5787604"/>
            <a:ext cx="609600" cy="609600"/>
          </a:xfrm>
          <a:prstGeom prst="rect">
            <a:avLst/>
          </a:prstGeom>
        </p:spPr>
      </p:pic>
    </p:spTree>
    <p:extLst>
      <p:ext uri="{BB962C8B-B14F-4D97-AF65-F5344CB8AC3E}">
        <p14:creationId xmlns:p14="http://schemas.microsoft.com/office/powerpoint/2010/main" val="1270935480"/>
      </p:ext>
    </p:extLst>
  </p:cSld>
  <p:clrMapOvr>
    <a:masterClrMapping/>
  </p:clrMapOvr>
  <mc:AlternateContent xmlns:mc="http://schemas.openxmlformats.org/markup-compatibility/2006" xmlns:p14="http://schemas.microsoft.com/office/powerpoint/2010/main">
    <mc:Choice Requires="p14">
      <p:transition p14:dur="10" advClick="0" advTm="17400"/>
    </mc:Choice>
    <mc:Fallback xmlns="">
      <p:transition advClick="0" advTm="17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9" objId="2"/>
        <p14:stopEvt time="37479"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F0AD9BED-C66E-4ACE-8890-10E9BFA0AC12}"/>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PROPOSED SITE PLAN</a:t>
            </a:r>
          </a:p>
        </p:txBody>
      </p:sp>
      <p:pic>
        <p:nvPicPr>
          <p:cNvPr id="5" name="Picture 4">
            <a:extLst>
              <a:ext uri="{FF2B5EF4-FFF2-40B4-BE49-F238E27FC236}">
                <a16:creationId xmlns:a16="http://schemas.microsoft.com/office/drawing/2014/main" id="{FD380B68-FCCF-4CA2-90B6-2E51D80E0A43}"/>
              </a:ext>
            </a:extLst>
          </p:cNvPr>
          <p:cNvPicPr/>
          <p:nvPr/>
        </p:nvPicPr>
        <p:blipFill rotWithShape="1">
          <a:blip r:embed="rId5"/>
          <a:srcRect l="12110" t="2056" b="9568"/>
          <a:stretch/>
        </p:blipFill>
        <p:spPr bwMode="auto">
          <a:xfrm>
            <a:off x="122214" y="1832406"/>
            <a:ext cx="9021786" cy="3941155"/>
          </a:xfrm>
          <a:prstGeom prst="rect">
            <a:avLst/>
          </a:prstGeom>
          <a:ln>
            <a:noFill/>
          </a:ln>
          <a:extLst>
            <a:ext uri="{53640926-AAD7-44D8-BBD7-CCE9431645EC}">
              <a14:shadowObscured xmlns:a14="http://schemas.microsoft.com/office/drawing/2010/main"/>
            </a:ext>
          </a:extLst>
        </p:spPr>
      </p:pic>
      <p:pic>
        <p:nvPicPr>
          <p:cNvPr id="4" name="Recorded Sound">
            <a:hlinkClick r:id="" action="ppaction://media"/>
            <a:extLst>
              <a:ext uri="{FF2B5EF4-FFF2-40B4-BE49-F238E27FC236}">
                <a16:creationId xmlns:a16="http://schemas.microsoft.com/office/drawing/2014/main" id="{E680E6F5-5A2C-4BA8-A5FC-27611CF672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6080" y="5773561"/>
            <a:ext cx="609600" cy="609600"/>
          </a:xfrm>
          <a:prstGeom prst="rect">
            <a:avLst/>
          </a:prstGeom>
        </p:spPr>
      </p:pic>
    </p:spTree>
    <p:extLst>
      <p:ext uri="{BB962C8B-B14F-4D97-AF65-F5344CB8AC3E}">
        <p14:creationId xmlns:p14="http://schemas.microsoft.com/office/powerpoint/2010/main" val="3562197304"/>
      </p:ext>
    </p:extLst>
  </p:cSld>
  <p:clrMapOvr>
    <a:masterClrMapping/>
  </p:clrMapOvr>
  <mc:AlternateContent xmlns:mc="http://schemas.openxmlformats.org/markup-compatibility/2006" xmlns:p14="http://schemas.microsoft.com/office/powerpoint/2010/main">
    <mc:Choice Requires="p14">
      <p:transition p14:dur="10" advClick="0" advTm="6800"/>
    </mc:Choice>
    <mc:Fallback xmlns="">
      <p:transition advClick="0" advTm="6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31" objId="2"/>
        <p14:stopEvt time="6646"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SOUTH ELEVATIONS</a:t>
            </a:r>
          </a:p>
        </p:txBody>
      </p:sp>
      <p:pic>
        <p:nvPicPr>
          <p:cNvPr id="9" name="Picture 8">
            <a:extLst>
              <a:ext uri="{FF2B5EF4-FFF2-40B4-BE49-F238E27FC236}">
                <a16:creationId xmlns:a16="http://schemas.microsoft.com/office/drawing/2014/main" id="{258D8DB3-B6EF-4AA3-8A84-EDC560C36419}"/>
              </a:ext>
            </a:extLst>
          </p:cNvPr>
          <p:cNvPicPr/>
          <p:nvPr/>
        </p:nvPicPr>
        <p:blipFill>
          <a:blip r:embed="rId5"/>
          <a:stretch>
            <a:fillRect/>
          </a:stretch>
        </p:blipFill>
        <p:spPr>
          <a:xfrm>
            <a:off x="380101" y="1501882"/>
            <a:ext cx="8594323" cy="4634430"/>
          </a:xfrm>
          <a:prstGeom prst="rect">
            <a:avLst/>
          </a:prstGeom>
        </p:spPr>
      </p:pic>
      <p:sp>
        <p:nvSpPr>
          <p:cNvPr id="4" name="Oval 3">
            <a:extLst>
              <a:ext uri="{FF2B5EF4-FFF2-40B4-BE49-F238E27FC236}">
                <a16:creationId xmlns:a16="http://schemas.microsoft.com/office/drawing/2014/main" id="{B1521859-6171-48DC-AF31-0A8C9B0D438A}"/>
              </a:ext>
            </a:extLst>
          </p:cNvPr>
          <p:cNvSpPr/>
          <p:nvPr/>
        </p:nvSpPr>
        <p:spPr>
          <a:xfrm>
            <a:off x="3681582" y="3156157"/>
            <a:ext cx="995680" cy="13258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a:extLst>
              <a:ext uri="{FF2B5EF4-FFF2-40B4-BE49-F238E27FC236}">
                <a16:creationId xmlns:a16="http://schemas.microsoft.com/office/drawing/2014/main" id="{94351E37-72FB-4604-8C9F-500E72C00B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4299" y="6136312"/>
            <a:ext cx="609600" cy="609600"/>
          </a:xfrm>
          <a:prstGeom prst="rect">
            <a:avLst/>
          </a:prstGeom>
        </p:spPr>
      </p:pic>
    </p:spTree>
    <p:extLst>
      <p:ext uri="{BB962C8B-B14F-4D97-AF65-F5344CB8AC3E}">
        <p14:creationId xmlns:p14="http://schemas.microsoft.com/office/powerpoint/2010/main" val="4276745961"/>
      </p:ext>
    </p:extLst>
  </p:cSld>
  <p:clrMapOvr>
    <a:masterClrMapping/>
  </p:clrMapOvr>
  <mc:AlternateContent xmlns:mc="http://schemas.openxmlformats.org/markup-compatibility/2006" xmlns:p14="http://schemas.microsoft.com/office/powerpoint/2010/main">
    <mc:Choice Requires="p14">
      <p:transition p14:dur="10" advClick="0" advTm="7400"/>
    </mc:Choice>
    <mc:Fallback xmlns="">
      <p:transition advClick="0" advTm="7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 objId="2"/>
        <p14:stopEvt time="6786"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09EC1FF-DCE1-4C26-8697-0E62CD67ECEB}"/>
              </a:ext>
            </a:extLst>
          </p:cNvPr>
          <p:cNvSpPr txBox="1">
            <a:spLocks/>
          </p:cNvSpPr>
          <p:nvPr/>
        </p:nvSpPr>
        <p:spPr>
          <a:xfrm>
            <a:off x="0" y="524687"/>
            <a:ext cx="9144000" cy="60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a:latin typeface="Century Gothic" pitchFamily="34" charset="0"/>
              </a:rPr>
              <a:t>WEST ELEVATIONS</a:t>
            </a:r>
          </a:p>
        </p:txBody>
      </p:sp>
      <p:pic>
        <p:nvPicPr>
          <p:cNvPr id="7" name="Picture 6">
            <a:extLst>
              <a:ext uri="{FF2B5EF4-FFF2-40B4-BE49-F238E27FC236}">
                <a16:creationId xmlns:a16="http://schemas.microsoft.com/office/drawing/2014/main" id="{625AB583-256F-48A2-A9D3-98D80042CC5E}"/>
              </a:ext>
            </a:extLst>
          </p:cNvPr>
          <p:cNvPicPr/>
          <p:nvPr/>
        </p:nvPicPr>
        <p:blipFill rotWithShape="1">
          <a:blip r:embed="rId5"/>
          <a:srcRect b="15408"/>
          <a:stretch/>
        </p:blipFill>
        <p:spPr bwMode="auto">
          <a:xfrm>
            <a:off x="94725" y="1910714"/>
            <a:ext cx="8454915" cy="3850006"/>
          </a:xfrm>
          <a:prstGeom prst="rect">
            <a:avLst/>
          </a:prstGeom>
          <a:ln>
            <a:noFill/>
          </a:ln>
          <a:extLst>
            <a:ext uri="{53640926-AAD7-44D8-BBD7-CCE9431645EC}">
              <a14:shadowObscured xmlns:a14="http://schemas.microsoft.com/office/drawing/2010/main"/>
            </a:ext>
          </a:extLst>
        </p:spPr>
      </p:pic>
      <p:pic>
        <p:nvPicPr>
          <p:cNvPr id="3" name="Recorded Sound">
            <a:hlinkClick r:id="" action="ppaction://media"/>
            <a:extLst>
              <a:ext uri="{FF2B5EF4-FFF2-40B4-BE49-F238E27FC236}">
                <a16:creationId xmlns:a16="http://schemas.microsoft.com/office/drawing/2014/main" id="{314A6667-034E-4B5E-A2F8-96D962F027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82560" y="6028513"/>
            <a:ext cx="609600" cy="609600"/>
          </a:xfrm>
          <a:prstGeom prst="rect">
            <a:avLst/>
          </a:prstGeom>
        </p:spPr>
      </p:pic>
    </p:spTree>
    <p:extLst>
      <p:ext uri="{BB962C8B-B14F-4D97-AF65-F5344CB8AC3E}">
        <p14:creationId xmlns:p14="http://schemas.microsoft.com/office/powerpoint/2010/main" val="3268820262"/>
      </p:ext>
    </p:extLst>
  </p:cSld>
  <p:clrMapOvr>
    <a:masterClrMapping/>
  </p:clrMapOvr>
  <mc:AlternateContent xmlns:mc="http://schemas.openxmlformats.org/markup-compatibility/2006" xmlns:p14="http://schemas.microsoft.com/office/powerpoint/2010/main">
    <mc:Choice Requires="p14">
      <p:transition p14:dur="10" advClick="0" advTm="6500"/>
    </mc:Choice>
    <mc:Fallback xmlns="">
      <p:transition advClick="0" advTm="6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5" objId="2"/>
        <p14:stopEvt time="6786" objId="2"/>
      </p14:showEvt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8792</TotalTime>
  <Words>622</Words>
  <Application>Microsoft Office PowerPoint</Application>
  <PresentationFormat>On-screen Show (4:3)</PresentationFormat>
  <Paragraphs>70</Paragraphs>
  <Slides>15</Slides>
  <Notes>15</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 Sissi</dc:creator>
  <cp:lastModifiedBy>Marina Khrustaleva</cp:lastModifiedBy>
  <cp:revision>290</cp:revision>
  <cp:lastPrinted>2019-09-10T02:19:15Z</cp:lastPrinted>
  <dcterms:created xsi:type="dcterms:W3CDTF">2017-12-04T17:55:54Z</dcterms:created>
  <dcterms:modified xsi:type="dcterms:W3CDTF">2021-06-12T00:00:33Z</dcterms:modified>
</cp:coreProperties>
</file>