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handoutMasterIdLst>
    <p:handoutMasterId r:id="rId11"/>
  </p:handoutMasterIdLst>
  <p:sldIdLst>
    <p:sldId id="256" r:id="rId2"/>
    <p:sldId id="257" r:id="rId3"/>
    <p:sldId id="320" r:id="rId4"/>
    <p:sldId id="308" r:id="rId5"/>
    <p:sldId id="318" r:id="rId6"/>
    <p:sldId id="319" r:id="rId7"/>
    <p:sldId id="303" r:id="rId8"/>
    <p:sldId id="301"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B5C9"/>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7" autoAdjust="0"/>
    <p:restoredTop sz="82956" autoAdjust="0"/>
  </p:normalViewPr>
  <p:slideViewPr>
    <p:cSldViewPr snapToGrid="0">
      <p:cViewPr varScale="1">
        <p:scale>
          <a:sx n="93" d="100"/>
          <a:sy n="93"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2/11/2021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2/11/2021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Evening</a:t>
            </a:r>
            <a:r>
              <a:rPr lang="en-US" baseline="0" dirty="0" smtClean="0"/>
              <a:t> </a:t>
            </a:r>
            <a:r>
              <a:rPr lang="en-US" dirty="0" smtClean="0"/>
              <a:t>this</a:t>
            </a:r>
            <a:r>
              <a:rPr lang="en-US" baseline="0" dirty="0" smtClean="0"/>
              <a:t> present </a:t>
            </a:r>
            <a:r>
              <a:rPr lang="en-US" baseline="0" dirty="0" err="1" smtClean="0"/>
              <a:t>ation</a:t>
            </a:r>
            <a:r>
              <a:rPr lang="en-US" baseline="0" dirty="0" smtClean="0"/>
              <a:t> is for 807 Bank Street </a:t>
            </a:r>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30003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property owner is requesting consideration for a Landmark historic designation  located at 807 Bank Street . </a:t>
            </a:r>
          </a:p>
          <a:p>
            <a:r>
              <a:rPr lang="en-US" baseline="0" dirty="0" smtClean="0"/>
              <a:t>Here in </a:t>
            </a:r>
            <a:r>
              <a:rPr lang="en-US" baseline="0" dirty="0" err="1" smtClean="0"/>
              <a:t>ariel</a:t>
            </a:r>
            <a:r>
              <a:rPr lang="en-US" baseline="0" dirty="0" smtClean="0"/>
              <a:t> image </a:t>
            </a:r>
            <a:r>
              <a:rPr lang="en-US" baseline="0" dirty="0" smtClean="0"/>
              <a:t>of the home located on a </a:t>
            </a:r>
            <a:r>
              <a:rPr lang="en-US" baseline="0" dirty="0" smtClean="0"/>
              <a:t>hillside outlined in green</a:t>
            </a:r>
          </a:p>
          <a:p>
            <a:r>
              <a:rPr lang="en-US" baseline="0" dirty="0" smtClean="0"/>
              <a:t>Monterey road to the north </a:t>
            </a:r>
          </a:p>
          <a:p>
            <a:r>
              <a:rPr lang="en-US" baseline="0" dirty="0" smtClean="0"/>
              <a:t>Meridian Avenue is located on the east </a:t>
            </a:r>
          </a:p>
          <a:p>
            <a:r>
              <a:rPr lang="en-US" baseline="0" dirty="0" err="1" smtClean="0"/>
              <a:t>flores</a:t>
            </a:r>
            <a:r>
              <a:rPr lang="en-US" baseline="0" dirty="0" smtClean="0"/>
              <a:t> del </a:t>
            </a:r>
            <a:r>
              <a:rPr lang="en-US" baseline="0" dirty="0" err="1" smtClean="0"/>
              <a:t>oro</a:t>
            </a:r>
            <a:r>
              <a:rPr lang="en-US" baseline="0" dirty="0" smtClean="0"/>
              <a:t> to the south </a:t>
            </a:r>
          </a:p>
          <a:p>
            <a:r>
              <a:rPr lang="en-US" baseline="0" dirty="0" smtClean="0"/>
              <a:t>and via del </a:t>
            </a:r>
            <a:r>
              <a:rPr lang="en-US" baseline="0" dirty="0" err="1" smtClean="0"/>
              <a:t>rey</a:t>
            </a:r>
            <a:r>
              <a:rPr lang="en-US" baseline="0" dirty="0" smtClean="0"/>
              <a:t> to the west </a:t>
            </a:r>
            <a:endParaRPr lang="en-US" i="0"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341494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home for the landmark designation, was built in 1959 and was designed by Theodore </a:t>
            </a:r>
            <a:r>
              <a:rPr lang="en-US" sz="1200" kern="1200" dirty="0" err="1" smtClean="0">
                <a:solidFill>
                  <a:schemeClr val="tx1"/>
                </a:solidFill>
                <a:effectLst/>
                <a:latin typeface="+mn-lt"/>
                <a:ea typeface="+mn-ea"/>
                <a:cs typeface="+mn-cs"/>
              </a:rPr>
              <a:t>Pletsch</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architectural style is modern ranch home</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297387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home’s plan is a rotated “L” and faces to the south and west with a street facing façade. The two-car garage is located at the south end of the west elevation and faces toward the  the front. The home is designed with board and batten siding, overhang eaves with exposed and rounded rafter ends. The main entry has laid out brick in semi-circles to be used as a landing with decorative brick pedestals and motor-court planter beds made of brick. The east elevation has floor to ceiling glass sheets and aluminum glass door.  Other features include folding wood shutters, wood deck, stucco finishes built in cabinets,  and patio seating wall. </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220430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Purusant</a:t>
            </a:r>
            <a:r>
              <a:rPr lang="en-US" dirty="0" smtClean="0"/>
              <a:t> to the South Pasadena Municipal Code (SPMC) Section 2.63(b), the Commission shall use any or all of the following criteria in making a recommendation to the City Council for designation of Landmark </a:t>
            </a:r>
            <a:r>
              <a:rPr lang="en-US" dirty="0" err="1" smtClean="0"/>
              <a:t>Designtation</a:t>
            </a:r>
            <a:r>
              <a:rPr lang="en-US" dirty="0" smtClean="0"/>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Subcomitte</a:t>
            </a:r>
            <a:r>
              <a:rPr lang="en-US" sz="1200" kern="1200" dirty="0" smtClean="0">
                <a:solidFill>
                  <a:schemeClr val="tx1"/>
                </a:solidFill>
                <a:effectLst/>
                <a:latin typeface="+mn-lt"/>
                <a:ea typeface="+mn-ea"/>
                <a:cs typeface="+mn-cs"/>
              </a:rPr>
              <a:t> report states that the</a:t>
            </a:r>
            <a:r>
              <a:rPr lang="en-US" sz="1200" kern="1200" baseline="0" dirty="0" smtClean="0">
                <a:solidFill>
                  <a:schemeClr val="tx1"/>
                </a:solidFill>
                <a:effectLst/>
                <a:latin typeface="+mn-lt"/>
                <a:ea typeface="+mn-ea"/>
                <a:cs typeface="+mn-cs"/>
              </a:rPr>
              <a:t> project qualifies </a:t>
            </a:r>
            <a:r>
              <a:rPr lang="en-US" sz="1200" kern="1200" dirty="0" err="1" smtClean="0">
                <a:solidFill>
                  <a:schemeClr val="tx1"/>
                </a:solidFill>
                <a:effectLst/>
                <a:latin typeface="+mn-lt"/>
                <a:ea typeface="+mn-ea"/>
                <a:cs typeface="+mn-cs"/>
              </a:rPr>
              <a:t>qualifies</a:t>
            </a:r>
            <a:r>
              <a:rPr lang="en-US" sz="1200" kern="1200" dirty="0" smtClean="0">
                <a:solidFill>
                  <a:schemeClr val="tx1"/>
                </a:solidFill>
                <a:effectLst/>
                <a:latin typeface="+mn-lt"/>
                <a:ea typeface="+mn-ea"/>
                <a:cs typeface="+mn-cs"/>
              </a:rPr>
              <a:t> for designation under criteria (1), (4), (6), and (7).</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411212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7</a:t>
            </a:fld>
            <a:endParaRPr lang="en-US"/>
          </a:p>
        </p:txBody>
      </p:sp>
    </p:spTree>
    <p:extLst>
      <p:ext uri="{BB962C8B-B14F-4D97-AF65-F5344CB8AC3E}">
        <p14:creationId xmlns:p14="http://schemas.microsoft.com/office/powerpoint/2010/main" val="119242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8</a:t>
            </a:fld>
            <a:endParaRPr lang="en-US"/>
          </a:p>
        </p:txBody>
      </p:sp>
    </p:spTree>
    <p:extLst>
      <p:ext uri="{BB962C8B-B14F-4D97-AF65-F5344CB8AC3E}">
        <p14:creationId xmlns:p14="http://schemas.microsoft.com/office/powerpoint/2010/main" val="408154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4334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February 18, 2021</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baseline="0" dirty="0" smtClean="0">
                <a:solidFill>
                  <a:srgbClr val="D2533C"/>
                </a:solidFill>
                <a:latin typeface="Calibri" panose="020F0502020204030204" pitchFamily="34" charset="0"/>
                <a:cs typeface="Calibri" panose="020F0502020204030204" pitchFamily="34" charset="0"/>
              </a:rPr>
              <a:t>807 </a:t>
            </a:r>
            <a:r>
              <a:rPr lang="en-US" sz="4400" b="1" baseline="0" dirty="0" smtClean="0">
                <a:solidFill>
                  <a:srgbClr val="D2533C"/>
                </a:solidFill>
                <a:latin typeface="Calibri" panose="020F0502020204030204" pitchFamily="34" charset="0"/>
                <a:cs typeface="Calibri" panose="020F0502020204030204" pitchFamily="34" charset="0"/>
              </a:rPr>
              <a:t>Bank Street</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954107"/>
          </a:xfrm>
          <a:prstGeom prst="rect">
            <a:avLst/>
          </a:prstGeom>
          <a:noFill/>
        </p:spPr>
        <p:txBody>
          <a:bodyPr wrap="square" rtlCol="0">
            <a:spAutoFit/>
          </a:bodyPr>
          <a:lstStyle/>
          <a:p>
            <a:pPr algn="ctr"/>
            <a:r>
              <a:rPr lang="en-US" sz="2800" b="0" dirty="0" smtClean="0">
                <a:solidFill>
                  <a:srgbClr val="97B5C9"/>
                </a:solidFill>
                <a:latin typeface="Calibri" panose="020F0502020204030204" pitchFamily="34" charset="0"/>
                <a:cs typeface="Calibri" panose="020F0502020204030204" pitchFamily="34" charset="0"/>
              </a:rPr>
              <a:t>Project</a:t>
            </a:r>
            <a:r>
              <a:rPr lang="en-US" sz="2800" b="0" baseline="0" dirty="0" smtClean="0">
                <a:solidFill>
                  <a:srgbClr val="97B5C9"/>
                </a:solidFill>
                <a:latin typeface="Calibri" panose="020F0502020204030204" pitchFamily="34" charset="0"/>
                <a:cs typeface="Calibri" panose="020F0502020204030204" pitchFamily="34" charset="0"/>
              </a:rPr>
              <a:t> No. </a:t>
            </a:r>
            <a:r>
              <a:rPr lang="en-US" sz="2800" b="0" baseline="0" dirty="0" smtClean="0">
                <a:solidFill>
                  <a:srgbClr val="97B5C9"/>
                </a:solidFill>
                <a:latin typeface="Calibri" panose="020F0502020204030204" pitchFamily="34" charset="0"/>
                <a:cs typeface="Calibri" panose="020F0502020204030204" pitchFamily="34" charset="0"/>
              </a:rPr>
              <a:t>2338</a:t>
            </a:r>
            <a:r>
              <a:rPr lang="en-US" sz="2800" b="0" dirty="0" smtClean="0">
                <a:solidFill>
                  <a:srgbClr val="97B5C9"/>
                </a:solidFill>
                <a:latin typeface="Calibri" panose="020F0502020204030204" pitchFamily="34" charset="0"/>
                <a:cs typeface="Calibri" panose="020F0502020204030204" pitchFamily="34" charset="0"/>
              </a:rPr>
              <a:t>-LHD</a:t>
            </a:r>
          </a:p>
          <a:p>
            <a:pPr algn="ctr"/>
            <a:r>
              <a:rPr lang="en-US" sz="2800" b="0" dirty="0" smtClean="0">
                <a:solidFill>
                  <a:srgbClr val="97B5C9"/>
                </a:solidFill>
                <a:latin typeface="Calibri" panose="020F0502020204030204" pitchFamily="34" charset="0"/>
                <a:cs typeface="Calibri" panose="020F0502020204030204" pitchFamily="34" charset="0"/>
              </a:rPr>
              <a:t>Landmark Historic designation </a:t>
            </a:r>
            <a:endParaRPr lang="en-US" sz="28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807 </a:t>
            </a:r>
            <a:r>
              <a:rPr lang="en-US" sz="2000" b="0" dirty="0" smtClean="0">
                <a:solidFill>
                  <a:srgbClr val="D2533C"/>
                </a:solidFill>
                <a:latin typeface="Arial" panose="020B0604020202020204" pitchFamily="34" charset="0"/>
                <a:cs typeface="Arial" panose="020B0604020202020204" pitchFamily="34" charset="0"/>
              </a:rPr>
              <a:t>Bank Street (2338-LHD)</a:t>
            </a: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807 </a:t>
            </a:r>
            <a:r>
              <a:rPr lang="en-US" sz="2000" b="0" dirty="0" smtClean="0">
                <a:solidFill>
                  <a:srgbClr val="D2533C"/>
                </a:solidFill>
                <a:latin typeface="Arial" panose="020B0604020202020204" pitchFamily="34" charset="0"/>
                <a:cs typeface="Arial" panose="020B0604020202020204" pitchFamily="34" charset="0"/>
              </a:rPr>
              <a:t>Bank Street (2338-LHD)</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807 </a:t>
            </a:r>
            <a:r>
              <a:rPr lang="en-US" sz="2000" b="0" dirty="0" smtClean="0">
                <a:solidFill>
                  <a:srgbClr val="D2533C"/>
                </a:solidFill>
                <a:latin typeface="Arial" panose="020B0604020202020204" pitchFamily="34" charset="0"/>
                <a:cs typeface="Arial" panose="020B0604020202020204" pitchFamily="34" charset="0"/>
              </a:rPr>
              <a:t>Bank Street (2338-LHD)</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February 18, 2021</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mc:Choice xmlns:p14="http://schemas.microsoft.com/office/powerpoint/2010/main" Requires="p14">
      <p:transition spd="slow" p14:dur="2000" advClick="0" advTm="10300"/>
    </mc:Choice>
    <mc:Fallback>
      <p:transition spd="slow" advClick="0" advTm="10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0" y="1199226"/>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spcAft>
                <a:spcPts val="1200"/>
              </a:spcAft>
            </a:pPr>
            <a:r>
              <a:rPr lang="en-US" altLang="en-US" sz="2800" dirty="0" smtClean="0">
                <a:latin typeface="Century Gothic" pitchFamily="34" charset="0"/>
              </a:rPr>
              <a:t>Request for Landmark Historic Designation located </a:t>
            </a:r>
            <a:r>
              <a:rPr lang="en-US" altLang="en-US" sz="2800" dirty="0">
                <a:latin typeface="Century Gothic" pitchFamily="34" charset="0"/>
              </a:rPr>
              <a:t>at </a:t>
            </a:r>
            <a:r>
              <a:rPr lang="en-US" altLang="en-US" sz="2800" dirty="0" smtClean="0">
                <a:latin typeface="Century Gothic" pitchFamily="34" charset="0"/>
              </a:rPr>
              <a:t>807 Bank Street</a:t>
            </a:r>
          </a:p>
          <a:p>
            <a:pPr lvl="2">
              <a:spcAft>
                <a:spcPts val="1200"/>
              </a:spcAft>
            </a:pPr>
            <a:endParaRPr lang="en-US" altLang="en-US" sz="3200" dirty="0">
              <a:latin typeface="Century Gothic" pitchFamily="34" charset="0"/>
            </a:endParaRPr>
          </a:p>
        </p:txBody>
      </p:sp>
      <p:sp>
        <p:nvSpPr>
          <p:cNvPr id="4" name="Content Placeholder 3"/>
          <p:cNvSpPr txBox="1">
            <a:spLocks/>
          </p:cNvSpPr>
          <p:nvPr/>
        </p:nvSpPr>
        <p:spPr>
          <a:xfrm>
            <a:off x="0" y="4143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3200" dirty="0" smtClean="0">
                <a:latin typeface="Century Gothic" pitchFamily="34" charset="0"/>
              </a:rPr>
              <a:t>PROJECT</a:t>
            </a:r>
            <a:endParaRPr lang="en-US" altLang="en-US" sz="2800" dirty="0" smtClean="0">
              <a:latin typeface="Century Gothic" pitchFamily="34" charset="0"/>
            </a:endParaRPr>
          </a:p>
        </p:txBody>
      </p:sp>
      <p:pic>
        <p:nvPicPr>
          <p:cNvPr id="6" name="Picture 5"/>
          <p:cNvPicPr>
            <a:picLocks noChangeAspect="1"/>
          </p:cNvPicPr>
          <p:nvPr/>
        </p:nvPicPr>
        <p:blipFill>
          <a:blip r:embed="rId5"/>
          <a:stretch>
            <a:fillRect/>
          </a:stretch>
        </p:blipFill>
        <p:spPr>
          <a:xfrm>
            <a:off x="545783" y="2330309"/>
            <a:ext cx="7672388" cy="4185743"/>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mc:Choice xmlns:p14="http://schemas.microsoft.com/office/powerpoint/2010/main" Requires="p14">
      <p:transition spd="slow" p14:dur="2000" advClick="0" advTm="19000"/>
    </mc:Choice>
    <mc:Fallback>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424"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73" y="1037690"/>
            <a:ext cx="8147407" cy="4524315"/>
          </a:xfrm>
          <a:prstGeom prst="rect">
            <a:avLst/>
          </a:prstGeom>
          <a:noFill/>
        </p:spPr>
        <p:txBody>
          <a:bodyPr wrap="square" rtlCol="0">
            <a:spAutoFit/>
          </a:bodyPr>
          <a:lstStyle/>
          <a:p>
            <a:r>
              <a:rPr lang="en-US" dirty="0"/>
              <a:t>On June 11, 2020 </a:t>
            </a:r>
            <a:r>
              <a:rPr lang="en-US" dirty="0" smtClean="0"/>
              <a:t>- city </a:t>
            </a:r>
            <a:r>
              <a:rPr lang="en-US" dirty="0"/>
              <a:t>received a request from property </a:t>
            </a:r>
            <a:r>
              <a:rPr lang="en-US" dirty="0" smtClean="0"/>
              <a:t>owners to </a:t>
            </a:r>
            <a:r>
              <a:rPr lang="en-US" dirty="0"/>
              <a:t>designate their home as a historic landmark property. </a:t>
            </a:r>
          </a:p>
          <a:p>
            <a:r>
              <a:rPr lang="en-US" dirty="0"/>
              <a:t> </a:t>
            </a:r>
          </a:p>
          <a:p>
            <a:r>
              <a:rPr lang="en-US" dirty="0"/>
              <a:t>On August 20, 2020 </a:t>
            </a:r>
            <a:r>
              <a:rPr lang="en-US" dirty="0" smtClean="0"/>
              <a:t>- request </a:t>
            </a:r>
            <a:r>
              <a:rPr lang="en-US" dirty="0"/>
              <a:t>was presented to the Cultural Heritage Commission and </a:t>
            </a:r>
            <a:r>
              <a:rPr lang="en-US" dirty="0" smtClean="0"/>
              <a:t>subcommittee was created composed </a:t>
            </a:r>
            <a:r>
              <a:rPr lang="en-US" dirty="0"/>
              <a:t>of Commissioners William Cross and Kristin </a:t>
            </a:r>
            <a:r>
              <a:rPr lang="en-US" dirty="0" smtClean="0"/>
              <a:t>Morrish</a:t>
            </a:r>
            <a:endParaRPr lang="en-US" dirty="0"/>
          </a:p>
          <a:p>
            <a:r>
              <a:rPr lang="en-US" dirty="0"/>
              <a:t> </a:t>
            </a:r>
          </a:p>
          <a:p>
            <a:r>
              <a:rPr lang="en-US" dirty="0"/>
              <a:t>On January 14, </a:t>
            </a:r>
            <a:r>
              <a:rPr lang="en-US" dirty="0" smtClean="0"/>
              <a:t>2021- </a:t>
            </a:r>
            <a:r>
              <a:rPr lang="en-US" dirty="0"/>
              <a:t>the subcommittee conducted a virtual-site meeting with the homeowner to inspect the property. </a:t>
            </a:r>
          </a:p>
          <a:p>
            <a:r>
              <a:rPr lang="en-US" dirty="0"/>
              <a:t> </a:t>
            </a:r>
          </a:p>
          <a:p>
            <a:r>
              <a:rPr lang="en-US" dirty="0"/>
              <a:t>On February 8, 2021 an application formally requesting Historic Landmark Designation </a:t>
            </a:r>
            <a:r>
              <a:rPr lang="en-US" dirty="0" smtClean="0"/>
              <a:t>was </a:t>
            </a:r>
            <a:r>
              <a:rPr lang="en-US" dirty="0"/>
              <a:t>submitted </a:t>
            </a:r>
            <a:endParaRPr lang="en-US" dirty="0" smtClean="0"/>
          </a:p>
          <a:p>
            <a:r>
              <a:rPr lang="en-US" dirty="0"/>
              <a:t> </a:t>
            </a:r>
          </a:p>
          <a:p>
            <a:r>
              <a:rPr lang="en-US" dirty="0"/>
              <a:t>On February 9, 2021  the landmark subcommittee determined that the property merits consideration by the Commission. </a:t>
            </a:r>
          </a:p>
          <a:p>
            <a:endParaRPr lang="en-US" dirty="0"/>
          </a:p>
        </p:txBody>
      </p:sp>
      <p:sp>
        <p:nvSpPr>
          <p:cNvPr id="3" name="TextBox 2"/>
          <p:cNvSpPr txBox="1"/>
          <p:nvPr/>
        </p:nvSpPr>
        <p:spPr>
          <a:xfrm>
            <a:off x="421240" y="513708"/>
            <a:ext cx="5445304" cy="369332"/>
          </a:xfrm>
          <a:prstGeom prst="rect">
            <a:avLst/>
          </a:prstGeom>
          <a:noFill/>
        </p:spPr>
        <p:txBody>
          <a:bodyPr wrap="square" rtlCol="0">
            <a:spAutoFit/>
          </a:bodyPr>
          <a:lstStyle/>
          <a:p>
            <a:r>
              <a:rPr lang="en-US" b="1" dirty="0" smtClean="0"/>
              <a:t>Background</a:t>
            </a:r>
            <a:r>
              <a:rPr lang="en-US" dirty="0" smtClean="0"/>
              <a:t>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75113071"/>
      </p:ext>
    </p:extLst>
  </p:cSld>
  <p:clrMapOvr>
    <a:masterClrMapping/>
  </p:clrMapOvr>
  <mc:AlternateContent xmlns:mc="http://schemas.openxmlformats.org/markup-compatibility/2006">
    <mc:Choice xmlns:p14="http://schemas.microsoft.com/office/powerpoint/2010/main" Requires="p14">
      <p:transition spd="slow" p14:dur="2000" advClick="0" advTm="46000"/>
    </mc:Choice>
    <mc:Fallback>
      <p:transition spd="slow" advClick="0" advTm="4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06"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723900" y="1633537"/>
            <a:ext cx="7696200" cy="3590925"/>
          </a:xfrm>
          <a:prstGeom prst="rect">
            <a:avLst/>
          </a:prstGeom>
        </p:spPr>
      </p:pic>
      <p:sp>
        <p:nvSpPr>
          <p:cNvPr id="7" name="Content Placeholder 2"/>
          <p:cNvSpPr txBox="1">
            <a:spLocks/>
          </p:cNvSpPr>
          <p:nvPr/>
        </p:nvSpPr>
        <p:spPr>
          <a:xfrm>
            <a:off x="475366" y="5586153"/>
            <a:ext cx="7886700" cy="5818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Built in 1959 – Modern Ranch Home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67182248"/>
      </p:ext>
    </p:extLst>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016205" y="3680460"/>
            <a:ext cx="4498666" cy="2948940"/>
          </a:xfrm>
          <a:prstGeom prst="rect">
            <a:avLst/>
          </a:prstGeom>
        </p:spPr>
      </p:pic>
      <p:pic>
        <p:nvPicPr>
          <p:cNvPr id="4" name="Picture 3"/>
          <p:cNvPicPr>
            <a:picLocks noChangeAspect="1"/>
          </p:cNvPicPr>
          <p:nvPr/>
        </p:nvPicPr>
        <p:blipFill rotWithShape="1">
          <a:blip r:embed="rId6"/>
          <a:srcRect t="7685" b="6693"/>
          <a:stretch/>
        </p:blipFill>
        <p:spPr>
          <a:xfrm>
            <a:off x="436237" y="3680460"/>
            <a:ext cx="2714625" cy="3017520"/>
          </a:xfrm>
          <a:prstGeom prst="rect">
            <a:avLst/>
          </a:prstGeom>
        </p:spPr>
      </p:pic>
      <p:pic>
        <p:nvPicPr>
          <p:cNvPr id="5" name="Picture 4"/>
          <p:cNvPicPr>
            <a:picLocks noChangeAspect="1"/>
          </p:cNvPicPr>
          <p:nvPr/>
        </p:nvPicPr>
        <p:blipFill>
          <a:blip r:embed="rId7"/>
          <a:stretch>
            <a:fillRect/>
          </a:stretch>
        </p:blipFill>
        <p:spPr>
          <a:xfrm>
            <a:off x="5978829" y="745806"/>
            <a:ext cx="2936092" cy="2256614"/>
          </a:xfrm>
          <a:prstGeom prst="rect">
            <a:avLst/>
          </a:prstGeom>
        </p:spPr>
      </p:pic>
      <p:pic>
        <p:nvPicPr>
          <p:cNvPr id="7" name="Picture 6"/>
          <p:cNvPicPr>
            <a:picLocks noChangeAspect="1"/>
          </p:cNvPicPr>
          <p:nvPr/>
        </p:nvPicPr>
        <p:blipFill rotWithShape="1">
          <a:blip r:embed="rId8"/>
          <a:srcRect b="9855"/>
          <a:stretch/>
        </p:blipFill>
        <p:spPr>
          <a:xfrm>
            <a:off x="278130" y="745806"/>
            <a:ext cx="5482590" cy="2306004"/>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32065899"/>
      </p:ext>
    </p:extLst>
  </p:cSld>
  <p:clrMapOvr>
    <a:masterClrMapping/>
  </p:clrMapOvr>
  <mc:AlternateContent xmlns:mc="http://schemas.openxmlformats.org/markup-compatibility/2006">
    <mc:Choice xmlns:p14="http://schemas.microsoft.com/office/powerpoint/2010/main" Requires="p14">
      <p:transition spd="slow" p14:dur="2000" advTm="45000"/>
    </mc:Choice>
    <mc:Fallback>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697"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854" y="636998"/>
            <a:ext cx="8558373" cy="6386364"/>
          </a:xfrm>
          <a:prstGeom prst="rect">
            <a:avLst/>
          </a:prstGeom>
          <a:noFill/>
        </p:spPr>
        <p:txBody>
          <a:bodyPr wrap="square" rtlCol="0">
            <a:spAutoFit/>
          </a:bodyPr>
          <a:lstStyle/>
          <a:p>
            <a:r>
              <a:rPr lang="en-US" b="1" u="sng" dirty="0"/>
              <a:t>Criteria for Historic Designation</a:t>
            </a:r>
            <a:endParaRPr lang="en-US" u="sng" dirty="0"/>
          </a:p>
          <a:p>
            <a:endParaRPr lang="en-US" sz="1600" dirty="0"/>
          </a:p>
          <a:p>
            <a:pPr marL="342900" lvl="0" indent="-342900">
              <a:lnSpc>
                <a:spcPct val="150000"/>
              </a:lnSpc>
              <a:buFont typeface="+mj-lt"/>
              <a:buAutoNum type="arabicPeriod"/>
            </a:pPr>
            <a:r>
              <a:rPr lang="en-US" sz="1400" b="1" i="1" dirty="0"/>
              <a:t>Its character, interest or value as a part of the heritage of the community</a:t>
            </a:r>
            <a:r>
              <a:rPr lang="en-US" sz="1400" b="1" i="1" dirty="0" smtClean="0"/>
              <a:t>;</a:t>
            </a:r>
            <a:endParaRPr lang="en-US" sz="1400" b="1" dirty="0"/>
          </a:p>
          <a:p>
            <a:pPr marL="342900" lvl="0" indent="-342900">
              <a:lnSpc>
                <a:spcPct val="150000"/>
              </a:lnSpc>
              <a:buFont typeface="+mj-lt"/>
              <a:buAutoNum type="arabicPeriod"/>
            </a:pPr>
            <a:r>
              <a:rPr lang="en-US" sz="1400" i="1" dirty="0"/>
              <a:t>Its location as a site of a significant historic event</a:t>
            </a:r>
            <a:r>
              <a:rPr lang="en-US" sz="1400" i="1" dirty="0" smtClean="0"/>
              <a:t>;</a:t>
            </a:r>
            <a:endParaRPr lang="en-US" sz="1400" dirty="0"/>
          </a:p>
          <a:p>
            <a:pPr marL="342900" lvl="0" indent="-342900">
              <a:lnSpc>
                <a:spcPct val="150000"/>
              </a:lnSpc>
              <a:buFont typeface="+mj-lt"/>
              <a:buAutoNum type="arabicPeriod"/>
            </a:pPr>
            <a:r>
              <a:rPr lang="en-US" sz="1400" i="1" dirty="0"/>
              <a:t>Its identification (such as the residence, ownership, or place of occupation, etc.) with a person, persons or groups who significantly contributed to the culture and development of the city, state or United States;</a:t>
            </a:r>
            <a:endParaRPr lang="en-US" sz="1400" dirty="0"/>
          </a:p>
          <a:p>
            <a:pPr marL="342900" lvl="0" indent="-342900">
              <a:lnSpc>
                <a:spcPct val="150000"/>
              </a:lnSpc>
              <a:buFont typeface="+mj-lt"/>
              <a:buAutoNum type="arabicPeriod"/>
            </a:pPr>
            <a:r>
              <a:rPr lang="en-US" sz="1400" b="1" i="1" dirty="0"/>
              <a:t>Its </a:t>
            </a:r>
            <a:r>
              <a:rPr lang="en-US" sz="1400" b="1" i="1" dirty="0" smtClean="0"/>
              <a:t> </a:t>
            </a:r>
            <a:r>
              <a:rPr lang="en-US" sz="1400" b="1" i="1" dirty="0" err="1" smtClean="0"/>
              <a:t>exem</a:t>
            </a:r>
            <a:r>
              <a:rPr lang="en-US" sz="1400" b="1" i="1" dirty="0" smtClean="0"/>
              <a:t>/</a:t>
            </a:r>
            <a:r>
              <a:rPr lang="en-US" sz="1400" b="1" i="1" dirty="0" err="1" smtClean="0"/>
              <a:t>plification</a:t>
            </a:r>
            <a:r>
              <a:rPr lang="en-US" sz="1400" b="1" i="1" dirty="0" smtClean="0"/>
              <a:t> </a:t>
            </a:r>
            <a:r>
              <a:rPr lang="en-US" sz="1400" b="1" i="1" dirty="0"/>
              <a:t>of a particular architectural style of an era of history of the city;</a:t>
            </a:r>
            <a:endParaRPr lang="en-US" sz="1400" b="1" dirty="0"/>
          </a:p>
          <a:p>
            <a:pPr marL="342900" lvl="0" indent="-342900">
              <a:lnSpc>
                <a:spcPct val="150000"/>
              </a:lnSpc>
              <a:buFont typeface="+mj-lt"/>
              <a:buAutoNum type="arabicPeriod"/>
            </a:pPr>
            <a:r>
              <a:rPr lang="en-US" sz="1400" i="1" dirty="0"/>
              <a:t>Its exemplification of the best remaining architectural type in a neighborhood;</a:t>
            </a:r>
            <a:endParaRPr lang="en-US" sz="1400" dirty="0"/>
          </a:p>
          <a:p>
            <a:pPr marL="342900" lvl="0" indent="-342900">
              <a:lnSpc>
                <a:spcPct val="150000"/>
              </a:lnSpc>
              <a:buFont typeface="+mj-lt"/>
              <a:buAutoNum type="arabicPeriod"/>
            </a:pPr>
            <a:r>
              <a:rPr lang="en-US" sz="1400" b="1" i="1" dirty="0"/>
              <a:t>Its identification as the work of a person or persons whose work has influenced the heritage of the city, the state or the United States;</a:t>
            </a:r>
            <a:endParaRPr lang="en-US" sz="1400" b="1" dirty="0"/>
          </a:p>
          <a:p>
            <a:pPr marL="342900" lvl="0" indent="-342900">
              <a:lnSpc>
                <a:spcPct val="150000"/>
              </a:lnSpc>
              <a:buFont typeface="+mj-lt"/>
              <a:buAutoNum type="arabicPeriod"/>
            </a:pPr>
            <a:r>
              <a:rPr lang="en-US" sz="1400" b="1" i="1" dirty="0"/>
              <a:t>Its embodiment of elements of outstanding attention to architectural design, engineering, detail design, detail, materials or craftsmanship;</a:t>
            </a:r>
            <a:endParaRPr lang="en-US" sz="1400" b="1" dirty="0"/>
          </a:p>
          <a:p>
            <a:pPr marL="342900" lvl="0" indent="-342900">
              <a:lnSpc>
                <a:spcPct val="150000"/>
              </a:lnSpc>
              <a:buFont typeface="+mj-lt"/>
              <a:buAutoNum type="arabicPeriod"/>
            </a:pPr>
            <a:r>
              <a:rPr lang="en-US" sz="1400" i="1" dirty="0"/>
              <a:t>It is either a part of or related to a square, park or other distinctive area which should be developed or preserved according to a plan based on a historic cultural or architectural motif;</a:t>
            </a:r>
            <a:endParaRPr lang="en-US" sz="1400" dirty="0"/>
          </a:p>
          <a:p>
            <a:pPr marL="342900" lvl="0" indent="-342900">
              <a:lnSpc>
                <a:spcPct val="150000"/>
              </a:lnSpc>
              <a:buFont typeface="+mj-lt"/>
              <a:buAutoNum type="arabicPeriod"/>
            </a:pPr>
            <a:r>
              <a:rPr lang="en-US" sz="1400" i="1" dirty="0"/>
              <a:t>Its unique location or singular physical characteristic representing an established and familiar visual feature of a neighborhood;</a:t>
            </a:r>
            <a:endParaRPr lang="en-US" sz="1400" dirty="0"/>
          </a:p>
          <a:p>
            <a:pPr marL="342900" lvl="0" indent="-342900">
              <a:lnSpc>
                <a:spcPct val="150000"/>
              </a:lnSpc>
              <a:buFont typeface="+mj-lt"/>
              <a:buAutoNum type="arabicPeriod"/>
            </a:pPr>
            <a:r>
              <a:rPr lang="en-US" sz="1400" i="1" dirty="0"/>
              <a:t>Its potential for yielding information of archaeological interest; or</a:t>
            </a:r>
            <a:endParaRPr lang="en-US" sz="1400" dirty="0"/>
          </a:p>
          <a:p>
            <a:pPr marL="342900" lvl="0" indent="-342900">
              <a:lnSpc>
                <a:spcPct val="150000"/>
              </a:lnSpc>
              <a:buFont typeface="+mj-lt"/>
              <a:buAutoNum type="arabicPeriod"/>
            </a:pPr>
            <a:r>
              <a:rPr lang="en-US" sz="1400" i="1" dirty="0"/>
              <a:t>In designating a historic district, its significance as a distinguishable neighborhood or area whose components may lack individual distinction.</a:t>
            </a:r>
            <a:endParaRPr lang="en-US" sz="1400" dirty="0"/>
          </a:p>
          <a:p>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4972628"/>
      </p:ext>
    </p:extLst>
  </p:cSld>
  <p:clrMapOvr>
    <a:masterClrMapping/>
  </p:clrMapOvr>
  <mc:AlternateContent xmlns:mc="http://schemas.openxmlformats.org/markup-compatibility/2006">
    <mc:Choice xmlns:p14="http://schemas.microsoft.com/office/powerpoint/2010/main" Requires="p14">
      <p:transition spd="slow" p14:dur="2000" advClick="0" advTm="21000"/>
    </mc:Choice>
    <mc:Fallback>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9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919" y="616410"/>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900" b="1" dirty="0" smtClean="0">
                <a:latin typeface="Calibri" panose="020F0502020204030204" pitchFamily="34" charset="0"/>
                <a:cs typeface="Calibri" panose="020F0502020204030204" pitchFamily="34" charset="0"/>
              </a:rPr>
              <a:t>Staff Recommendation</a:t>
            </a:r>
            <a:r>
              <a:rPr lang="en-US" sz="9300" dirty="0" smtClean="0"/>
              <a:t>:</a:t>
            </a: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535648" y="1356082"/>
            <a:ext cx="8305800" cy="2769466"/>
          </a:xfrm>
          <a:prstGeom prst="rect">
            <a:avLst/>
          </a:prstGeom>
        </p:spPr>
        <p:txBody>
          <a:bodyPr vert="horz" lIns="91440" tIns="45720" rIns="91440" bIns="45720" rtlCol="0" anchor="ctr">
            <a:noAutofit/>
          </a:bodyPr>
          <a:lstStyle/>
          <a:p>
            <a:r>
              <a:rPr lang="en-US" sz="3200" dirty="0"/>
              <a:t>Cultural Heritage Commission to review and recommend Historic Landmark Designation for 807 Bank Street to the City Council.</a:t>
            </a:r>
          </a:p>
          <a:p>
            <a:r>
              <a:rPr lang="en-US" sz="3200" dirty="0" smtClean="0"/>
              <a:t> </a:t>
            </a:r>
            <a:endParaRPr lang="en-US" sz="3200" dirty="0" smtClean="0">
              <a:ea typeface="+mj-ea"/>
              <a:cs typeface="+mj-cs"/>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57496" y="3056446"/>
            <a:ext cx="3242077" cy="769441"/>
          </a:xfrm>
          <a:prstGeom prst="rect">
            <a:avLst/>
          </a:prstGeom>
          <a:noFill/>
        </p:spPr>
        <p:txBody>
          <a:bodyPr wrap="square" rtlCol="0">
            <a:spAutoFit/>
          </a:bodyPr>
          <a:lstStyle/>
          <a:p>
            <a:r>
              <a:rPr lang="en-US" sz="4400" dirty="0" smtClean="0"/>
              <a:t>Thank you</a:t>
            </a:r>
            <a:endParaRPr lang="en-US" sz="44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2627</TotalTime>
  <Words>587</Words>
  <Application>Microsoft Office PowerPoint</Application>
  <PresentationFormat>On-screen Show (4:3)</PresentationFormat>
  <Paragraphs>48</Paragraphs>
  <Slides>8</Slides>
  <Notes>7</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Aneli Gonzales</cp:lastModifiedBy>
  <cp:revision>172</cp:revision>
  <cp:lastPrinted>2020-02-21T01:44:28Z</cp:lastPrinted>
  <dcterms:created xsi:type="dcterms:W3CDTF">2017-12-04T17:55:54Z</dcterms:created>
  <dcterms:modified xsi:type="dcterms:W3CDTF">2021-02-11T19:41:01Z</dcterms:modified>
</cp:coreProperties>
</file>