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35" r:id="rId3"/>
    <p:sldId id="339" r:id="rId4"/>
    <p:sldId id="340" r:id="rId5"/>
    <p:sldId id="344" r:id="rId6"/>
    <p:sldId id="342" r:id="rId7"/>
    <p:sldId id="341" r:id="rId8"/>
    <p:sldId id="343" r:id="rId9"/>
    <p:sldId id="303" r:id="rId10"/>
    <p:sldId id="301" r:id="rId1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ika Kith" initials="KK" lastIdx="1" clrIdx="0">
    <p:extLst>
      <p:ext uri="{19B8F6BF-5375-455C-9EA6-DF929625EA0E}">
        <p15:presenceInfo xmlns:p15="http://schemas.microsoft.com/office/powerpoint/2012/main" userId="Kanika K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33C"/>
    <a:srgbClr val="FFFFFF"/>
    <a:srgbClr val="97B5C9"/>
    <a:srgbClr val="93E6CC"/>
    <a:srgbClr val="E20EC4"/>
    <a:srgbClr val="57576E"/>
    <a:srgbClr val="93A299"/>
    <a:srgbClr val="CDE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89" autoAdjust="0"/>
    <p:restoredTop sz="67147" autoAdjust="0"/>
  </p:normalViewPr>
  <p:slideViewPr>
    <p:cSldViewPr snapToGrid="0">
      <p:cViewPr varScale="1">
        <p:scale>
          <a:sx n="46" d="100"/>
          <a:sy n="46" d="100"/>
        </p:scale>
        <p:origin x="15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D1353F5-6A43-40DB-9596-38C46502E0E1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9DBC765-651A-4039-8BD4-6EAA4206E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5D39D9-A4C1-4AD1-BAF1-29CF785EDF9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5553B1C-9F3F-43FF-ABF7-E4A5C87A84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11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3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7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2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50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553B1C-9F3F-43FF-ABF7-E4A5C87A84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9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899" y="3328511"/>
            <a:ext cx="3112199" cy="314395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31520" y="3611880"/>
            <a:ext cx="7772400" cy="1587"/>
          </a:xfrm>
          <a:prstGeom prst="line">
            <a:avLst/>
          </a:prstGeom>
          <a:ln w="19050">
            <a:solidFill>
              <a:srgbClr val="D25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 userDrawn="1"/>
        </p:nvSpPr>
        <p:spPr>
          <a:xfrm>
            <a:off x="709863" y="2975002"/>
            <a:ext cx="7772400" cy="4067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7576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baseline="0" dirty="0" smtClean="0">
                <a:solidFill>
                  <a:srgbClr val="57576E"/>
                </a:solidFill>
                <a:latin typeface="+mj-lt"/>
              </a:rPr>
              <a:t>April 15, 2021</a:t>
            </a:r>
            <a:endParaRPr lang="en-US" sz="1800" b="1" dirty="0">
              <a:solidFill>
                <a:srgbClr val="57576E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01659" y="657678"/>
            <a:ext cx="7863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925 Palm Avenue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(Continued)</a:t>
            </a:r>
          </a:p>
          <a:p>
            <a:pPr algn="ctr"/>
            <a:r>
              <a:rPr lang="en-US" sz="4400" b="1" baseline="0" dirty="0" smtClean="0">
                <a:solidFill>
                  <a:srgbClr val="D253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400" b="1" dirty="0">
              <a:solidFill>
                <a:srgbClr val="D253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47379" y="240781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en-US" sz="4000" b="0" baseline="0" dirty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No. </a:t>
            </a:r>
            <a:r>
              <a:rPr lang="en-US" sz="4000" b="0" baseline="0" dirty="0" smtClean="0">
                <a:solidFill>
                  <a:srgbClr val="97B5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2337-COA/AUP</a:t>
            </a:r>
            <a:endParaRPr lang="en-US" sz="4000" b="0" dirty="0">
              <a:solidFill>
                <a:srgbClr val="97B5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31520" y="3693478"/>
            <a:ext cx="772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57576E"/>
                </a:solidFill>
                <a:latin typeface="+mj-lt"/>
              </a:rPr>
              <a:t>City of South Pasadena   |   </a:t>
            </a:r>
            <a:r>
              <a:rPr lang="en-US" sz="2400" b="1" dirty="0" smtClean="0">
                <a:solidFill>
                  <a:srgbClr val="57576E"/>
                </a:solidFill>
                <a:latin typeface="+mj-lt"/>
              </a:rPr>
              <a:t>Cultural</a:t>
            </a:r>
            <a:r>
              <a:rPr lang="en-US" sz="2400" b="1" baseline="0" dirty="0" smtClean="0">
                <a:solidFill>
                  <a:srgbClr val="57576E"/>
                </a:solidFill>
                <a:latin typeface="+mj-lt"/>
              </a:rPr>
              <a:t> Heritage Commission</a:t>
            </a:r>
            <a:endParaRPr lang="en-US" sz="2400" b="1" dirty="0">
              <a:solidFill>
                <a:srgbClr val="57576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6826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-1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1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0" y="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10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" y="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dirty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b="0" dirty="0" smtClean="0">
                <a:solidFill>
                  <a:srgbClr val="D253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925 Palm Ave. (2339-COA/AUP)</a:t>
            </a:r>
          </a:p>
          <a:p>
            <a:pPr algn="l">
              <a:tabLst/>
            </a:pPr>
            <a:endParaRPr lang="en-US" sz="2000" b="0" dirty="0">
              <a:solidFill>
                <a:srgbClr val="D253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2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rgbClr val="97B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6469166" y="-1"/>
            <a:ext cx="1655932" cy="34686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altLang="en-US" dirty="0" smtClean="0"/>
              <a:t>April 15</a:t>
            </a:r>
            <a:r>
              <a:rPr lang="en-US" altLang="en-US" baseline="0" dirty="0" smtClean="0"/>
              <a:t>, 2021</a:t>
            </a:r>
            <a:endParaRPr lang="en-US" alt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220347" y="-9130"/>
            <a:ext cx="56170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4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altLang="en-US" sz="1200" b="0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0"/>
            <a:ext cx="3619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8220896" y="76902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36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68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06"/>
    </mc:Choice>
    <mc:Fallback>
      <p:transition spd="slow" advTm="10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092" y="740229"/>
            <a:ext cx="843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5050" y="2082483"/>
            <a:ext cx="4579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Century Gothic" panose="020B0502020202020204" pitchFamily="34" charset="0"/>
              </a:rPr>
              <a:t>Questions?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7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2"/>
    </mc:Choice>
    <mc:Fallback>
      <p:transition spd="slow" advTm="6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106475" y="932105"/>
            <a:ext cx="7130884" cy="197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888" lvl="2" indent="0" algn="ctr">
              <a:buFont typeface="Arial" charset="0"/>
              <a:buNone/>
            </a:pPr>
            <a:r>
              <a:rPr lang="en-US" altLang="en-US" sz="4400" dirty="0" smtClean="0">
                <a:latin typeface="Century Gothic" pitchFamily="34" charset="0"/>
              </a:rPr>
              <a:t>Background History</a:t>
            </a:r>
            <a:endParaRPr lang="en-US" altLang="en-US" sz="4000" dirty="0">
              <a:latin typeface="Century Gothic" pitchFamily="34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208908" y="1997214"/>
            <a:ext cx="8782692" cy="544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573088" indent="-45720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030288" indent="-45720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4874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19446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4018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859088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2">
              <a:spcAft>
                <a:spcPts val="120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March 18, 2021 – Subcommittee formed of Commissioners Cross and Lopez  </a:t>
            </a:r>
          </a:p>
          <a:p>
            <a:pPr lvl="2">
              <a:spcAft>
                <a:spcPts val="1200"/>
              </a:spcAft>
            </a:pPr>
            <a:r>
              <a:rPr lang="en-US" sz="2800" dirty="0" smtClean="0">
                <a:latin typeface="Century Gothic" panose="020B0502020202020204" pitchFamily="34" charset="0"/>
              </a:rPr>
              <a:t>March 23, 2021 – Subcommittee met with applicant and architect </a:t>
            </a:r>
          </a:p>
          <a:p>
            <a:pPr lvl="3">
              <a:spcAft>
                <a:spcPts val="1200"/>
              </a:spcAft>
            </a:pPr>
            <a:r>
              <a:rPr lang="en-US" sz="2600" dirty="0" smtClean="0">
                <a:latin typeface="Century Gothic" panose="020B0502020202020204" pitchFamily="34" charset="0"/>
              </a:rPr>
              <a:t>Wanted railing details and rafter tails</a:t>
            </a:r>
          </a:p>
          <a:p>
            <a:pPr lvl="3">
              <a:spcAft>
                <a:spcPts val="1200"/>
              </a:spcAft>
            </a:pPr>
            <a:r>
              <a:rPr lang="en-US" sz="2600" dirty="0" smtClean="0">
                <a:latin typeface="Century Gothic" panose="020B0502020202020204" pitchFamily="34" charset="0"/>
              </a:rPr>
              <a:t>Like height of the master bedroom</a:t>
            </a:r>
          </a:p>
          <a:p>
            <a:pPr lvl="3">
              <a:spcAft>
                <a:spcPts val="1200"/>
              </a:spcAft>
            </a:pPr>
            <a:r>
              <a:rPr lang="en-US" sz="2600" dirty="0" smtClean="0">
                <a:latin typeface="Century Gothic" panose="020B0502020202020204" pitchFamily="34" charset="0"/>
              </a:rPr>
              <a:t>Would like to see stain glass windows element kept</a:t>
            </a:r>
          </a:p>
          <a:p>
            <a:pPr marL="115888" lvl="2" indent="0">
              <a:spcAft>
                <a:spcPts val="1200"/>
              </a:spcAft>
              <a:buNone/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altLang="en-US" sz="2800" dirty="0" smtClean="0">
              <a:latin typeface="Century Gothic" panose="020B0502020202020204" pitchFamily="34" charset="0"/>
            </a:endParaRPr>
          </a:p>
          <a:p>
            <a:pPr lvl="2">
              <a:spcAft>
                <a:spcPts val="1200"/>
              </a:spcAft>
            </a:pPr>
            <a:endParaRPr lang="en-US" sz="28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5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29"/>
    </mc:Choice>
    <mc:Fallback>
      <p:transition spd="slow" advTm="46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12" y="2758058"/>
            <a:ext cx="14273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Site Plan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868" y="523659"/>
            <a:ext cx="7203350" cy="633434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9"/>
    </mc:Choice>
    <mc:Fallback>
      <p:transition spd="slow" advTm="22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67044"/>
            <a:ext cx="16000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Floor Plan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593" y="879486"/>
            <a:ext cx="7717407" cy="546821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6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18"/>
    </mc:Choice>
    <mc:Fallback>
      <p:transition spd="slow" advTm="21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12597" r="13640" b="16109"/>
          <a:stretch/>
        </p:blipFill>
        <p:spPr bwMode="auto">
          <a:xfrm>
            <a:off x="490654" y="1360450"/>
            <a:ext cx="8207298" cy="51518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2615" y="449756"/>
            <a:ext cx="81403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Front Elevation (East)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6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0"/>
    </mc:Choice>
    <mc:Fallback>
      <p:transition spd="slow" advTm="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96699"/>
            <a:ext cx="9144000" cy="46337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1769" y="413190"/>
            <a:ext cx="6356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Side Elevation (North)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2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573"/>
    </mc:Choice>
    <mc:Fallback>
      <p:transition spd="slow" advTm="425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7971" y="398728"/>
            <a:ext cx="775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Side Elevation (South)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06614"/>
            <a:ext cx="9107136" cy="519720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63"/>
    </mc:Choice>
    <mc:Fallback>
      <p:transition spd="slow" advTm="23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84237"/>
            <a:ext cx="286586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Century Gothic" panose="020B0502020202020204" pitchFamily="34" charset="0"/>
              </a:rPr>
              <a:t>Rear Elevation (West)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255" y="424274"/>
            <a:ext cx="5791199" cy="6433726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9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6"/>
    </mc:Choice>
    <mc:Fallback>
      <p:transition spd="slow" advTm="19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6" y="1196377"/>
            <a:ext cx="8785654" cy="1159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Century Gothic" panose="020B0502020202020204" pitchFamily="34" charset="0"/>
              </a:rPr>
              <a:t>Staff Recommendation:</a:t>
            </a: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/>
            </a:r>
            <a:br>
              <a:rPr lang="en-US" sz="2800" dirty="0">
                <a:latin typeface="Century Gothic" panose="020B0502020202020204" pitchFamily="34" charset="0"/>
              </a:rPr>
            </a:b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2356311"/>
            <a:ext cx="8932956" cy="3476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3600" dirty="0" smtClean="0">
                <a:latin typeface="Century Gothic" panose="020B0502020202020204" pitchFamily="34" charset="0"/>
              </a:rPr>
              <a:t>Approve the Certificate of </a:t>
            </a:r>
            <a:r>
              <a:rPr lang="en-US" sz="3600" dirty="0" smtClean="0">
                <a:latin typeface="Century Gothic" panose="020B0502020202020204" pitchFamily="34" charset="0"/>
              </a:rPr>
              <a:t>Appropriateness and Administrative Use Permit, </a:t>
            </a:r>
            <a:r>
              <a:rPr lang="en-US" sz="3600" dirty="0" smtClean="0">
                <a:latin typeface="Century Gothic" panose="020B0502020202020204" pitchFamily="34" charset="0"/>
              </a:rPr>
              <a:t>subject to conditions of approval. </a:t>
            </a:r>
            <a:endParaRPr kumimoji="0" lang="en-US" sz="6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43"/>
    </mc:Choice>
    <mc:Fallback>
      <p:transition spd="slow" advTm="9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4878</TotalTime>
  <Words>103</Words>
  <Application>Microsoft Office PowerPoint</Application>
  <PresentationFormat>On-screen Show (4:3)</PresentationFormat>
  <Paragraphs>27</Paragraphs>
  <Slides>10</Slides>
  <Notes>10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Malinda Lim</dc:creator>
  <cp:lastModifiedBy>Malinda Lim</cp:lastModifiedBy>
  <cp:revision>268</cp:revision>
  <cp:lastPrinted>2020-02-21T01:44:28Z</cp:lastPrinted>
  <dcterms:created xsi:type="dcterms:W3CDTF">2017-12-04T17:55:54Z</dcterms:created>
  <dcterms:modified xsi:type="dcterms:W3CDTF">2021-04-12T19:58:37Z</dcterms:modified>
</cp:coreProperties>
</file>