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0"/>
  </p:notesMasterIdLst>
  <p:handoutMasterIdLst>
    <p:handoutMasterId r:id="rId11"/>
  </p:handoutMasterIdLst>
  <p:sldIdLst>
    <p:sldId id="256" r:id="rId2"/>
    <p:sldId id="257" r:id="rId3"/>
    <p:sldId id="304" r:id="rId4"/>
    <p:sldId id="312" r:id="rId5"/>
    <p:sldId id="305" r:id="rId6"/>
    <p:sldId id="311" r:id="rId7"/>
    <p:sldId id="301" r:id="rId8"/>
    <p:sldId id="313" r:id="rId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5C9"/>
    <a:srgbClr val="FFFFFF"/>
    <a:srgbClr val="93E6CC"/>
    <a:srgbClr val="E20EC4"/>
    <a:srgbClr val="57576E"/>
    <a:srgbClr val="D2533C"/>
    <a:srgbClr val="93A299"/>
    <a:srgbClr val="CDE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47" autoAdjust="0"/>
    <p:restoredTop sz="94660"/>
  </p:normalViewPr>
  <p:slideViewPr>
    <p:cSldViewPr snapToGrid="0">
      <p:cViewPr varScale="1">
        <p:scale>
          <a:sx n="125" d="100"/>
          <a:sy n="125" d="100"/>
        </p:scale>
        <p:origin x="1326" y="9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1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ED1353F5-6A43-40DB-9596-38C46502E0E1}" type="datetimeFigureOut">
              <a:rPr lang="en-US" smtClean="0"/>
              <a:t>8/13/2020</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Tree>
    <p:extLst>
      <p:ext uri="{BB962C8B-B14F-4D97-AF65-F5344CB8AC3E}">
        <p14:creationId xmlns:p14="http://schemas.microsoft.com/office/powerpoint/2010/main" val="198409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F5D39D9-A4C1-4AD1-BAF1-29CF785EDF99}" type="datetimeFigureOut">
              <a:rPr lang="en-US" smtClean="0"/>
              <a:t>8/13/2020</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5553B1C-9F3F-43FF-ABF7-E4A5C87A8439}" type="slidenum">
              <a:rPr lang="en-US" smtClean="0"/>
              <a:t>‹#›</a:t>
            </a:fld>
            <a:endParaRPr lang="en-US"/>
          </a:p>
        </p:txBody>
      </p:sp>
    </p:spTree>
    <p:extLst>
      <p:ext uri="{BB962C8B-B14F-4D97-AF65-F5344CB8AC3E}">
        <p14:creationId xmlns:p14="http://schemas.microsoft.com/office/powerpoint/2010/main" val="2506167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5899" y="3328511"/>
            <a:ext cx="3112199" cy="3143956"/>
          </a:xfrm>
          <a:prstGeom prst="rect">
            <a:avLst/>
          </a:prstGeom>
        </p:spPr>
      </p:pic>
      <p:cxnSp>
        <p:nvCxnSpPr>
          <p:cNvPr id="9" name="Straight Connector 8"/>
          <p:cNvCxnSpPr/>
          <p:nvPr userDrawn="1"/>
        </p:nvCxnSpPr>
        <p:spPr>
          <a:xfrm>
            <a:off x="731520" y="3611880"/>
            <a:ext cx="7772400" cy="1587"/>
          </a:xfrm>
          <a:prstGeom prst="line">
            <a:avLst/>
          </a:prstGeom>
          <a:ln w="19050">
            <a:solidFill>
              <a:srgbClr val="D2533C"/>
            </a:solidFill>
          </a:ln>
        </p:spPr>
        <p:style>
          <a:lnRef idx="1">
            <a:schemeClr val="accent1"/>
          </a:lnRef>
          <a:fillRef idx="0">
            <a:schemeClr val="accent1"/>
          </a:fillRef>
          <a:effectRef idx="0">
            <a:schemeClr val="accent1"/>
          </a:effectRef>
          <a:fontRef idx="minor">
            <a:schemeClr val="tx1"/>
          </a:fontRef>
        </p:style>
      </p:cxnSp>
      <p:sp>
        <p:nvSpPr>
          <p:cNvPr id="10" name="Subtitle 2"/>
          <p:cNvSpPr txBox="1">
            <a:spLocks/>
          </p:cNvSpPr>
          <p:nvPr userDrawn="1"/>
        </p:nvSpPr>
        <p:spPr>
          <a:xfrm>
            <a:off x="685798" y="2292577"/>
            <a:ext cx="7772400" cy="406715"/>
          </a:xfrm>
          <a:prstGeom prst="rect">
            <a:avLst/>
          </a:prstGeom>
        </p:spPr>
        <p:txBody>
          <a:bodyPr vert="horz" lIns="91440" tIns="45720" rIns="91440" bIns="45720" rtlCol="0" anchor="b"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7576E"/>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baseline="0" dirty="0">
                <a:solidFill>
                  <a:srgbClr val="57576E"/>
                </a:solidFill>
                <a:latin typeface="+mj-lt"/>
              </a:rPr>
              <a:t>August 20, 2020</a:t>
            </a:r>
            <a:endParaRPr lang="en-US" sz="1800" b="1" dirty="0">
              <a:solidFill>
                <a:srgbClr val="57576E"/>
              </a:solidFill>
              <a:latin typeface="+mj-lt"/>
            </a:endParaRPr>
          </a:p>
        </p:txBody>
      </p:sp>
      <p:sp>
        <p:nvSpPr>
          <p:cNvPr id="11" name="TextBox 10"/>
          <p:cNvSpPr txBox="1"/>
          <p:nvPr userDrawn="1"/>
        </p:nvSpPr>
        <p:spPr>
          <a:xfrm>
            <a:off x="731520" y="866274"/>
            <a:ext cx="7863840" cy="769441"/>
          </a:xfrm>
          <a:prstGeom prst="rect">
            <a:avLst/>
          </a:prstGeom>
          <a:noFill/>
        </p:spPr>
        <p:txBody>
          <a:bodyPr wrap="square" rtlCol="0">
            <a:spAutoFit/>
          </a:bodyPr>
          <a:lstStyle/>
          <a:p>
            <a:pPr algn="ctr"/>
            <a:r>
              <a:rPr lang="en-US" sz="4400" b="1" dirty="0">
                <a:solidFill>
                  <a:srgbClr val="D2533C"/>
                </a:solidFill>
                <a:latin typeface="Calibri" panose="020F0502020204030204" pitchFamily="34" charset="0"/>
                <a:cs typeface="Calibri" panose="020F0502020204030204" pitchFamily="34" charset="0"/>
              </a:rPr>
              <a:t>Item</a:t>
            </a:r>
            <a:r>
              <a:rPr lang="en-US" sz="4400" b="1" baseline="0" dirty="0">
                <a:solidFill>
                  <a:srgbClr val="D2533C"/>
                </a:solidFill>
                <a:latin typeface="Calibri" panose="020F0502020204030204" pitchFamily="34" charset="0"/>
                <a:cs typeface="Calibri" panose="020F0502020204030204" pitchFamily="34" charset="0"/>
              </a:rPr>
              <a:t>   – 1502 Bank Street</a:t>
            </a:r>
            <a:endParaRPr lang="en-US" sz="4400" b="1" dirty="0">
              <a:solidFill>
                <a:srgbClr val="D2533C"/>
              </a:solidFill>
              <a:latin typeface="Calibri" panose="020F0502020204030204" pitchFamily="34" charset="0"/>
              <a:cs typeface="Calibri" panose="020F0502020204030204" pitchFamily="34" charset="0"/>
            </a:endParaRPr>
          </a:p>
        </p:txBody>
      </p:sp>
      <p:sp>
        <p:nvSpPr>
          <p:cNvPr id="12" name="TextBox 11"/>
          <p:cNvSpPr txBox="1"/>
          <p:nvPr userDrawn="1"/>
        </p:nvSpPr>
        <p:spPr>
          <a:xfrm>
            <a:off x="688206" y="1645557"/>
            <a:ext cx="7772400" cy="707886"/>
          </a:xfrm>
          <a:prstGeom prst="rect">
            <a:avLst/>
          </a:prstGeom>
          <a:noFill/>
        </p:spPr>
        <p:txBody>
          <a:bodyPr wrap="square" rtlCol="0">
            <a:spAutoFit/>
          </a:bodyPr>
          <a:lstStyle/>
          <a:p>
            <a:pPr algn="ctr"/>
            <a:r>
              <a:rPr lang="en-US" sz="4000" b="0" dirty="0">
                <a:solidFill>
                  <a:srgbClr val="97B5C9"/>
                </a:solidFill>
                <a:latin typeface="Calibri" panose="020F0502020204030204" pitchFamily="34" charset="0"/>
                <a:cs typeface="Calibri" panose="020F0502020204030204" pitchFamily="34" charset="0"/>
              </a:rPr>
              <a:t>Project</a:t>
            </a:r>
            <a:r>
              <a:rPr lang="en-US" sz="4000" b="0" baseline="0" dirty="0">
                <a:solidFill>
                  <a:srgbClr val="97B5C9"/>
                </a:solidFill>
                <a:latin typeface="Calibri" panose="020F0502020204030204" pitchFamily="34" charset="0"/>
                <a:cs typeface="Calibri" panose="020F0502020204030204" pitchFamily="34" charset="0"/>
              </a:rPr>
              <a:t> No. 2328 – NID/DRX</a:t>
            </a:r>
            <a:endParaRPr lang="en-US" sz="4000" b="0" dirty="0">
              <a:solidFill>
                <a:srgbClr val="97B5C9"/>
              </a:solidFill>
              <a:latin typeface="Calibri" panose="020F0502020204030204" pitchFamily="34" charset="0"/>
              <a:cs typeface="Calibri" panose="020F0502020204030204" pitchFamily="34" charset="0"/>
            </a:endParaRPr>
          </a:p>
        </p:txBody>
      </p:sp>
      <p:sp>
        <p:nvSpPr>
          <p:cNvPr id="14" name="TextBox 13"/>
          <p:cNvSpPr txBox="1"/>
          <p:nvPr userDrawn="1"/>
        </p:nvSpPr>
        <p:spPr>
          <a:xfrm>
            <a:off x="731520" y="3693478"/>
            <a:ext cx="7729086" cy="461665"/>
          </a:xfrm>
          <a:prstGeom prst="rect">
            <a:avLst/>
          </a:prstGeom>
          <a:noFill/>
        </p:spPr>
        <p:txBody>
          <a:bodyPr wrap="square" rtlCol="0">
            <a:spAutoFit/>
          </a:bodyPr>
          <a:lstStyle/>
          <a:p>
            <a:pPr algn="ctr"/>
            <a:r>
              <a:rPr lang="en-US" sz="2400" b="1" dirty="0">
                <a:solidFill>
                  <a:srgbClr val="57576E"/>
                </a:solidFill>
                <a:latin typeface="+mj-lt"/>
              </a:rPr>
              <a:t>City of South Pasadena   |</a:t>
            </a:r>
            <a:r>
              <a:rPr lang="en-US" sz="2400" b="1" baseline="0" dirty="0">
                <a:solidFill>
                  <a:srgbClr val="57576E"/>
                </a:solidFill>
                <a:latin typeface="+mj-lt"/>
              </a:rPr>
              <a:t> Cultural Heritage Commission</a:t>
            </a:r>
            <a:endParaRPr lang="en-US" sz="2400" b="1" dirty="0">
              <a:solidFill>
                <a:srgbClr val="57576E"/>
              </a:solidFill>
              <a:latin typeface="+mj-lt"/>
            </a:endParaRPr>
          </a:p>
        </p:txBody>
      </p:sp>
    </p:spTree>
    <p:extLst>
      <p:ext uri="{BB962C8B-B14F-4D97-AF65-F5344CB8AC3E}">
        <p14:creationId xmlns:p14="http://schemas.microsoft.com/office/powerpoint/2010/main" val="3876826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636305FD-5EDE-4715-92F3-41714531D16D}"/>
              </a:ext>
            </a:extLst>
          </p:cNvPr>
          <p:cNvSpPr txBox="1"/>
          <p:nvPr userDrawn="1"/>
        </p:nvSpPr>
        <p:spPr>
          <a:xfrm>
            <a:off x="-1" y="0"/>
            <a:ext cx="6858000" cy="400110"/>
          </a:xfrm>
          <a:prstGeom prst="rect">
            <a:avLst/>
          </a:prstGeom>
          <a:noFill/>
        </p:spPr>
        <p:txBody>
          <a:bodyPr wrap="square" rtlCol="0">
            <a:spAutoFit/>
          </a:bodyPr>
          <a:lstStyle/>
          <a:p>
            <a:pPr algn="l">
              <a:tabLst/>
            </a:pPr>
            <a:r>
              <a:rPr lang="en-US" sz="2000" b="0" dirty="0">
                <a:solidFill>
                  <a:srgbClr val="D2533C"/>
                </a:solidFill>
                <a:latin typeface="Arial" panose="020B0604020202020204" pitchFamily="34" charset="0"/>
                <a:cs typeface="Arial" panose="020B0604020202020204" pitchFamily="34" charset="0"/>
              </a:rPr>
              <a:t>	Item  – 1502 Bank Street (2328-NID/DRX)</a:t>
            </a:r>
          </a:p>
        </p:txBody>
      </p:sp>
    </p:spTree>
    <p:extLst>
      <p:ext uri="{BB962C8B-B14F-4D97-AF65-F5344CB8AC3E}">
        <p14:creationId xmlns:p14="http://schemas.microsoft.com/office/powerpoint/2010/main" val="85061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322DE0-C6B7-41A4-8D3D-780FF3651250}"/>
              </a:ext>
            </a:extLst>
          </p:cNvPr>
          <p:cNvSpPr txBox="1"/>
          <p:nvPr userDrawn="1"/>
        </p:nvSpPr>
        <p:spPr>
          <a:xfrm>
            <a:off x="0" y="0"/>
            <a:ext cx="6858000" cy="400110"/>
          </a:xfrm>
          <a:prstGeom prst="rect">
            <a:avLst/>
          </a:prstGeom>
          <a:noFill/>
        </p:spPr>
        <p:txBody>
          <a:bodyPr wrap="square" rtlCol="0">
            <a:spAutoFit/>
          </a:bodyPr>
          <a:lstStyle/>
          <a:p>
            <a:pPr algn="l">
              <a:tabLst/>
            </a:pPr>
            <a:r>
              <a:rPr lang="en-US" sz="2000" b="0" dirty="0">
                <a:solidFill>
                  <a:srgbClr val="D2533C"/>
                </a:solidFill>
                <a:latin typeface="Arial" panose="020B0604020202020204" pitchFamily="34" charset="0"/>
                <a:cs typeface="Arial" panose="020B0604020202020204" pitchFamily="34" charset="0"/>
              </a:rPr>
              <a:t>	Item  – 1502 Bank Street (2328-NID/DRX)</a:t>
            </a:r>
          </a:p>
        </p:txBody>
      </p:sp>
    </p:spTree>
    <p:extLst>
      <p:ext uri="{BB962C8B-B14F-4D97-AF65-F5344CB8AC3E}">
        <p14:creationId xmlns:p14="http://schemas.microsoft.com/office/powerpoint/2010/main" val="253710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Box 2"/>
          <p:cNvSpPr txBox="1"/>
          <p:nvPr userDrawn="1"/>
        </p:nvSpPr>
        <p:spPr>
          <a:xfrm>
            <a:off x="-1" y="0"/>
            <a:ext cx="6858000" cy="400110"/>
          </a:xfrm>
          <a:prstGeom prst="rect">
            <a:avLst/>
          </a:prstGeom>
          <a:noFill/>
        </p:spPr>
        <p:txBody>
          <a:bodyPr wrap="square" rtlCol="0">
            <a:spAutoFit/>
          </a:bodyPr>
          <a:lstStyle/>
          <a:p>
            <a:pPr algn="l">
              <a:tabLst/>
            </a:pPr>
            <a:r>
              <a:rPr lang="en-US" sz="2000" b="0" dirty="0">
                <a:solidFill>
                  <a:srgbClr val="D2533C"/>
                </a:solidFill>
                <a:latin typeface="Arial" panose="020B0604020202020204" pitchFamily="34" charset="0"/>
                <a:cs typeface="Arial" panose="020B0604020202020204" pitchFamily="34" charset="0"/>
              </a:rPr>
              <a:t>	Item  – 1502 Bank Street (2328-NID/DRX)</a:t>
            </a:r>
          </a:p>
        </p:txBody>
      </p:sp>
    </p:spTree>
    <p:extLst>
      <p:ext uri="{BB962C8B-B14F-4D97-AF65-F5344CB8AC3E}">
        <p14:creationId xmlns:p14="http://schemas.microsoft.com/office/powerpoint/2010/main" val="21270265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365125"/>
          </a:xfrm>
          <a:prstGeom prst="rect">
            <a:avLst/>
          </a:prstGeom>
          <a:solidFill>
            <a:srgbClr val="97B5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p:cNvSpPr txBox="1">
            <a:spLocks/>
          </p:cNvSpPr>
          <p:nvPr userDrawn="1"/>
        </p:nvSpPr>
        <p:spPr>
          <a:xfrm>
            <a:off x="6483178" y="-1"/>
            <a:ext cx="1641920" cy="346869"/>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200" kern="1200" smtClean="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ltLang="en-US" dirty="0"/>
              <a:t>August 20, 2020</a:t>
            </a:r>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782050" y="0"/>
            <a:ext cx="361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userDrawn="1"/>
        </p:nvCxnSpPr>
        <p:spPr>
          <a:xfrm>
            <a:off x="8220896" y="76902"/>
            <a:ext cx="0" cy="18288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366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corded Sound">
            <a:hlinkClick r:id="" action="ppaction://media"/>
            <a:extLst>
              <a:ext uri="{FF2B5EF4-FFF2-40B4-BE49-F238E27FC236}">
                <a16:creationId xmlns:a16="http://schemas.microsoft.com/office/drawing/2014/main" id="{BB606682-9078-4588-8287-31E7F868C5C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7905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bwMode="auto">
          <a:xfrm>
            <a:off x="361666" y="1243469"/>
            <a:ext cx="8229600" cy="544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Clr>
                <a:schemeClr val="accent1"/>
              </a:buClr>
              <a:buSzPct val="85000"/>
              <a:buFont typeface="Arial" charset="0"/>
              <a:buChar char="•"/>
              <a:defRPr sz="2400">
                <a:solidFill>
                  <a:schemeClr val="tx1"/>
                </a:solidFill>
                <a:latin typeface="Arial" charset="0"/>
              </a:defRPr>
            </a:lvl1pPr>
            <a:lvl2pPr indent="-182563">
              <a:spcBef>
                <a:spcPct val="20000"/>
              </a:spcBef>
              <a:buClr>
                <a:schemeClr val="accent1"/>
              </a:buClr>
              <a:buSzPct val="85000"/>
              <a:buFont typeface="Arial" charset="0"/>
              <a:buChar char="•"/>
              <a:defRPr sz="2000">
                <a:solidFill>
                  <a:schemeClr val="tx1"/>
                </a:solidFill>
                <a:latin typeface="Arial" charset="0"/>
              </a:defRPr>
            </a:lvl2pPr>
            <a:lvl3pPr marL="573088" indent="-457200">
              <a:spcBef>
                <a:spcPct val="20000"/>
              </a:spcBef>
              <a:buClr>
                <a:schemeClr val="accent1"/>
              </a:buClr>
              <a:buSzPct val="90000"/>
              <a:buFont typeface="Arial" charset="0"/>
              <a:buChar char="•"/>
              <a:defRPr>
                <a:solidFill>
                  <a:schemeClr val="tx1"/>
                </a:solidFill>
                <a:latin typeface="Arial" charset="0"/>
              </a:defRPr>
            </a:lvl3pPr>
            <a:lvl4pPr marL="1004888" indent="-182563">
              <a:spcBef>
                <a:spcPct val="20000"/>
              </a:spcBef>
              <a:buClr>
                <a:schemeClr val="accent1"/>
              </a:buClr>
              <a:buFont typeface="Arial" charset="0"/>
              <a:buChar char="•"/>
              <a:defRPr sz="1600">
                <a:solidFill>
                  <a:schemeClr val="tx1"/>
                </a:solidFill>
                <a:latin typeface="Arial" charset="0"/>
              </a:defRPr>
            </a:lvl4pPr>
            <a:lvl5pPr marL="1030288" indent="-457200">
              <a:spcBef>
                <a:spcPct val="20000"/>
              </a:spcBef>
              <a:buClr>
                <a:schemeClr val="accent1"/>
              </a:buClr>
              <a:buSzPct val="100000"/>
              <a:buFont typeface="Arial" charset="0"/>
              <a:buChar char="•"/>
              <a:defRPr sz="1400">
                <a:solidFill>
                  <a:schemeClr val="tx1"/>
                </a:solidFill>
                <a:latin typeface="Arial" charset="0"/>
              </a:defRPr>
            </a:lvl5pPr>
            <a:lvl6pPr marL="14874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19446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24018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28590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lvl="2" algn="just">
              <a:spcAft>
                <a:spcPts val="1200"/>
              </a:spcAft>
            </a:pPr>
            <a:endParaRPr lang="en-US" altLang="en-US" sz="2400" dirty="0">
              <a:latin typeface="Century Gothic" pitchFamily="34" charset="0"/>
            </a:endParaRPr>
          </a:p>
          <a:p>
            <a:pPr lvl="2" algn="just">
              <a:spcAft>
                <a:spcPts val="1200"/>
              </a:spcAft>
            </a:pPr>
            <a:endParaRPr lang="en-US" altLang="en-US" sz="2400" dirty="0">
              <a:latin typeface="Century Gothic" pitchFamily="34" charset="0"/>
            </a:endParaRPr>
          </a:p>
          <a:p>
            <a:pPr lvl="2" algn="just">
              <a:spcAft>
                <a:spcPts val="1200"/>
              </a:spcAft>
            </a:pPr>
            <a:r>
              <a:rPr lang="en-US" altLang="en-US" sz="2400" dirty="0">
                <a:latin typeface="Century Gothic" pitchFamily="34" charset="0"/>
              </a:rPr>
              <a:t>Proposal: The applicant is requesting CHC concurrence on a historic resource evaluation and determination of ineligibility for their residence and garage at 1502 Bank Street. </a:t>
            </a:r>
          </a:p>
        </p:txBody>
      </p:sp>
      <p:sp>
        <p:nvSpPr>
          <p:cNvPr id="4" name="Content Placeholder 3"/>
          <p:cNvSpPr txBox="1">
            <a:spLocks/>
          </p:cNvSpPr>
          <p:nvPr/>
        </p:nvSpPr>
        <p:spPr>
          <a:xfrm>
            <a:off x="0" y="586599"/>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2800" dirty="0">
                <a:latin typeface="Century Gothic" pitchFamily="34" charset="0"/>
              </a:rPr>
              <a:t>PROJECT DESCRIPTION</a:t>
            </a:r>
          </a:p>
        </p:txBody>
      </p:sp>
      <p:pic>
        <p:nvPicPr>
          <p:cNvPr id="7" name="Recorded Sound">
            <a:hlinkClick r:id="" action="ppaction://media"/>
            <a:extLst>
              <a:ext uri="{FF2B5EF4-FFF2-40B4-BE49-F238E27FC236}">
                <a16:creationId xmlns:a16="http://schemas.microsoft.com/office/drawing/2014/main" id="{509C3B63-3414-444C-A8F4-38CEC6F208D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10244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1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p:cNvSpPr>
          <p:nvPr/>
        </p:nvSpPr>
        <p:spPr>
          <a:xfrm>
            <a:off x="6669570" y="5994536"/>
            <a:ext cx="613856" cy="66143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400" b="1" dirty="0">
                <a:effectLst/>
                <a:latin typeface="Arial" panose="020B0604020202020204" pitchFamily="34" charset="0"/>
                <a:ea typeface="Arial" panose="020B0604020202020204" pitchFamily="34" charset="0"/>
              </a:rPr>
              <a:t>N</a:t>
            </a:r>
            <a:endParaRPr lang="en-US" sz="1400" dirty="0">
              <a:effectLst/>
              <a:latin typeface="Arial" panose="020B0604020202020204" pitchFamily="34" charset="0"/>
              <a:ea typeface="Arial" panose="020B0604020202020204" pitchFamily="34" charset="0"/>
            </a:endParaRPr>
          </a:p>
        </p:txBody>
      </p:sp>
      <p:cxnSp>
        <p:nvCxnSpPr>
          <p:cNvPr id="7" name="Straight Arrow Connector 6"/>
          <p:cNvCxnSpPr/>
          <p:nvPr/>
        </p:nvCxnSpPr>
        <p:spPr>
          <a:xfrm flipV="1">
            <a:off x="6863952" y="5486399"/>
            <a:ext cx="0" cy="494489"/>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pic>
        <p:nvPicPr>
          <p:cNvPr id="8" name="Picture 7">
            <a:extLst>
              <a:ext uri="{FF2B5EF4-FFF2-40B4-BE49-F238E27FC236}">
                <a16:creationId xmlns:a16="http://schemas.microsoft.com/office/drawing/2014/main" id="{3AE958D1-FBE7-4FCA-B8CD-856F47C27A80}"/>
              </a:ext>
            </a:extLst>
          </p:cNvPr>
          <p:cNvPicPr>
            <a:picLocks noChangeAspect="1"/>
          </p:cNvPicPr>
          <p:nvPr/>
        </p:nvPicPr>
        <p:blipFill rotWithShape="1">
          <a:blip r:embed="rId4">
            <a:extLst>
              <a:ext uri="{28A0092B-C50C-407E-A947-70E740481C1C}">
                <a14:useLocalDpi xmlns:a14="http://schemas.microsoft.com/office/drawing/2010/main" val="0"/>
              </a:ext>
            </a:extLst>
          </a:blip>
          <a:srcRect l="5029" t="10937" r="18986" b="18671"/>
          <a:stretch/>
        </p:blipFill>
        <p:spPr bwMode="auto">
          <a:xfrm>
            <a:off x="457200" y="989646"/>
            <a:ext cx="8229600" cy="4287624"/>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xmln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5" name="Recorded Sound">
            <a:hlinkClick r:id="" action="ppaction://media"/>
            <a:extLst>
              <a:ext uri="{FF2B5EF4-FFF2-40B4-BE49-F238E27FC236}">
                <a16:creationId xmlns:a16="http://schemas.microsoft.com/office/drawing/2014/main" id="{9CB65D0C-C505-496E-B475-7730D2A9D9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05432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55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27D188-8C2A-40DC-8261-EA981F1F80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60" t="13699" b="281"/>
          <a:stretch/>
        </p:blipFill>
        <p:spPr bwMode="auto">
          <a:xfrm>
            <a:off x="457200" y="781050"/>
            <a:ext cx="8229600" cy="4959921"/>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xmln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7" name="Recorded Sound">
            <a:hlinkClick r:id="" action="ppaction://media"/>
            <a:extLst>
              <a:ext uri="{FF2B5EF4-FFF2-40B4-BE49-F238E27FC236}">
                <a16:creationId xmlns:a16="http://schemas.microsoft.com/office/drawing/2014/main" id="{1EB449EC-0DE0-468D-825E-7D9D2416A24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18883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97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108285" y="498762"/>
            <a:ext cx="4322207" cy="3424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3600" dirty="0"/>
          </a:p>
        </p:txBody>
      </p:sp>
      <p:sp>
        <p:nvSpPr>
          <p:cNvPr id="2" name="TextBox 1"/>
          <p:cNvSpPr txBox="1"/>
          <p:nvPr/>
        </p:nvSpPr>
        <p:spPr>
          <a:xfrm>
            <a:off x="290557" y="1076770"/>
            <a:ext cx="7588665" cy="2308324"/>
          </a:xfrm>
          <a:prstGeom prst="rect">
            <a:avLst/>
          </a:prstGeom>
          <a:noFill/>
        </p:spPr>
        <p:txBody>
          <a:bodyPr wrap="square" rtlCol="0">
            <a:spAutoFit/>
          </a:bodyPr>
          <a:lstStyle/>
          <a:p>
            <a:r>
              <a:rPr lang="en-US" sz="2400" dirty="0">
                <a:latin typeface="Century Gothic" panose="020B0502020202020204" pitchFamily="34" charset="0"/>
              </a:rPr>
              <a:t>CEQA: Categorical Exemption –</a:t>
            </a:r>
          </a:p>
          <a:p>
            <a:endParaRPr lang="en-US" sz="2400" dirty="0">
              <a:latin typeface="Century Gothic" panose="020B0502020202020204" pitchFamily="34" charset="0"/>
            </a:endParaRPr>
          </a:p>
          <a:p>
            <a:pPr marL="342900" indent="-342900">
              <a:buClr>
                <a:schemeClr val="accent1">
                  <a:lumMod val="75000"/>
                </a:schemeClr>
              </a:buClr>
              <a:buFont typeface="Arial" panose="020B0604020202020204" pitchFamily="34" charset="0"/>
              <a:buChar char="•"/>
            </a:pPr>
            <a:r>
              <a:rPr lang="en-US" sz="2400" dirty="0">
                <a:latin typeface="Century Gothic" panose="020B0502020202020204" pitchFamily="34" charset="0"/>
              </a:rPr>
              <a:t>Section 15301 Class 1 Existing Facilities</a:t>
            </a:r>
          </a:p>
          <a:p>
            <a:pPr>
              <a:buClr>
                <a:schemeClr val="accent1">
                  <a:lumMod val="75000"/>
                </a:schemeClr>
              </a:buClr>
            </a:pPr>
            <a:endParaRPr lang="en-US" sz="2400" dirty="0">
              <a:latin typeface="Century Gothic" panose="020B0502020202020204" pitchFamily="34" charset="0"/>
            </a:endParaRPr>
          </a:p>
          <a:p>
            <a:pPr marL="342900" indent="-342900">
              <a:buClr>
                <a:schemeClr val="accent1">
                  <a:lumMod val="75000"/>
                </a:schemeClr>
              </a:buClr>
              <a:buFont typeface="Arial" panose="020B0604020202020204" pitchFamily="34" charset="0"/>
              <a:buChar char="•"/>
            </a:pPr>
            <a:r>
              <a:rPr lang="en-US" sz="2400" dirty="0">
                <a:latin typeface="Century Gothic" panose="020B0502020202020204" pitchFamily="34" charset="0"/>
              </a:rPr>
              <a:t>Section 15303 Class 3 New Construction or Conversion of Small Structures</a:t>
            </a:r>
          </a:p>
        </p:txBody>
      </p:sp>
      <p:pic>
        <p:nvPicPr>
          <p:cNvPr id="5" name="Recorded Sound">
            <a:hlinkClick r:id="" action="ppaction://media"/>
            <a:extLst>
              <a:ext uri="{FF2B5EF4-FFF2-40B4-BE49-F238E27FC236}">
                <a16:creationId xmlns:a16="http://schemas.microsoft.com/office/drawing/2014/main" id="{45E05014-3870-4C7C-A023-3BAD5966455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27093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3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7828" y="611967"/>
            <a:ext cx="7886700" cy="4351338"/>
          </a:xfrm>
        </p:spPr>
        <p:txBody>
          <a:bodyPr>
            <a:normAutofit/>
          </a:bodyPr>
          <a:lstStyle/>
          <a:p>
            <a:pPr>
              <a:lnSpc>
                <a:spcPct val="100000"/>
              </a:lnSpc>
              <a:spcAft>
                <a:spcPts val="1200"/>
              </a:spcAft>
            </a:pPr>
            <a:r>
              <a:rPr lang="en-US" sz="2400" dirty="0">
                <a:latin typeface="Century Gothic" panose="020B0502020202020204" pitchFamily="34" charset="0"/>
              </a:rPr>
              <a:t>STAFF RECOMMENDATION: </a:t>
            </a:r>
          </a:p>
          <a:p>
            <a:pPr marL="0" indent="0">
              <a:lnSpc>
                <a:spcPct val="100000"/>
              </a:lnSpc>
              <a:spcAft>
                <a:spcPts val="1200"/>
              </a:spcAft>
              <a:buNone/>
            </a:pPr>
            <a:endParaRPr lang="en-US" sz="2400" dirty="0">
              <a:latin typeface="Century Gothic" panose="020B0502020202020204" pitchFamily="34" charset="0"/>
            </a:endParaRPr>
          </a:p>
          <a:p>
            <a:pPr marL="0" indent="0">
              <a:lnSpc>
                <a:spcPct val="100000"/>
              </a:lnSpc>
              <a:spcAft>
                <a:spcPts val="1200"/>
              </a:spcAft>
              <a:buNone/>
            </a:pPr>
            <a:r>
              <a:rPr lang="en-US" sz="2000" dirty="0">
                <a:latin typeface="Century Gothic" panose="020B0502020202020204" pitchFamily="34" charset="0"/>
              </a:rPr>
              <a:t>Cultural Heritage Commission make a determination that the property does not meet the national, state, or local criteria for historic designation and the project may proceed through the city’s application process without any further restrictions under the Cultural Heritage Ordinance for the demolition of the 1,442 square-foot single-family home and 240-square-foot garage located at 1502 Bank Street.</a:t>
            </a:r>
          </a:p>
        </p:txBody>
      </p:sp>
      <p:pic>
        <p:nvPicPr>
          <p:cNvPr id="5" name="Recorded Sound">
            <a:hlinkClick r:id="" action="ppaction://media"/>
            <a:extLst>
              <a:ext uri="{FF2B5EF4-FFF2-40B4-BE49-F238E27FC236}">
                <a16:creationId xmlns:a16="http://schemas.microsoft.com/office/drawing/2014/main" id="{9969EB2E-4E6D-48EE-9052-3F3F65F3655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33172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08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286" y="666572"/>
            <a:ext cx="8400516" cy="3816429"/>
          </a:xfrm>
          <a:prstGeom prst="rect">
            <a:avLst/>
          </a:prstGeom>
          <a:noFill/>
        </p:spPr>
        <p:txBody>
          <a:bodyPr wrap="square" rtlCol="0">
            <a:spAutoFit/>
          </a:bodyPr>
          <a:lstStyle/>
          <a:p>
            <a:r>
              <a:rPr lang="en-US" sz="2400" dirty="0">
                <a:latin typeface="Century Gothic" panose="020B0502020202020204" pitchFamily="34" charset="0"/>
              </a:rPr>
              <a:t>CULTURAL HERITAGE COMMISSION OPTIONS:</a:t>
            </a:r>
          </a:p>
          <a:p>
            <a:endParaRPr lang="en-US" dirty="0"/>
          </a:p>
          <a:p>
            <a:pPr marL="342900" indent="-342900">
              <a:buClr>
                <a:schemeClr val="accent1">
                  <a:lumMod val="75000"/>
                </a:schemeClr>
              </a:buClr>
              <a:buFont typeface="Arial" panose="020B0604020202020204" pitchFamily="34" charset="0"/>
              <a:buChar char="•"/>
            </a:pPr>
            <a:r>
              <a:rPr lang="en-US" sz="2000" dirty="0">
                <a:latin typeface="Century Gothic" panose="020B0502020202020204" pitchFamily="34" charset="0"/>
              </a:rPr>
              <a:t>Determine that the property does not meet the national, state, or local criteria for historic designation and the project may proceed through the city’s application process without any further restrictions under the Cultural Heritage Ordinance.</a:t>
            </a:r>
          </a:p>
          <a:p>
            <a:pPr marL="342900" indent="-342900">
              <a:buClr>
                <a:schemeClr val="accent1">
                  <a:lumMod val="75000"/>
                </a:schemeClr>
              </a:buClr>
              <a:buFont typeface="Arial" panose="020B0604020202020204" pitchFamily="34" charset="0"/>
              <a:buChar char="•"/>
            </a:pPr>
            <a:endParaRPr lang="en-US" sz="2000" dirty="0">
              <a:latin typeface="Century Gothic" panose="020B0502020202020204" pitchFamily="34" charset="0"/>
            </a:endParaRPr>
          </a:p>
          <a:p>
            <a:pPr marL="342900" indent="-342900">
              <a:buClr>
                <a:schemeClr val="accent1">
                  <a:lumMod val="75000"/>
                </a:schemeClr>
              </a:buClr>
              <a:buFont typeface="Arial" panose="020B0604020202020204" pitchFamily="34" charset="0"/>
              <a:buChar char="•"/>
            </a:pPr>
            <a:r>
              <a:rPr lang="en-US" sz="2000" dirty="0">
                <a:latin typeface="Century Gothic" panose="020B0502020202020204" pitchFamily="34" charset="0"/>
              </a:rPr>
              <a:t>Continue public hearing.</a:t>
            </a:r>
          </a:p>
          <a:p>
            <a:pPr marL="342900" indent="-342900">
              <a:buClr>
                <a:schemeClr val="accent1">
                  <a:lumMod val="75000"/>
                </a:schemeClr>
              </a:buClr>
              <a:buFont typeface="Arial" panose="020B0604020202020204" pitchFamily="34" charset="0"/>
              <a:buChar char="•"/>
            </a:pPr>
            <a:endParaRPr lang="en-US" sz="2000" dirty="0">
              <a:latin typeface="Century Gothic" panose="020B0502020202020204" pitchFamily="34" charset="0"/>
            </a:endParaRPr>
          </a:p>
          <a:p>
            <a:pPr marL="342900" indent="-342900">
              <a:buClr>
                <a:schemeClr val="accent1">
                  <a:lumMod val="75000"/>
                </a:schemeClr>
              </a:buClr>
              <a:buFont typeface="Arial" panose="020B0604020202020204" pitchFamily="34" charset="0"/>
              <a:buChar char="•"/>
            </a:pPr>
            <a:r>
              <a:rPr lang="en-US" sz="2000" dirty="0">
                <a:latin typeface="Century Gothic" panose="020B0502020202020204" pitchFamily="34" charset="0"/>
              </a:rPr>
              <a:t>Determine the property does meet the national, state, or local criteria for historic designation and the project may proceed through the restrictions under the Cultural Heritage Ordinance. </a:t>
            </a:r>
          </a:p>
        </p:txBody>
      </p:sp>
      <p:pic>
        <p:nvPicPr>
          <p:cNvPr id="4" name="Recorded Sound">
            <a:hlinkClick r:id="" action="ppaction://media"/>
            <a:extLst>
              <a:ext uri="{FF2B5EF4-FFF2-40B4-BE49-F238E27FC236}">
                <a16:creationId xmlns:a16="http://schemas.microsoft.com/office/drawing/2014/main" id="{CB324D75-9327-418E-81D3-F2FBD5814AA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16357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092" y="740229"/>
            <a:ext cx="8438606" cy="646331"/>
          </a:xfrm>
          <a:prstGeom prst="rect">
            <a:avLst/>
          </a:prstGeom>
          <a:noFill/>
        </p:spPr>
        <p:txBody>
          <a:bodyPr wrap="square" rtlCol="0">
            <a:spAutoFit/>
          </a:bodyPr>
          <a:lstStyle/>
          <a:p>
            <a:endParaRPr lang="en-US" dirty="0"/>
          </a:p>
          <a:p>
            <a:endParaRPr lang="en-US" dirty="0"/>
          </a:p>
        </p:txBody>
      </p:sp>
      <p:sp>
        <p:nvSpPr>
          <p:cNvPr id="4" name="TextBox 3"/>
          <p:cNvSpPr txBox="1"/>
          <p:nvPr/>
        </p:nvSpPr>
        <p:spPr>
          <a:xfrm>
            <a:off x="3326674" y="1155727"/>
            <a:ext cx="1652760" cy="461665"/>
          </a:xfrm>
          <a:prstGeom prst="rect">
            <a:avLst/>
          </a:prstGeom>
          <a:noFill/>
        </p:spPr>
        <p:txBody>
          <a:bodyPr wrap="none" rtlCol="0">
            <a:spAutoFit/>
          </a:bodyPr>
          <a:lstStyle/>
          <a:p>
            <a:r>
              <a:rPr lang="en-US" sz="2400" dirty="0"/>
              <a:t>Questions? </a:t>
            </a:r>
          </a:p>
        </p:txBody>
      </p:sp>
      <p:pic>
        <p:nvPicPr>
          <p:cNvPr id="5" name="Recorded Sound">
            <a:hlinkClick r:id="" action="ppaction://media"/>
            <a:extLst>
              <a:ext uri="{FF2B5EF4-FFF2-40B4-BE49-F238E27FC236}">
                <a16:creationId xmlns:a16="http://schemas.microsoft.com/office/drawing/2014/main" id="{949CCCBF-794E-4F81-ADBB-545079FDAF2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5688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0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2147</TotalTime>
  <Words>194</Words>
  <Application>Microsoft Office PowerPoint</Application>
  <PresentationFormat>On-screen Show (4:3)</PresentationFormat>
  <Paragraphs>21</Paragraphs>
  <Slides>8</Slides>
  <Notes>0</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 Sissi</dc:creator>
  <cp:lastModifiedBy>Kanika Kith</cp:lastModifiedBy>
  <cp:revision>132</cp:revision>
  <cp:lastPrinted>2019-09-10T02:19:15Z</cp:lastPrinted>
  <dcterms:created xsi:type="dcterms:W3CDTF">2017-12-04T17:55:54Z</dcterms:created>
  <dcterms:modified xsi:type="dcterms:W3CDTF">2020-08-13T23:36:59Z</dcterms:modified>
</cp:coreProperties>
</file>