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8"/>
  </p:notesMasterIdLst>
  <p:handoutMasterIdLst>
    <p:handoutMasterId r:id="rId9"/>
  </p:handoutMasterIdLst>
  <p:sldIdLst>
    <p:sldId id="256" r:id="rId2"/>
    <p:sldId id="257" r:id="rId3"/>
    <p:sldId id="308" r:id="rId4"/>
    <p:sldId id="318" r:id="rId5"/>
    <p:sldId id="303" r:id="rId6"/>
    <p:sldId id="301" r:id="rId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7B5C9"/>
    <a:srgbClr val="93E6CC"/>
    <a:srgbClr val="E20EC4"/>
    <a:srgbClr val="57576E"/>
    <a:srgbClr val="D2533C"/>
    <a:srgbClr val="93A299"/>
    <a:srgbClr val="CDE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7" autoAdjust="0"/>
    <p:restoredTop sz="75089" autoAdjust="0"/>
  </p:normalViewPr>
  <p:slideViewPr>
    <p:cSldViewPr snapToGrid="0">
      <p:cViewPr varScale="1">
        <p:scale>
          <a:sx n="86" d="100"/>
          <a:sy n="86" d="100"/>
        </p:scale>
        <p:origin x="246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1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ED1353F5-6A43-40DB-9596-38C46502E0E1}" type="datetimeFigureOut">
              <a:rPr lang="en-US" smtClean="0"/>
              <a:pPr/>
              <a:t>8/13/2020</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9DBC765-651A-4039-8BD4-6EAA4206E9EA}" type="slidenum">
              <a:rPr lang="en-US" smtClean="0"/>
              <a:pPr/>
              <a:t>‹#›</a:t>
            </a:fld>
            <a:endParaRPr lang="en-US"/>
          </a:p>
        </p:txBody>
      </p:sp>
    </p:spTree>
    <p:extLst>
      <p:ext uri="{BB962C8B-B14F-4D97-AF65-F5344CB8AC3E}">
        <p14:creationId xmlns:p14="http://schemas.microsoft.com/office/powerpoint/2010/main" val="198409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F5D39D9-A4C1-4AD1-BAF1-29CF785EDF99}" type="datetimeFigureOut">
              <a:rPr lang="en-US" smtClean="0"/>
              <a:pPr/>
              <a:t>8/13/2020</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5553B1C-9F3F-43FF-ABF7-E4A5C87A8439}" type="slidenum">
              <a:rPr lang="en-US" smtClean="0"/>
              <a:pPr/>
              <a:t>‹#›</a:t>
            </a:fld>
            <a:endParaRPr lang="en-US"/>
          </a:p>
        </p:txBody>
      </p:sp>
    </p:spTree>
    <p:extLst>
      <p:ext uri="{BB962C8B-B14F-4D97-AF65-F5344CB8AC3E}">
        <p14:creationId xmlns:p14="http://schemas.microsoft.com/office/powerpoint/2010/main" val="2506167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 this</a:t>
            </a:r>
            <a:r>
              <a:rPr lang="en-US" baseline="0" dirty="0" smtClean="0"/>
              <a:t> presentation is for 807 Bank Street. </a:t>
            </a:r>
          </a:p>
        </p:txBody>
      </p:sp>
      <p:sp>
        <p:nvSpPr>
          <p:cNvPr id="4" name="Slide Number Placeholder 3"/>
          <p:cNvSpPr>
            <a:spLocks noGrp="1"/>
          </p:cNvSpPr>
          <p:nvPr>
            <p:ph type="sldNum" sz="quarter" idx="10"/>
          </p:nvPr>
        </p:nvSpPr>
        <p:spPr/>
        <p:txBody>
          <a:bodyPr/>
          <a:lstStyle/>
          <a:p>
            <a:fld id="{45553B1C-9F3F-43FF-ABF7-E4A5C87A8439}" type="slidenum">
              <a:rPr lang="en-US" smtClean="0"/>
              <a:pPr/>
              <a:t>1</a:t>
            </a:fld>
            <a:endParaRPr lang="en-US"/>
          </a:p>
        </p:txBody>
      </p:sp>
    </p:spTree>
    <p:extLst>
      <p:ext uri="{BB962C8B-B14F-4D97-AF65-F5344CB8AC3E}">
        <p14:creationId xmlns:p14="http://schemas.microsoft.com/office/powerpoint/2010/main" val="300037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property owner is requesting consideration for Landmark Historic Designation. The is an Ariel image of the home located on a hillside. Meridian Avenue is located on the east side of the property. </a:t>
            </a:r>
            <a:endParaRPr lang="en-US" i="0"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2</a:t>
            </a:fld>
            <a:endParaRPr lang="en-US"/>
          </a:p>
        </p:txBody>
      </p:sp>
    </p:spTree>
    <p:extLst>
      <p:ext uri="{BB962C8B-B14F-4D97-AF65-F5344CB8AC3E}">
        <p14:creationId xmlns:p14="http://schemas.microsoft.com/office/powerpoint/2010/main" val="3414949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home was built in 1959 The architectural style of the home is Modern Ranch  and </a:t>
            </a:r>
            <a:r>
              <a:rPr lang="en-US" sz="1200" b="0" i="0" u="none" strike="noStrike" kern="1200" baseline="0" dirty="0" smtClean="0">
                <a:solidFill>
                  <a:schemeClr val="tx1"/>
                </a:solidFill>
                <a:latin typeface="+mn-lt"/>
                <a:ea typeface="+mn-ea"/>
                <a:cs typeface="+mn-cs"/>
              </a:rPr>
              <a:t>was designed by Theodore </a:t>
            </a:r>
            <a:r>
              <a:rPr lang="en-US" sz="1200" b="0" i="0" u="none" strike="noStrike" kern="1200" baseline="0" dirty="0" err="1" smtClean="0">
                <a:solidFill>
                  <a:schemeClr val="tx1"/>
                </a:solidFill>
                <a:latin typeface="+mn-lt"/>
                <a:ea typeface="+mn-ea"/>
                <a:cs typeface="+mn-cs"/>
              </a:rPr>
              <a:t>Pletsch</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3</a:t>
            </a:fld>
            <a:endParaRPr lang="en-US"/>
          </a:p>
        </p:txBody>
      </p:sp>
    </p:spTree>
    <p:extLst>
      <p:ext uri="{BB962C8B-B14F-4D97-AF65-F5344CB8AC3E}">
        <p14:creationId xmlns:p14="http://schemas.microsoft.com/office/powerpoint/2010/main" val="2973873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The home’s plan is a rotated “L” and faces to the south and west. The front of the home is dominantly designed with vertical boards and battens, horizontal windows, two on each face which recede from view under extended eaves. The main entry has laid out brick in semi-circles to be used as a landing with decorative brick pedestals. Other elevations are finished with stucco and defining features include a deep roof overhang, wood deck, and full height window wall </a:t>
            </a:r>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4</a:t>
            </a:fld>
            <a:endParaRPr lang="en-US"/>
          </a:p>
        </p:txBody>
      </p:sp>
    </p:spTree>
    <p:extLst>
      <p:ext uri="{BB962C8B-B14F-4D97-AF65-F5344CB8AC3E}">
        <p14:creationId xmlns:p14="http://schemas.microsoft.com/office/powerpoint/2010/main" val="2204300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5</a:t>
            </a:fld>
            <a:endParaRPr lang="en-US"/>
          </a:p>
        </p:txBody>
      </p:sp>
    </p:spTree>
    <p:extLst>
      <p:ext uri="{BB962C8B-B14F-4D97-AF65-F5344CB8AC3E}">
        <p14:creationId xmlns:p14="http://schemas.microsoft.com/office/powerpoint/2010/main" val="1192424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6</a:t>
            </a:fld>
            <a:endParaRPr lang="en-US"/>
          </a:p>
        </p:txBody>
      </p:sp>
    </p:spTree>
    <p:extLst>
      <p:ext uri="{BB962C8B-B14F-4D97-AF65-F5344CB8AC3E}">
        <p14:creationId xmlns:p14="http://schemas.microsoft.com/office/powerpoint/2010/main" val="4081545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5899" y="3328511"/>
            <a:ext cx="3112199" cy="3143956"/>
          </a:xfrm>
          <a:prstGeom prst="rect">
            <a:avLst/>
          </a:prstGeom>
        </p:spPr>
      </p:pic>
      <p:cxnSp>
        <p:nvCxnSpPr>
          <p:cNvPr id="9" name="Straight Connector 8"/>
          <p:cNvCxnSpPr/>
          <p:nvPr userDrawn="1"/>
        </p:nvCxnSpPr>
        <p:spPr>
          <a:xfrm>
            <a:off x="731520" y="3611880"/>
            <a:ext cx="7772400" cy="1587"/>
          </a:xfrm>
          <a:prstGeom prst="line">
            <a:avLst/>
          </a:prstGeom>
          <a:ln w="19050">
            <a:solidFill>
              <a:srgbClr val="D2533C"/>
            </a:solidFill>
          </a:ln>
        </p:spPr>
        <p:style>
          <a:lnRef idx="1">
            <a:schemeClr val="accent1"/>
          </a:lnRef>
          <a:fillRef idx="0">
            <a:schemeClr val="accent1"/>
          </a:fillRef>
          <a:effectRef idx="0">
            <a:schemeClr val="accent1"/>
          </a:effectRef>
          <a:fontRef idx="minor">
            <a:schemeClr val="tx1"/>
          </a:fontRef>
        </p:style>
      </p:cxnSp>
      <p:sp>
        <p:nvSpPr>
          <p:cNvPr id="10" name="Subtitle 2"/>
          <p:cNvSpPr txBox="1">
            <a:spLocks/>
          </p:cNvSpPr>
          <p:nvPr userDrawn="1"/>
        </p:nvSpPr>
        <p:spPr>
          <a:xfrm>
            <a:off x="731520" y="2433454"/>
            <a:ext cx="7772400" cy="406715"/>
          </a:xfrm>
          <a:prstGeom prst="rect">
            <a:avLst/>
          </a:prstGeom>
        </p:spPr>
        <p:txBody>
          <a:bodyPr vert="horz" lIns="91440" tIns="45720" rIns="91440" bIns="45720" rtlCol="0" anchor="b"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7576E"/>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baseline="0" dirty="0" smtClean="0">
                <a:solidFill>
                  <a:srgbClr val="57576E"/>
                </a:solidFill>
                <a:latin typeface="+mj-lt"/>
              </a:rPr>
              <a:t>August 20, 2020</a:t>
            </a:r>
            <a:endParaRPr lang="en-US" sz="1800" b="1" dirty="0">
              <a:solidFill>
                <a:srgbClr val="57576E"/>
              </a:solidFill>
              <a:latin typeface="+mj-lt"/>
            </a:endParaRPr>
          </a:p>
        </p:txBody>
      </p:sp>
      <p:sp>
        <p:nvSpPr>
          <p:cNvPr id="11" name="TextBox 10"/>
          <p:cNvSpPr txBox="1"/>
          <p:nvPr userDrawn="1"/>
        </p:nvSpPr>
        <p:spPr>
          <a:xfrm>
            <a:off x="731520" y="866274"/>
            <a:ext cx="7863840" cy="769441"/>
          </a:xfrm>
          <a:prstGeom prst="rect">
            <a:avLst/>
          </a:prstGeom>
          <a:noFill/>
        </p:spPr>
        <p:txBody>
          <a:bodyPr wrap="square" rtlCol="0">
            <a:spAutoFit/>
          </a:bodyPr>
          <a:lstStyle/>
          <a:p>
            <a:pPr algn="ctr"/>
            <a:r>
              <a:rPr lang="en-US" sz="4400" b="1" dirty="0" smtClean="0">
                <a:solidFill>
                  <a:srgbClr val="D2533C"/>
                </a:solidFill>
                <a:latin typeface="Calibri" panose="020F0502020204030204" pitchFamily="34" charset="0"/>
                <a:cs typeface="Calibri" panose="020F0502020204030204" pitchFamily="34" charset="0"/>
              </a:rPr>
              <a:t>Item</a:t>
            </a:r>
            <a:r>
              <a:rPr lang="en-US" sz="4400" b="1" baseline="0" dirty="0" smtClean="0">
                <a:solidFill>
                  <a:srgbClr val="D2533C"/>
                </a:solidFill>
                <a:latin typeface="Calibri" panose="020F0502020204030204" pitchFamily="34" charset="0"/>
                <a:cs typeface="Calibri" panose="020F0502020204030204" pitchFamily="34" charset="0"/>
              </a:rPr>
              <a:t> </a:t>
            </a:r>
            <a:r>
              <a:rPr lang="en-US" sz="4400" b="1" baseline="0" dirty="0" smtClean="0">
                <a:solidFill>
                  <a:srgbClr val="D2533C"/>
                </a:solidFill>
                <a:latin typeface="Calibri" panose="020F0502020204030204" pitchFamily="34" charset="0"/>
                <a:cs typeface="Calibri" panose="020F0502020204030204" pitchFamily="34" charset="0"/>
              </a:rPr>
              <a:t>3 </a:t>
            </a:r>
            <a:r>
              <a:rPr lang="en-US" sz="4400" b="1" baseline="0" dirty="0" smtClean="0">
                <a:solidFill>
                  <a:srgbClr val="D2533C"/>
                </a:solidFill>
                <a:latin typeface="Calibri" panose="020F0502020204030204" pitchFamily="34" charset="0"/>
                <a:cs typeface="Calibri" panose="020F0502020204030204" pitchFamily="34" charset="0"/>
              </a:rPr>
              <a:t>–  807 Bank Street</a:t>
            </a:r>
            <a:endParaRPr lang="en-US" sz="4400" b="1" dirty="0">
              <a:solidFill>
                <a:srgbClr val="D2533C"/>
              </a:solidFill>
              <a:latin typeface="Calibri" panose="020F0502020204030204" pitchFamily="34" charset="0"/>
              <a:cs typeface="Calibri" panose="020F0502020204030204" pitchFamily="34" charset="0"/>
            </a:endParaRPr>
          </a:p>
        </p:txBody>
      </p:sp>
      <p:sp>
        <p:nvSpPr>
          <p:cNvPr id="12" name="TextBox 11"/>
          <p:cNvSpPr txBox="1"/>
          <p:nvPr userDrawn="1"/>
        </p:nvSpPr>
        <p:spPr>
          <a:xfrm>
            <a:off x="688206" y="1645557"/>
            <a:ext cx="7772400" cy="707886"/>
          </a:xfrm>
          <a:prstGeom prst="rect">
            <a:avLst/>
          </a:prstGeom>
          <a:noFill/>
        </p:spPr>
        <p:txBody>
          <a:bodyPr wrap="square" rtlCol="0">
            <a:spAutoFit/>
          </a:bodyPr>
          <a:lstStyle/>
          <a:p>
            <a:pPr algn="ctr"/>
            <a:r>
              <a:rPr lang="en-US" sz="4000" b="0" dirty="0" smtClean="0">
                <a:solidFill>
                  <a:srgbClr val="97B5C9"/>
                </a:solidFill>
                <a:latin typeface="Calibri" panose="020F0502020204030204" pitchFamily="34" charset="0"/>
                <a:cs typeface="Calibri" panose="020F0502020204030204" pitchFamily="34" charset="0"/>
              </a:rPr>
              <a:t>Project</a:t>
            </a:r>
            <a:r>
              <a:rPr lang="en-US" sz="4000" b="0" baseline="0" dirty="0" smtClean="0">
                <a:solidFill>
                  <a:srgbClr val="97B5C9"/>
                </a:solidFill>
                <a:latin typeface="Calibri" panose="020F0502020204030204" pitchFamily="34" charset="0"/>
                <a:cs typeface="Calibri" panose="020F0502020204030204" pitchFamily="34" charset="0"/>
              </a:rPr>
              <a:t> No. 2338</a:t>
            </a:r>
            <a:r>
              <a:rPr lang="en-US" sz="4000" b="0" dirty="0" smtClean="0">
                <a:solidFill>
                  <a:srgbClr val="97B5C9"/>
                </a:solidFill>
                <a:latin typeface="Calibri" panose="020F0502020204030204" pitchFamily="34" charset="0"/>
                <a:cs typeface="Calibri" panose="020F0502020204030204" pitchFamily="34" charset="0"/>
              </a:rPr>
              <a:t>-LHD</a:t>
            </a:r>
            <a:endParaRPr lang="en-US" sz="4000" b="0" dirty="0">
              <a:solidFill>
                <a:srgbClr val="97B5C9"/>
              </a:solidFill>
              <a:latin typeface="Calibri" panose="020F0502020204030204" pitchFamily="34" charset="0"/>
              <a:cs typeface="Calibri" panose="020F0502020204030204" pitchFamily="34" charset="0"/>
            </a:endParaRPr>
          </a:p>
        </p:txBody>
      </p:sp>
      <p:sp>
        <p:nvSpPr>
          <p:cNvPr id="14" name="TextBox 13"/>
          <p:cNvSpPr txBox="1"/>
          <p:nvPr userDrawn="1"/>
        </p:nvSpPr>
        <p:spPr>
          <a:xfrm>
            <a:off x="731520" y="3693478"/>
            <a:ext cx="7729086" cy="461665"/>
          </a:xfrm>
          <a:prstGeom prst="rect">
            <a:avLst/>
          </a:prstGeom>
          <a:noFill/>
        </p:spPr>
        <p:txBody>
          <a:bodyPr wrap="square" rtlCol="0">
            <a:spAutoFit/>
          </a:bodyPr>
          <a:lstStyle/>
          <a:p>
            <a:pPr algn="ctr"/>
            <a:r>
              <a:rPr lang="en-US" sz="2400" b="1" dirty="0" smtClean="0">
                <a:solidFill>
                  <a:srgbClr val="57576E"/>
                </a:solidFill>
                <a:latin typeface="+mj-lt"/>
              </a:rPr>
              <a:t>City of South Pasadena   |   Cultural Heritage Commission</a:t>
            </a:r>
            <a:endParaRPr lang="en-US" sz="2400" b="1" dirty="0">
              <a:solidFill>
                <a:srgbClr val="57576E"/>
              </a:solidFill>
              <a:latin typeface="+mj-lt"/>
            </a:endParaRPr>
          </a:p>
        </p:txBody>
      </p:sp>
    </p:spTree>
    <p:extLst>
      <p:ext uri="{BB962C8B-B14F-4D97-AF65-F5344CB8AC3E}">
        <p14:creationId xmlns:p14="http://schemas.microsoft.com/office/powerpoint/2010/main" val="38768269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Box 4"/>
          <p:cNvSpPr txBox="1"/>
          <p:nvPr userDrawn="1"/>
        </p:nvSpPr>
        <p:spPr>
          <a:xfrm>
            <a:off x="-1" y="0"/>
            <a:ext cx="6858000" cy="400110"/>
          </a:xfrm>
          <a:prstGeom prst="rect">
            <a:avLst/>
          </a:prstGeom>
          <a:noFill/>
        </p:spPr>
        <p:txBody>
          <a:bodyPr wrap="square" rtlCol="0">
            <a:spAutoFit/>
          </a:bodyPr>
          <a:lstStyle/>
          <a:p>
            <a:pPr algn="l">
              <a:tabLst/>
            </a:pPr>
            <a:r>
              <a:rPr lang="en-US" sz="2000" b="0" dirty="0" smtClean="0">
                <a:solidFill>
                  <a:srgbClr val="D2533C"/>
                </a:solidFill>
                <a:latin typeface="Arial" panose="020B0604020202020204" pitchFamily="34" charset="0"/>
                <a:cs typeface="Arial" panose="020B0604020202020204" pitchFamily="34" charset="0"/>
              </a:rPr>
              <a:t>	Item 5 – 807 Bank Street (2338-LHD)</a:t>
            </a:r>
          </a:p>
        </p:txBody>
      </p:sp>
    </p:spTree>
    <p:extLst>
      <p:ext uri="{BB962C8B-B14F-4D97-AF65-F5344CB8AC3E}">
        <p14:creationId xmlns:p14="http://schemas.microsoft.com/office/powerpoint/2010/main" val="8506190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Box 3"/>
          <p:cNvSpPr txBox="1"/>
          <p:nvPr userDrawn="1"/>
        </p:nvSpPr>
        <p:spPr>
          <a:xfrm>
            <a:off x="0" y="0"/>
            <a:ext cx="68580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smtClean="0">
                <a:solidFill>
                  <a:srgbClr val="D2533C"/>
                </a:solidFill>
                <a:latin typeface="Arial" panose="020B0604020202020204" pitchFamily="34" charset="0"/>
                <a:cs typeface="Arial" panose="020B0604020202020204" pitchFamily="34" charset="0"/>
              </a:rPr>
              <a:t>	Item </a:t>
            </a:r>
            <a:r>
              <a:rPr lang="en-US" sz="2000" b="0" dirty="0" smtClean="0">
                <a:solidFill>
                  <a:srgbClr val="D2533C"/>
                </a:solidFill>
                <a:latin typeface="Arial" panose="020B0604020202020204" pitchFamily="34" charset="0"/>
                <a:cs typeface="Arial" panose="020B0604020202020204" pitchFamily="34" charset="0"/>
              </a:rPr>
              <a:t>3 </a:t>
            </a:r>
            <a:r>
              <a:rPr lang="en-US" sz="2000" b="0" dirty="0" smtClean="0">
                <a:solidFill>
                  <a:srgbClr val="D2533C"/>
                </a:solidFill>
                <a:latin typeface="Arial" panose="020B0604020202020204" pitchFamily="34" charset="0"/>
                <a:cs typeface="Arial" panose="020B0604020202020204" pitchFamily="34" charset="0"/>
              </a:rPr>
              <a:t>– 807 Bank Street (2338-LHD)</a:t>
            </a:r>
          </a:p>
          <a:p>
            <a:pPr algn="l">
              <a:tabLst/>
            </a:pPr>
            <a:endParaRPr lang="en-US" sz="2000" b="0" dirty="0" smtClean="0">
              <a:solidFill>
                <a:srgbClr val="D2533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71073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Box 2"/>
          <p:cNvSpPr txBox="1"/>
          <p:nvPr userDrawn="1"/>
        </p:nvSpPr>
        <p:spPr>
          <a:xfrm>
            <a:off x="-1" y="0"/>
            <a:ext cx="68580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smtClean="0">
                <a:solidFill>
                  <a:srgbClr val="D2533C"/>
                </a:solidFill>
                <a:latin typeface="Arial" panose="020B0604020202020204" pitchFamily="34" charset="0"/>
                <a:cs typeface="Arial" panose="020B0604020202020204" pitchFamily="34" charset="0"/>
              </a:rPr>
              <a:t>		Item 5 – 807 Bank Street (2338-LHD)</a:t>
            </a:r>
          </a:p>
          <a:p>
            <a:pPr algn="l">
              <a:tabLst/>
            </a:pPr>
            <a:endParaRPr lang="en-US" sz="2000" b="0" dirty="0" smtClean="0">
              <a:solidFill>
                <a:srgbClr val="D2533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70265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365125"/>
          </a:xfrm>
          <a:prstGeom prst="rect">
            <a:avLst/>
          </a:prstGeom>
          <a:solidFill>
            <a:srgbClr val="97B5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mtClean="0">
              <a:solidFill>
                <a:srgbClr val="FFFFFF"/>
              </a:solidFill>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3"/>
          <p:cNvSpPr txBox="1">
            <a:spLocks/>
          </p:cNvSpPr>
          <p:nvPr userDrawn="1"/>
        </p:nvSpPr>
        <p:spPr>
          <a:xfrm>
            <a:off x="6469166" y="-1"/>
            <a:ext cx="1655932" cy="346869"/>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200" kern="1200" smtClean="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ltLang="en-US" dirty="0" smtClean="0"/>
              <a:t>August 20, 2020</a:t>
            </a:r>
            <a:endParaRPr lang="en-US" altLang="en-US" dirty="0"/>
          </a:p>
        </p:txBody>
      </p:sp>
      <p:sp>
        <p:nvSpPr>
          <p:cNvPr id="14" name="Slide Number Placeholder 5"/>
          <p:cNvSpPr txBox="1">
            <a:spLocks/>
          </p:cNvSpPr>
          <p:nvPr userDrawn="1"/>
        </p:nvSpPr>
        <p:spPr>
          <a:xfrm>
            <a:off x="8220347" y="-9130"/>
            <a:ext cx="561703"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400" b="1" kern="1200" smtClean="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US" altLang="en-US" sz="1200" b="0" dirty="0"/>
          </a:p>
        </p:txBody>
      </p:sp>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782050" y="0"/>
            <a:ext cx="361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userDrawn="1"/>
        </p:nvCxnSpPr>
        <p:spPr>
          <a:xfrm>
            <a:off x="8220896" y="76902"/>
            <a:ext cx="0" cy="18288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366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8"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image" Target="../media/image8.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4.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79056085"/>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bwMode="auto">
          <a:xfrm>
            <a:off x="0" y="1199226"/>
            <a:ext cx="8579492" cy="544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Clr>
                <a:schemeClr val="accent1"/>
              </a:buClr>
              <a:buSzPct val="85000"/>
              <a:buFont typeface="Arial" charset="0"/>
              <a:buChar char="•"/>
              <a:defRPr sz="2400">
                <a:solidFill>
                  <a:schemeClr val="tx1"/>
                </a:solidFill>
                <a:latin typeface="Arial" charset="0"/>
              </a:defRPr>
            </a:lvl1pPr>
            <a:lvl2pPr indent="-182563">
              <a:spcBef>
                <a:spcPct val="20000"/>
              </a:spcBef>
              <a:buClr>
                <a:schemeClr val="accent1"/>
              </a:buClr>
              <a:buSzPct val="85000"/>
              <a:buFont typeface="Arial" charset="0"/>
              <a:buChar char="•"/>
              <a:defRPr sz="2000">
                <a:solidFill>
                  <a:schemeClr val="tx1"/>
                </a:solidFill>
                <a:latin typeface="Arial" charset="0"/>
              </a:defRPr>
            </a:lvl2pPr>
            <a:lvl3pPr marL="573088" indent="-457200">
              <a:spcBef>
                <a:spcPct val="20000"/>
              </a:spcBef>
              <a:buClr>
                <a:schemeClr val="accent1"/>
              </a:buClr>
              <a:buSzPct val="90000"/>
              <a:buFont typeface="Arial" charset="0"/>
              <a:buChar char="•"/>
              <a:defRPr>
                <a:solidFill>
                  <a:schemeClr val="tx1"/>
                </a:solidFill>
                <a:latin typeface="Arial" charset="0"/>
              </a:defRPr>
            </a:lvl3pPr>
            <a:lvl4pPr marL="1004888" indent="-182563">
              <a:spcBef>
                <a:spcPct val="20000"/>
              </a:spcBef>
              <a:buClr>
                <a:schemeClr val="accent1"/>
              </a:buClr>
              <a:buFont typeface="Arial" charset="0"/>
              <a:buChar char="•"/>
              <a:defRPr sz="1600">
                <a:solidFill>
                  <a:schemeClr val="tx1"/>
                </a:solidFill>
                <a:latin typeface="Arial" charset="0"/>
              </a:defRPr>
            </a:lvl4pPr>
            <a:lvl5pPr marL="1030288" indent="-457200">
              <a:spcBef>
                <a:spcPct val="20000"/>
              </a:spcBef>
              <a:buClr>
                <a:schemeClr val="accent1"/>
              </a:buClr>
              <a:buSzPct val="100000"/>
              <a:buFont typeface="Arial" charset="0"/>
              <a:buChar char="•"/>
              <a:defRPr sz="1400">
                <a:solidFill>
                  <a:schemeClr val="tx1"/>
                </a:solidFill>
                <a:latin typeface="Arial" charset="0"/>
              </a:defRPr>
            </a:lvl5pPr>
            <a:lvl6pPr marL="14874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19446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24018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28590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lvl="2">
              <a:spcAft>
                <a:spcPts val="1200"/>
              </a:spcAft>
            </a:pPr>
            <a:r>
              <a:rPr lang="en-US" altLang="en-US" sz="2800" dirty="0" smtClean="0">
                <a:latin typeface="Century Gothic" pitchFamily="34" charset="0"/>
              </a:rPr>
              <a:t>Request for Landmark Historic Designation located </a:t>
            </a:r>
            <a:r>
              <a:rPr lang="en-US" altLang="en-US" sz="2800" dirty="0">
                <a:latin typeface="Century Gothic" pitchFamily="34" charset="0"/>
              </a:rPr>
              <a:t>at </a:t>
            </a:r>
            <a:r>
              <a:rPr lang="en-US" altLang="en-US" sz="2800" dirty="0" smtClean="0">
                <a:latin typeface="Century Gothic" pitchFamily="34" charset="0"/>
              </a:rPr>
              <a:t>807 Bank Street</a:t>
            </a:r>
          </a:p>
          <a:p>
            <a:pPr lvl="2">
              <a:spcAft>
                <a:spcPts val="1200"/>
              </a:spcAft>
            </a:pPr>
            <a:endParaRPr lang="en-US" altLang="en-US" sz="3200" dirty="0">
              <a:latin typeface="Century Gothic" pitchFamily="34" charset="0"/>
            </a:endParaRPr>
          </a:p>
        </p:txBody>
      </p:sp>
      <p:sp>
        <p:nvSpPr>
          <p:cNvPr id="4" name="Content Placeholder 3"/>
          <p:cNvSpPr txBox="1">
            <a:spLocks/>
          </p:cNvSpPr>
          <p:nvPr/>
        </p:nvSpPr>
        <p:spPr>
          <a:xfrm>
            <a:off x="0" y="414353"/>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3200" dirty="0" smtClean="0">
                <a:latin typeface="Century Gothic" pitchFamily="34" charset="0"/>
              </a:rPr>
              <a:t>PROJECT</a:t>
            </a:r>
            <a:endParaRPr lang="en-US" altLang="en-US" sz="2800" dirty="0" smtClean="0">
              <a:latin typeface="Century Gothic" pitchFamily="34" charset="0"/>
            </a:endParaRPr>
          </a:p>
        </p:txBody>
      </p:sp>
      <p:pic>
        <p:nvPicPr>
          <p:cNvPr id="6" name="Picture 5"/>
          <p:cNvPicPr>
            <a:picLocks noChangeAspect="1"/>
          </p:cNvPicPr>
          <p:nvPr/>
        </p:nvPicPr>
        <p:blipFill>
          <a:blip r:embed="rId5"/>
          <a:stretch>
            <a:fillRect/>
          </a:stretch>
        </p:blipFill>
        <p:spPr>
          <a:xfrm>
            <a:off x="545783" y="2330309"/>
            <a:ext cx="7672388" cy="4185743"/>
          </a:xfrm>
          <a:prstGeom prst="rect">
            <a:avLst/>
          </a:prstGeom>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102444152"/>
      </p:ext>
    </p:extLst>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spd="slow" advClick="0"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1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stretch>
            <a:fillRect/>
          </a:stretch>
        </p:blipFill>
        <p:spPr>
          <a:xfrm>
            <a:off x="723900" y="1633537"/>
            <a:ext cx="7696200" cy="3590925"/>
          </a:xfrm>
          <a:prstGeom prst="rect">
            <a:avLst/>
          </a:prstGeom>
        </p:spPr>
      </p:pic>
      <p:sp>
        <p:nvSpPr>
          <p:cNvPr id="7" name="Content Placeholder 2"/>
          <p:cNvSpPr txBox="1">
            <a:spLocks/>
          </p:cNvSpPr>
          <p:nvPr/>
        </p:nvSpPr>
        <p:spPr>
          <a:xfrm>
            <a:off x="475366" y="5586153"/>
            <a:ext cx="7886700" cy="5818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Built in 1959 – Modern Ranch Home</a:t>
            </a: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56718224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4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4016205" y="3680460"/>
            <a:ext cx="4498666" cy="2948940"/>
          </a:xfrm>
          <a:prstGeom prst="rect">
            <a:avLst/>
          </a:prstGeom>
        </p:spPr>
      </p:pic>
      <p:pic>
        <p:nvPicPr>
          <p:cNvPr id="4" name="Picture 3"/>
          <p:cNvPicPr>
            <a:picLocks noChangeAspect="1"/>
          </p:cNvPicPr>
          <p:nvPr/>
        </p:nvPicPr>
        <p:blipFill rotWithShape="1">
          <a:blip r:embed="rId6"/>
          <a:srcRect t="7685" b="6693"/>
          <a:stretch/>
        </p:blipFill>
        <p:spPr>
          <a:xfrm>
            <a:off x="436237" y="3680460"/>
            <a:ext cx="2714625" cy="3017520"/>
          </a:xfrm>
          <a:prstGeom prst="rect">
            <a:avLst/>
          </a:prstGeom>
        </p:spPr>
      </p:pic>
      <p:pic>
        <p:nvPicPr>
          <p:cNvPr id="5" name="Picture 4"/>
          <p:cNvPicPr>
            <a:picLocks noChangeAspect="1"/>
          </p:cNvPicPr>
          <p:nvPr/>
        </p:nvPicPr>
        <p:blipFill>
          <a:blip r:embed="rId7"/>
          <a:stretch>
            <a:fillRect/>
          </a:stretch>
        </p:blipFill>
        <p:spPr>
          <a:xfrm>
            <a:off x="5978829" y="745806"/>
            <a:ext cx="2936092" cy="2256614"/>
          </a:xfrm>
          <a:prstGeom prst="rect">
            <a:avLst/>
          </a:prstGeom>
        </p:spPr>
      </p:pic>
      <p:pic>
        <p:nvPicPr>
          <p:cNvPr id="7" name="Picture 6"/>
          <p:cNvPicPr>
            <a:picLocks noChangeAspect="1"/>
          </p:cNvPicPr>
          <p:nvPr/>
        </p:nvPicPr>
        <p:blipFill rotWithShape="1">
          <a:blip r:embed="rId8"/>
          <a:srcRect b="9855"/>
          <a:stretch/>
        </p:blipFill>
        <p:spPr>
          <a:xfrm>
            <a:off x="278130" y="745806"/>
            <a:ext cx="5482590" cy="2306004"/>
          </a:xfrm>
          <a:prstGeom prst="rect">
            <a:avLst/>
          </a:prstGeom>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832065899"/>
      </p:ext>
    </p:extLst>
  </p:cSld>
  <p:clrMapOvr>
    <a:masterClrMapping/>
  </p:clrMapOvr>
  <mc:AlternateContent xmlns:mc="http://schemas.openxmlformats.org/markup-compatibility/2006" xmlns:p14="http://schemas.microsoft.com/office/powerpoint/2010/main">
    <mc:Choice Requires="p14">
      <p:transition spd="slow" p14:dur="2000" advTm="32000"/>
    </mc:Choice>
    <mc:Fallback xmlns="">
      <p:transition spd="slow" advTm="3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59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616410"/>
            <a:ext cx="7276289" cy="1159934"/>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300" dirty="0" smtClean="0"/>
              <a:t>Staff Recommendation:</a:t>
            </a:r>
            <a:r>
              <a:rPr lang="en-US" dirty="0" smtClean="0"/>
              <a:t/>
            </a:r>
            <a:br>
              <a:rPr lang="en-US" dirty="0" smtClean="0"/>
            </a:br>
            <a:r>
              <a:rPr lang="en-US" dirty="0" smtClean="0"/>
              <a:t/>
            </a:r>
            <a:br>
              <a:rPr lang="en-US" dirty="0" smtClean="0"/>
            </a:br>
            <a:endParaRPr lang="en-US" dirty="0"/>
          </a:p>
        </p:txBody>
      </p:sp>
      <p:sp>
        <p:nvSpPr>
          <p:cNvPr id="3" name="Title 1"/>
          <p:cNvSpPr txBox="1">
            <a:spLocks/>
          </p:cNvSpPr>
          <p:nvPr/>
        </p:nvSpPr>
        <p:spPr>
          <a:xfrm>
            <a:off x="504826" y="1438275"/>
            <a:ext cx="8305800" cy="2769466"/>
          </a:xfrm>
          <a:prstGeom prst="rect">
            <a:avLst/>
          </a:prstGeom>
        </p:spPr>
        <p:txBody>
          <a:bodyPr vert="horz" lIns="91440" tIns="45720" rIns="91440" bIns="45720" rtlCol="0" anchor="ctr">
            <a:noAutofit/>
          </a:bodyPr>
          <a:lstStyle/>
          <a:p>
            <a:r>
              <a:rPr lang="en-US" sz="3200" dirty="0" smtClean="0"/>
              <a:t>It </a:t>
            </a:r>
            <a:r>
              <a:rPr lang="en-US" sz="3200" dirty="0"/>
              <a:t>is recommended that the Cultural Heritage Commission appoint a subcommittee to review a request for a Landmark Historic Designation. </a:t>
            </a:r>
            <a:endParaRPr lang="en-US" sz="3200" dirty="0" smtClean="0">
              <a:ea typeface="+mj-ea"/>
              <a:cs typeface="+mj-cs"/>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53393356"/>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95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092" y="740229"/>
            <a:ext cx="8438606" cy="646331"/>
          </a:xfrm>
          <a:prstGeom prst="rect">
            <a:avLst/>
          </a:prstGeom>
          <a:noFill/>
        </p:spPr>
        <p:txBody>
          <a:bodyPr wrap="square" rtlCol="0">
            <a:spAutoFit/>
          </a:bodyPr>
          <a:lstStyle/>
          <a:p>
            <a:endParaRPr lang="en-US" dirty="0"/>
          </a:p>
          <a:p>
            <a:endParaRPr lang="en-US" dirty="0"/>
          </a:p>
        </p:txBody>
      </p:sp>
      <p:sp>
        <p:nvSpPr>
          <p:cNvPr id="4" name="TextBox 3"/>
          <p:cNvSpPr txBox="1"/>
          <p:nvPr/>
        </p:nvSpPr>
        <p:spPr>
          <a:xfrm>
            <a:off x="3326673" y="1155727"/>
            <a:ext cx="3242077" cy="769441"/>
          </a:xfrm>
          <a:prstGeom prst="rect">
            <a:avLst/>
          </a:prstGeom>
          <a:noFill/>
        </p:spPr>
        <p:txBody>
          <a:bodyPr wrap="square" rtlCol="0">
            <a:spAutoFit/>
          </a:bodyPr>
          <a:lstStyle/>
          <a:p>
            <a:r>
              <a:rPr lang="en-US" sz="4400" dirty="0" smtClean="0"/>
              <a:t>Questions? </a:t>
            </a:r>
            <a:endParaRPr lang="en-US" sz="4400"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009900"/>
            <a:ext cx="609600" cy="609600"/>
          </a:xfrm>
          <a:prstGeom prst="rect">
            <a:avLst/>
          </a:prstGeom>
        </p:spPr>
      </p:pic>
    </p:spTree>
    <p:extLst>
      <p:ext uri="{BB962C8B-B14F-4D97-AF65-F5344CB8AC3E}">
        <p14:creationId xmlns:p14="http://schemas.microsoft.com/office/powerpoint/2010/main" val="316357668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2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2511</TotalTime>
  <Words>210</Words>
  <Application>Microsoft Office PowerPoint</Application>
  <PresentationFormat>On-screen Show (4:3)</PresentationFormat>
  <Paragraphs>17</Paragraphs>
  <Slides>6</Slides>
  <Notes>6</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Malinda Lim</dc:creator>
  <cp:lastModifiedBy>Elaine Serrano</cp:lastModifiedBy>
  <cp:revision>164</cp:revision>
  <cp:lastPrinted>2020-02-21T01:44:28Z</cp:lastPrinted>
  <dcterms:created xsi:type="dcterms:W3CDTF">2017-12-04T17:55:54Z</dcterms:created>
  <dcterms:modified xsi:type="dcterms:W3CDTF">2020-08-14T02:01:55Z</dcterms:modified>
</cp:coreProperties>
</file>