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7"/>
  </p:notesMasterIdLst>
  <p:handoutMasterIdLst>
    <p:handoutMasterId r:id="rId8"/>
  </p:handoutMasterIdLst>
  <p:sldIdLst>
    <p:sldId id="256" r:id="rId2"/>
    <p:sldId id="257" r:id="rId3"/>
    <p:sldId id="312" r:id="rId4"/>
    <p:sldId id="311" r:id="rId5"/>
    <p:sldId id="313" r:id="rId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5C9"/>
    <a:srgbClr val="FFFFFF"/>
    <a:srgbClr val="93E6CC"/>
    <a:srgbClr val="E20EC4"/>
    <a:srgbClr val="57576E"/>
    <a:srgbClr val="D2533C"/>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7" autoAdjust="0"/>
    <p:restoredTop sz="77379" autoAdjust="0"/>
  </p:normalViewPr>
  <p:slideViewPr>
    <p:cSldViewPr snapToGrid="0">
      <p:cViewPr varScale="1">
        <p:scale>
          <a:sx n="87" d="100"/>
          <a:sy n="87" d="100"/>
        </p:scale>
        <p:origin x="1812"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D1353F5-6A43-40DB-9596-38C46502E0E1}" type="datetimeFigureOut">
              <a:rPr lang="en-US" smtClean="0"/>
              <a:t>2/10/2021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9DBC765-651A-4039-8BD4-6EAA4206E9EA}" type="slidenum">
              <a:rPr lang="en-US" smtClean="0"/>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F5D39D9-A4C1-4AD1-BAF1-29CF785EDF99}" type="datetimeFigureOut">
              <a:rPr lang="en-US" smtClean="0"/>
              <a:t>2/10/2021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5553B1C-9F3F-43FF-ABF7-E4A5C87A8439}" type="slidenum">
              <a:rPr lang="en-US" smtClean="0"/>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Evening</a:t>
            </a:r>
            <a:r>
              <a:rPr lang="en-US" baseline="0" dirty="0" smtClean="0"/>
              <a:t> </a:t>
            </a:r>
            <a:r>
              <a:rPr lang="en-US" dirty="0" smtClean="0"/>
              <a:t>this</a:t>
            </a:r>
            <a:r>
              <a:rPr lang="en-US" baseline="0" dirty="0" smtClean="0"/>
              <a:t> </a:t>
            </a:r>
            <a:r>
              <a:rPr lang="en-US" baseline="0" dirty="0" smtClean="0"/>
              <a:t>presentation is for </a:t>
            </a:r>
            <a:r>
              <a:rPr lang="en-US" baseline="0" dirty="0" smtClean="0"/>
              <a:t>1016 Orange Grove Avenue , </a:t>
            </a:r>
            <a:r>
              <a:rPr lang="en-US" baseline="0" dirty="0" smtClean="0"/>
              <a:t>which the property owner is requesting consideration for a </a:t>
            </a:r>
            <a:r>
              <a:rPr lang="en-US" baseline="0" dirty="0" smtClean="0"/>
              <a:t>Landmark historic designation and a Mills </a:t>
            </a:r>
            <a:r>
              <a:rPr lang="en-US" baseline="0" dirty="0" smtClean="0"/>
              <a:t>Act Contract. </a:t>
            </a:r>
          </a:p>
        </p:txBody>
      </p:sp>
      <p:sp>
        <p:nvSpPr>
          <p:cNvPr id="4" name="Slide Number Placeholder 3"/>
          <p:cNvSpPr>
            <a:spLocks noGrp="1"/>
          </p:cNvSpPr>
          <p:nvPr>
            <p:ph type="sldNum" sz="quarter" idx="10"/>
          </p:nvPr>
        </p:nvSpPr>
        <p:spPr/>
        <p:txBody>
          <a:bodyPr/>
          <a:lstStyle/>
          <a:p>
            <a:fld id="{45553B1C-9F3F-43FF-ABF7-E4A5C87A8439}" type="slidenum">
              <a:rPr lang="en-US" smtClean="0"/>
              <a:t>1</a:t>
            </a:fld>
            <a:endParaRPr lang="en-US"/>
          </a:p>
        </p:txBody>
      </p:sp>
    </p:spTree>
    <p:extLst>
      <p:ext uri="{BB962C8B-B14F-4D97-AF65-F5344CB8AC3E}">
        <p14:creationId xmlns:p14="http://schemas.microsoft.com/office/powerpoint/2010/main" val="308857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“Orange Grove Schoolhouse” was built in 1885 and was used as one of South Pasadena’s earliest public schoolhouses from 1885-1918.  The architectural style is Transitional Late Victorian-Craftsman</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5553B1C-9F3F-43FF-ABF7-E4A5C87A8439}" type="slidenum">
              <a:rPr lang="en-US" smtClean="0"/>
              <a:t>2</a:t>
            </a:fld>
            <a:endParaRPr lang="en-US"/>
          </a:p>
        </p:txBody>
      </p:sp>
    </p:spTree>
    <p:extLst>
      <p:ext uri="{BB962C8B-B14F-4D97-AF65-F5344CB8AC3E}">
        <p14:creationId xmlns:p14="http://schemas.microsoft.com/office/powerpoint/2010/main" val="193499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 character defining features of the home include : </a:t>
            </a:r>
            <a:endParaRPr lang="en-US" dirty="0" smtClean="0"/>
          </a:p>
          <a:p>
            <a:r>
              <a:rPr lang="en-US" dirty="0" smtClean="0"/>
              <a:t>• roof characteristics are (hipped roof  with clipped gable ends, medium/high-pitched eaves, shallow boxed eaves)</a:t>
            </a:r>
          </a:p>
          <a:p>
            <a:r>
              <a:rPr lang="en-US" dirty="0" smtClean="0"/>
              <a:t>•Elevated, partial-length porch with simple wood posts, vertical, wood-plank ceiling, and low wood railing</a:t>
            </a:r>
          </a:p>
          <a:p>
            <a:r>
              <a:rPr lang="en-US" dirty="0" smtClean="0"/>
              <a:t>•Sheathing materials such as wood shiplap siding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letter of intention for Mills Act indicates damages to some of those features that need to be repaired or restored. Some items include retrofitting the foundation, repair exterior siding, replacement and repairs of windows and repair or replacement of the roof beam.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3</a:t>
            </a:fld>
            <a:endParaRPr lang="en-US"/>
          </a:p>
        </p:txBody>
      </p:sp>
    </p:spTree>
    <p:extLst>
      <p:ext uri="{BB962C8B-B14F-4D97-AF65-F5344CB8AC3E}">
        <p14:creationId xmlns:p14="http://schemas.microsoft.com/office/powerpoint/2010/main" val="37512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Staff recommends that the Commission appoint a subcommittee to review both of these requests in further detail before the property owner formally applies for the Historic Landmark Designation and Mills Act. </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t>4</a:t>
            </a:fld>
            <a:endParaRPr lang="en-US"/>
          </a:p>
        </p:txBody>
      </p:sp>
    </p:spTree>
    <p:extLst>
      <p:ext uri="{BB962C8B-B14F-4D97-AF65-F5344CB8AC3E}">
        <p14:creationId xmlns:p14="http://schemas.microsoft.com/office/powerpoint/2010/main" val="119306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31251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February 18, 2021</a:t>
            </a:r>
            <a:endParaRPr lang="en-US" sz="1800" b="1" dirty="0">
              <a:solidFill>
                <a:srgbClr val="57576E"/>
              </a:solidFill>
              <a:latin typeface="+mj-lt"/>
            </a:endParaRPr>
          </a:p>
        </p:txBody>
      </p:sp>
      <p:sp>
        <p:nvSpPr>
          <p:cNvPr id="11" name="TextBox 10"/>
          <p:cNvSpPr txBox="1"/>
          <p:nvPr userDrawn="1"/>
        </p:nvSpPr>
        <p:spPr>
          <a:xfrm>
            <a:off x="444366" y="906279"/>
            <a:ext cx="7863840" cy="769441"/>
          </a:xfrm>
          <a:prstGeom prst="rect">
            <a:avLst/>
          </a:prstGeom>
          <a:noFill/>
        </p:spPr>
        <p:txBody>
          <a:bodyPr wrap="square" rtlCol="0">
            <a:spAutoFit/>
          </a:bodyPr>
          <a:lstStyle/>
          <a:p>
            <a:pPr algn="ctr"/>
            <a:r>
              <a:rPr lang="en-US" sz="4400" b="1" baseline="0" dirty="0" smtClean="0">
                <a:solidFill>
                  <a:srgbClr val="D2533C"/>
                </a:solidFill>
                <a:latin typeface="Calibri" panose="020F0502020204030204" pitchFamily="34" charset="0"/>
                <a:cs typeface="Calibri" panose="020F0502020204030204" pitchFamily="34" charset="0"/>
              </a:rPr>
              <a:t>1016 Orange Grove Avenue</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535806" y="1715726"/>
            <a:ext cx="7772400" cy="707886"/>
          </a:xfrm>
          <a:prstGeom prst="rect">
            <a:avLst/>
          </a:prstGeom>
          <a:noFill/>
        </p:spPr>
        <p:txBody>
          <a:bodyPr wrap="square" rtlCol="0">
            <a:spAutoFit/>
          </a:bodyPr>
          <a:lstStyle/>
          <a:p>
            <a:pPr algn="ctr"/>
            <a:r>
              <a:rPr lang="en-US" sz="4000" b="0" dirty="0" smtClean="0">
                <a:solidFill>
                  <a:srgbClr val="97B5C9"/>
                </a:solidFill>
                <a:latin typeface="Calibri" panose="020F0502020204030204" pitchFamily="34" charset="0"/>
                <a:cs typeface="Calibri" panose="020F0502020204030204" pitchFamily="34" charset="0"/>
              </a:rPr>
              <a:t>Project</a:t>
            </a:r>
            <a:r>
              <a:rPr lang="en-US" sz="4000" b="0" baseline="0" dirty="0" smtClean="0">
                <a:solidFill>
                  <a:srgbClr val="97B5C9"/>
                </a:solidFill>
                <a:latin typeface="Calibri" panose="020F0502020204030204" pitchFamily="34" charset="0"/>
                <a:cs typeface="Calibri" panose="020F0502020204030204" pitchFamily="34" charset="0"/>
              </a:rPr>
              <a:t> No. </a:t>
            </a:r>
            <a:r>
              <a:rPr lang="en-US" sz="4000" b="0" baseline="0" dirty="0" smtClean="0">
                <a:solidFill>
                  <a:srgbClr val="97B5C9"/>
                </a:solidFill>
                <a:latin typeface="Calibri" panose="020F0502020204030204" pitchFamily="34" charset="0"/>
                <a:cs typeface="Calibri" panose="020F0502020204030204" pitchFamily="34" charset="0"/>
              </a:rPr>
              <a:t>2384-LMN/2383-MIL</a:t>
            </a:r>
            <a:endParaRPr lang="en-US" sz="4000" b="0" dirty="0">
              <a:solidFill>
                <a:srgbClr val="97B5C9"/>
              </a:solidFill>
              <a:latin typeface="Calibri" panose="020F0502020204030204" pitchFamily="34" charset="0"/>
              <a:cs typeface="Calibri" panose="020F0502020204030204" pitchFamily="34" charset="0"/>
            </a:endParaRPr>
          </a:p>
        </p:txBody>
      </p:sp>
      <p:sp>
        <p:nvSpPr>
          <p:cNvPr id="13" name="TextBox 12"/>
          <p:cNvSpPr txBox="1"/>
          <p:nvPr userDrawn="1"/>
        </p:nvSpPr>
        <p:spPr>
          <a:xfrm>
            <a:off x="0" y="2338069"/>
            <a:ext cx="9143999" cy="553998"/>
          </a:xfrm>
          <a:prstGeom prst="rect">
            <a:avLst/>
          </a:prstGeom>
          <a:noFill/>
        </p:spPr>
        <p:txBody>
          <a:bodyPr wrap="square" rtlCol="0">
            <a:spAutoFit/>
          </a:bodyPr>
          <a:lstStyle/>
          <a:p>
            <a:pPr algn="ctr"/>
            <a:r>
              <a:rPr lang="en-US" sz="3000" b="1" dirty="0" smtClean="0">
                <a:solidFill>
                  <a:srgbClr val="97B5C9"/>
                </a:solidFill>
                <a:latin typeface="+mj-lt"/>
                <a:cs typeface="Calibri" panose="020F0502020204030204" pitchFamily="34" charset="0"/>
              </a:rPr>
              <a:t>Landmark Historic Designation &amp; Mills</a:t>
            </a:r>
            <a:r>
              <a:rPr lang="en-US" sz="3000" b="1" baseline="0" dirty="0" smtClean="0">
                <a:solidFill>
                  <a:srgbClr val="97B5C9"/>
                </a:solidFill>
                <a:latin typeface="+mj-lt"/>
                <a:cs typeface="Calibri" panose="020F0502020204030204" pitchFamily="34" charset="0"/>
              </a:rPr>
              <a:t> </a:t>
            </a:r>
            <a:r>
              <a:rPr lang="en-US" sz="3000" b="1" baseline="0" dirty="0" smtClean="0">
                <a:solidFill>
                  <a:srgbClr val="97B5C9"/>
                </a:solidFill>
                <a:latin typeface="+mj-lt"/>
                <a:cs typeface="Calibri" panose="020F0502020204030204" pitchFamily="34" charset="0"/>
              </a:rPr>
              <a:t>Act Request</a:t>
            </a:r>
            <a:endParaRPr lang="en-US" sz="3000" b="1" dirty="0">
              <a:solidFill>
                <a:srgbClr val="97B5C9"/>
              </a:solidFill>
              <a:latin typeface="+mj-lt"/>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smtClean="0">
                <a:solidFill>
                  <a:srgbClr val="57576E"/>
                </a:solidFill>
                <a:latin typeface="+mj-lt"/>
              </a:rPr>
              <a:t>City of South Pasadena   |</a:t>
            </a:r>
            <a:r>
              <a:rPr lang="en-US" sz="2400" b="1" baseline="0" dirty="0" smtClean="0">
                <a:solidFill>
                  <a:srgbClr val="57576E"/>
                </a:solidFill>
                <a:latin typeface="+mj-lt"/>
              </a:rPr>
              <a:t> Cultural Heritage Commission</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0" y="0"/>
            <a:ext cx="68580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1016 Orange</a:t>
            </a:r>
            <a:r>
              <a:rPr lang="en-US" sz="2000" b="0" baseline="0" dirty="0" smtClean="0">
                <a:solidFill>
                  <a:srgbClr val="D2533C"/>
                </a:solidFill>
                <a:latin typeface="Arial" panose="020B0604020202020204" pitchFamily="34" charset="0"/>
                <a:cs typeface="Arial" panose="020B0604020202020204" pitchFamily="34" charset="0"/>
              </a:rPr>
              <a:t> Grove Avenue 2384-LMN/2383-MIL</a:t>
            </a:r>
            <a:r>
              <a:rPr lang="en-US" sz="2000" b="0" baseline="0" dirty="0" smtClean="0">
                <a:solidFill>
                  <a:srgbClr val="97B5C9"/>
                </a:solidFill>
                <a:latin typeface="Calibri" panose="020F0502020204030204" pitchFamily="34" charset="0"/>
                <a:cs typeface="Calibri" panose="020F0502020204030204" pitchFamily="34" charset="0"/>
              </a:rPr>
              <a:t>2384-LMN</a:t>
            </a:r>
          </a:p>
        </p:txBody>
      </p:sp>
    </p:spTree>
    <p:extLst>
      <p:ext uri="{BB962C8B-B14F-4D97-AF65-F5344CB8AC3E}">
        <p14:creationId xmlns:p14="http://schemas.microsoft.com/office/powerpoint/2010/main" val="85061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1016 Orange</a:t>
            </a:r>
            <a:r>
              <a:rPr lang="en-US" sz="2000" b="0" baseline="0" dirty="0" smtClean="0">
                <a:solidFill>
                  <a:srgbClr val="D2533C"/>
                </a:solidFill>
                <a:latin typeface="Arial" panose="020B0604020202020204" pitchFamily="34" charset="0"/>
                <a:cs typeface="Arial" panose="020B0604020202020204" pitchFamily="34" charset="0"/>
              </a:rPr>
              <a:t> Grove Avenue 2384-LMN/2383-MIL</a:t>
            </a:r>
            <a:r>
              <a:rPr lang="en-US" sz="2000" b="0" baseline="0" dirty="0" smtClean="0">
                <a:solidFill>
                  <a:srgbClr val="97B5C9"/>
                </a:solidFill>
                <a:latin typeface="Calibri" panose="020F0502020204030204" pitchFamily="34" charset="0"/>
                <a:cs typeface="Calibri" panose="020F0502020204030204" pitchFamily="34" charset="0"/>
              </a:rPr>
              <a:t>2384-LMN</a:t>
            </a:r>
          </a:p>
          <a:p>
            <a:pPr algn="l">
              <a:tabLst/>
            </a:pPr>
            <a:endParaRPr lang="pt-BR"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1016 Orange</a:t>
            </a:r>
            <a:r>
              <a:rPr lang="en-US" sz="2000" b="0" baseline="0" dirty="0" smtClean="0">
                <a:solidFill>
                  <a:srgbClr val="D2533C"/>
                </a:solidFill>
                <a:latin typeface="Arial" panose="020B0604020202020204" pitchFamily="34" charset="0"/>
                <a:cs typeface="Arial" panose="020B0604020202020204" pitchFamily="34" charset="0"/>
              </a:rPr>
              <a:t> Grove Avenue 2384-LMN/2383-MIL</a:t>
            </a:r>
            <a:r>
              <a:rPr lang="en-US" sz="2000" b="0" baseline="0" dirty="0" smtClean="0">
                <a:solidFill>
                  <a:srgbClr val="97B5C9"/>
                </a:solidFill>
                <a:latin typeface="Calibri" panose="020F0502020204030204" pitchFamily="34" charset="0"/>
                <a:cs typeface="Calibri" panose="020F0502020204030204" pitchFamily="34" charset="0"/>
              </a:rPr>
              <a:t>2384-LMN</a:t>
            </a:r>
          </a:p>
          <a:p>
            <a:pPr algn="l">
              <a:tabLst/>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txBox="1">
            <a:spLocks/>
          </p:cNvSpPr>
          <p:nvPr userDrawn="1"/>
        </p:nvSpPr>
        <p:spPr>
          <a:xfrm>
            <a:off x="6483178" y="-1"/>
            <a:ext cx="1641920"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February 18, 2021</a:t>
            </a:r>
            <a:endParaRPr lang="en-US" altLang="en-US" dirty="0"/>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mc:Choice xmlns:p14="http://schemas.microsoft.com/office/powerpoint/2010/main" Requires="p14">
      <p:transition spd="slow" p14:dur="2000" advClick="0" advTm="14500"/>
    </mc:Choice>
    <mc:Fallback>
      <p:transition spd="slow" advClick="0" advTm="14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bwMode="auto">
          <a:xfrm>
            <a:off x="464538" y="1134287"/>
            <a:ext cx="8229600" cy="544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charset="0"/>
              <a:buChar char="•"/>
              <a:defRPr sz="2400">
                <a:solidFill>
                  <a:schemeClr val="tx1"/>
                </a:solidFill>
                <a:latin typeface="Arial" charset="0"/>
              </a:defRPr>
            </a:lvl1pPr>
            <a:lvl2pPr indent="-182563">
              <a:spcBef>
                <a:spcPct val="20000"/>
              </a:spcBef>
              <a:buClr>
                <a:schemeClr val="accent1"/>
              </a:buClr>
              <a:buSzPct val="85000"/>
              <a:buFont typeface="Arial" charset="0"/>
              <a:buChar char="•"/>
              <a:defRPr sz="2000">
                <a:solidFill>
                  <a:schemeClr val="tx1"/>
                </a:solidFill>
                <a:latin typeface="Arial" charset="0"/>
              </a:defRPr>
            </a:lvl2pPr>
            <a:lvl3pPr marL="573088" indent="-457200">
              <a:spcBef>
                <a:spcPct val="20000"/>
              </a:spcBef>
              <a:buClr>
                <a:schemeClr val="accent1"/>
              </a:buClr>
              <a:buSzPct val="90000"/>
              <a:buFont typeface="Arial" charset="0"/>
              <a:buChar char="•"/>
              <a:defRPr>
                <a:solidFill>
                  <a:schemeClr val="tx1"/>
                </a:solidFill>
                <a:latin typeface="Arial" charset="0"/>
              </a:defRPr>
            </a:lvl3pPr>
            <a:lvl4pPr marL="1004888" indent="-182563">
              <a:spcBef>
                <a:spcPct val="20000"/>
              </a:spcBef>
              <a:buClr>
                <a:schemeClr val="accent1"/>
              </a:buClr>
              <a:buFont typeface="Arial" charset="0"/>
              <a:buChar char="•"/>
              <a:defRPr sz="1600">
                <a:solidFill>
                  <a:schemeClr val="tx1"/>
                </a:solidFill>
                <a:latin typeface="Arial" charset="0"/>
              </a:defRPr>
            </a:lvl4pPr>
            <a:lvl5pPr marL="1030288" indent="-457200">
              <a:spcBef>
                <a:spcPct val="20000"/>
              </a:spcBef>
              <a:buClr>
                <a:schemeClr val="accent1"/>
              </a:buClr>
              <a:buSzPct val="100000"/>
              <a:buFont typeface="Arial" charset="0"/>
              <a:buChar char="•"/>
              <a:defRPr sz="1400">
                <a:solidFill>
                  <a:schemeClr val="tx1"/>
                </a:solidFill>
                <a:latin typeface="Arial" charset="0"/>
              </a:defRPr>
            </a:lvl5pPr>
            <a:lvl6pPr marL="14874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19446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24018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2859088" indent="-4572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lvl="2" algn="just">
              <a:spcAft>
                <a:spcPts val="1200"/>
              </a:spcAft>
            </a:pPr>
            <a:r>
              <a:rPr lang="en-US" altLang="en-US" sz="2000" b="1" dirty="0">
                <a:latin typeface="Century Gothic" pitchFamily="34" charset="0"/>
              </a:rPr>
              <a:t>Landmark </a:t>
            </a:r>
            <a:r>
              <a:rPr lang="en-US" altLang="en-US" sz="2000" b="1" dirty="0" smtClean="0">
                <a:latin typeface="Century Gothic" pitchFamily="34" charset="0"/>
              </a:rPr>
              <a:t>Designation </a:t>
            </a:r>
            <a:r>
              <a:rPr lang="en-US" altLang="en-US" sz="2000" dirty="0" smtClean="0">
                <a:latin typeface="Century Gothic" pitchFamily="34" charset="0"/>
              </a:rPr>
              <a:t>and </a:t>
            </a:r>
            <a:r>
              <a:rPr lang="en-US" altLang="en-US" sz="2000" b="1" dirty="0" smtClean="0">
                <a:latin typeface="Century Gothic" pitchFamily="34" charset="0"/>
              </a:rPr>
              <a:t>Mills </a:t>
            </a:r>
            <a:r>
              <a:rPr lang="en-US" altLang="en-US" sz="2000" b="1" dirty="0" smtClean="0">
                <a:latin typeface="Century Gothic" pitchFamily="34" charset="0"/>
              </a:rPr>
              <a:t>Act Contract Request </a:t>
            </a:r>
            <a:r>
              <a:rPr lang="en-US" altLang="en-US" sz="2000" dirty="0" smtClean="0">
                <a:latin typeface="Century Gothic" pitchFamily="34" charset="0"/>
              </a:rPr>
              <a:t>for property located at </a:t>
            </a:r>
            <a:r>
              <a:rPr lang="en-US" altLang="en-US" sz="2000" dirty="0" smtClean="0">
                <a:latin typeface="Century Gothic" pitchFamily="34" charset="0"/>
              </a:rPr>
              <a:t>1016 Orange Grove Avenue.</a:t>
            </a:r>
          </a:p>
          <a:p>
            <a:pPr lvl="2" algn="just">
              <a:spcAft>
                <a:spcPts val="1200"/>
              </a:spcAft>
            </a:pPr>
            <a:endParaRPr lang="en-US" altLang="en-US" sz="2000" dirty="0" smtClean="0">
              <a:latin typeface="Century Gothic" pitchFamily="34" charset="0"/>
            </a:endParaRPr>
          </a:p>
          <a:p>
            <a:pPr lvl="2" algn="just">
              <a:spcAft>
                <a:spcPts val="1200"/>
              </a:spcAft>
            </a:pPr>
            <a:endParaRPr lang="en-US" altLang="en-US" sz="2000" dirty="0" smtClean="0">
              <a:latin typeface="Century Gothic" pitchFamily="34" charset="0"/>
            </a:endParaRPr>
          </a:p>
        </p:txBody>
      </p:sp>
      <p:sp>
        <p:nvSpPr>
          <p:cNvPr id="4" name="Content Placeholder 3"/>
          <p:cNvSpPr txBox="1">
            <a:spLocks/>
          </p:cNvSpPr>
          <p:nvPr/>
        </p:nvSpPr>
        <p:spPr>
          <a:xfrm>
            <a:off x="0" y="586599"/>
            <a:ext cx="9144000" cy="547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lvl="2" indent="0">
              <a:buFont typeface="Arial" charset="0"/>
              <a:buNone/>
            </a:pPr>
            <a:r>
              <a:rPr lang="en-US" altLang="en-US" sz="2800" dirty="0" smtClean="0">
                <a:latin typeface="Century Gothic" pitchFamily="34" charset="0"/>
              </a:rPr>
              <a:t>PROJECT</a:t>
            </a:r>
          </a:p>
        </p:txBody>
      </p:sp>
      <p:sp>
        <p:nvSpPr>
          <p:cNvPr id="8" name="Content Placeholder 2"/>
          <p:cNvSpPr txBox="1">
            <a:spLocks/>
          </p:cNvSpPr>
          <p:nvPr/>
        </p:nvSpPr>
        <p:spPr>
          <a:xfrm>
            <a:off x="807438" y="6079882"/>
            <a:ext cx="7886700" cy="5818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latin typeface="Century Gothic" panose="020B0502020202020204" pitchFamily="34" charset="0"/>
              </a:rPr>
              <a:t>Built in 1885 –  Orange Grove Schoolhouse</a:t>
            </a:r>
            <a:endParaRPr lang="en-US" dirty="0" smtClean="0">
              <a:latin typeface="Century Gothic" panose="020B0502020202020204" pitchFamily="34" charset="0"/>
            </a:endParaRPr>
          </a:p>
        </p:txBody>
      </p:sp>
      <p:pic>
        <p:nvPicPr>
          <p:cNvPr id="9" name="Picture 8"/>
          <p:cNvPicPr>
            <a:picLocks noChangeAspect="1"/>
          </p:cNvPicPr>
          <p:nvPr/>
        </p:nvPicPr>
        <p:blipFill>
          <a:blip r:embed="rId5"/>
          <a:stretch>
            <a:fillRect/>
          </a:stretch>
        </p:blipFill>
        <p:spPr>
          <a:xfrm>
            <a:off x="1912689" y="1927952"/>
            <a:ext cx="4858464" cy="3944038"/>
          </a:xfrm>
          <a:prstGeom prst="rect">
            <a:avLst/>
          </a:prstGeom>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02444152"/>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65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0" y="4508308"/>
            <a:ext cx="2181340" cy="1857872"/>
          </a:xfrm>
          <a:prstGeom prst="rect">
            <a:avLst/>
          </a:prstGeom>
        </p:spPr>
      </p:pic>
      <p:pic>
        <p:nvPicPr>
          <p:cNvPr id="4" name="Picture 3"/>
          <p:cNvPicPr>
            <a:picLocks noChangeAspect="1"/>
          </p:cNvPicPr>
          <p:nvPr/>
        </p:nvPicPr>
        <p:blipFill rotWithShape="1">
          <a:blip r:embed="rId6"/>
          <a:srcRect t="1857" b="3907"/>
          <a:stretch/>
        </p:blipFill>
        <p:spPr>
          <a:xfrm>
            <a:off x="6420104" y="1457785"/>
            <a:ext cx="2597241" cy="1693558"/>
          </a:xfrm>
          <a:prstGeom prst="rect">
            <a:avLst/>
          </a:prstGeom>
        </p:spPr>
      </p:pic>
      <p:pic>
        <p:nvPicPr>
          <p:cNvPr id="5" name="Picture 4"/>
          <p:cNvPicPr>
            <a:picLocks noChangeAspect="1"/>
          </p:cNvPicPr>
          <p:nvPr/>
        </p:nvPicPr>
        <p:blipFill rotWithShape="1">
          <a:blip r:embed="rId7"/>
          <a:srcRect l="8826"/>
          <a:stretch/>
        </p:blipFill>
        <p:spPr>
          <a:xfrm>
            <a:off x="6354448" y="4481231"/>
            <a:ext cx="2728551" cy="1884949"/>
          </a:xfrm>
          <a:prstGeom prst="rect">
            <a:avLst/>
          </a:prstGeom>
        </p:spPr>
      </p:pic>
      <p:pic>
        <p:nvPicPr>
          <p:cNvPr id="6" name="Picture 5"/>
          <p:cNvPicPr>
            <a:picLocks noChangeAspect="1"/>
          </p:cNvPicPr>
          <p:nvPr/>
        </p:nvPicPr>
        <p:blipFill>
          <a:blip r:embed="rId8"/>
          <a:stretch>
            <a:fillRect/>
          </a:stretch>
        </p:blipFill>
        <p:spPr>
          <a:xfrm>
            <a:off x="0" y="1370167"/>
            <a:ext cx="2289004" cy="1582354"/>
          </a:xfrm>
          <a:prstGeom prst="rect">
            <a:avLst/>
          </a:prstGeom>
        </p:spPr>
      </p:pic>
      <p:pic>
        <p:nvPicPr>
          <p:cNvPr id="7" name="Picture 6"/>
          <p:cNvPicPr>
            <a:picLocks noChangeAspect="1"/>
          </p:cNvPicPr>
          <p:nvPr/>
        </p:nvPicPr>
        <p:blipFill rotWithShape="1">
          <a:blip r:embed="rId9"/>
          <a:srcRect b="3892"/>
          <a:stretch/>
        </p:blipFill>
        <p:spPr>
          <a:xfrm>
            <a:off x="2354304" y="956776"/>
            <a:ext cx="4000500" cy="2590655"/>
          </a:xfrm>
          <a:prstGeom prst="rect">
            <a:avLst/>
          </a:prstGeom>
        </p:spPr>
      </p:pic>
      <p:pic>
        <p:nvPicPr>
          <p:cNvPr id="8" name="Picture 7"/>
          <p:cNvPicPr>
            <a:picLocks noChangeAspect="1"/>
          </p:cNvPicPr>
          <p:nvPr/>
        </p:nvPicPr>
        <p:blipFill>
          <a:blip r:embed="rId10"/>
          <a:stretch>
            <a:fillRect/>
          </a:stretch>
        </p:blipFill>
        <p:spPr>
          <a:xfrm>
            <a:off x="2289004" y="3906196"/>
            <a:ext cx="4008698" cy="2590655"/>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06301687"/>
      </p:ext>
    </p:extLst>
  </p:cSld>
  <p:clrMapOvr>
    <a:masterClrMapping/>
  </p:clrMapOvr>
  <mc:AlternateContent xmlns:mc="http://schemas.openxmlformats.org/markup-compatibility/2006">
    <mc:Choice xmlns:p14="http://schemas.microsoft.com/office/powerpoint/2010/main" Requires="p14">
      <p:transition spd="slow" p14:dur="2000" advClick="0" advTm="41000"/>
    </mc:Choice>
    <mc:Fallback>
      <p:transition spd="slow" advClick="0" advTm="4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62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828" y="611967"/>
            <a:ext cx="7886700" cy="4351338"/>
          </a:xfrm>
        </p:spPr>
        <p:txBody>
          <a:bodyPr/>
          <a:lstStyle/>
          <a:p>
            <a:pPr marL="0" indent="0">
              <a:spcAft>
                <a:spcPts val="1200"/>
              </a:spcAft>
              <a:buNone/>
            </a:pPr>
            <a:r>
              <a:rPr lang="en-US" b="1" dirty="0" smtClean="0"/>
              <a:t>Recommendation</a:t>
            </a:r>
            <a:r>
              <a:rPr lang="en-US" b="1" dirty="0" smtClean="0"/>
              <a:t>: </a:t>
            </a:r>
            <a:r>
              <a:rPr lang="en-US" dirty="0"/>
              <a:t>Staff recommends that the Commission appoint a subcommittee to review both of these requests in further detail before the property owner formally applies for the Historic Landmark Designation and Mills Act. </a:t>
            </a:r>
          </a:p>
          <a:p>
            <a:pPr marL="0" indent="0">
              <a:spcAft>
                <a:spcPts val="1200"/>
              </a:spcAft>
              <a:buNone/>
            </a:pPr>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31724817"/>
      </p:ext>
    </p:extLst>
  </p:cSld>
  <p:clrMapOvr>
    <a:masterClrMapping/>
  </p:clrMapOvr>
  <mc:AlternateContent xmlns:mc="http://schemas.openxmlformats.org/markup-compatibility/2006">
    <mc:Choice xmlns:p14="http://schemas.microsoft.com/office/powerpoint/2010/main" Requires="p14">
      <p:transition spd="slow" p14:dur="2000" advClick="0" advTm="14000"/>
    </mc:Choice>
    <mc:Fallback>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4000" dirty="0" smtClean="0"/>
          </a:p>
          <a:p>
            <a:pPr marL="0" indent="0" algn="ctr">
              <a:buNone/>
            </a:pPr>
            <a:endParaRPr lang="en-US" sz="4000" dirty="0"/>
          </a:p>
          <a:p>
            <a:pPr marL="0" indent="0" algn="ctr">
              <a:buNone/>
            </a:pPr>
            <a:r>
              <a:rPr lang="en-US" sz="4000" dirty="0" smtClean="0"/>
              <a:t>Thank you</a:t>
            </a:r>
            <a:endParaRPr lang="en-US" sz="4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50939854"/>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259</Words>
  <Application>Microsoft Office PowerPoint</Application>
  <PresentationFormat>On-screen Show (4:3)</PresentationFormat>
  <Paragraphs>20</Paragraphs>
  <Slides>5</Slides>
  <Notes>4</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 Sissi</dc:creator>
  <cp:lastModifiedBy>Aneli Gonzales</cp:lastModifiedBy>
  <cp:revision>147</cp:revision>
  <cp:lastPrinted>2019-09-10T02:19:15Z</cp:lastPrinted>
  <dcterms:created xsi:type="dcterms:W3CDTF">2017-12-04T17:55:54Z</dcterms:created>
  <dcterms:modified xsi:type="dcterms:W3CDTF">2021-02-10T19:54:51Z</dcterms:modified>
</cp:coreProperties>
</file>