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312" r:id="rId4"/>
    <p:sldId id="315" r:id="rId5"/>
    <p:sldId id="316" r:id="rId6"/>
    <p:sldId id="317" r:id="rId7"/>
    <p:sldId id="311" r:id="rId8"/>
    <p:sldId id="313" r:id="rId9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B5C9"/>
    <a:srgbClr val="FFFFFF"/>
    <a:srgbClr val="93E6CC"/>
    <a:srgbClr val="E20EC4"/>
    <a:srgbClr val="57576E"/>
    <a:srgbClr val="D2533C"/>
    <a:srgbClr val="93A299"/>
    <a:srgbClr val="CDE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7" autoAdjust="0"/>
    <p:restoredTop sz="54039" autoAdjust="0"/>
  </p:normalViewPr>
  <p:slideViewPr>
    <p:cSldViewPr snapToGrid="0">
      <p:cViewPr varScale="1">
        <p:scale>
          <a:sx n="40" d="100"/>
          <a:sy n="40" d="100"/>
        </p:scale>
        <p:origin x="2346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2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D1353F5-6A43-40DB-9596-38C46502E0E1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9DBC765-651A-4039-8BD4-6EAA4206E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9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F5D39D9-A4C1-4AD1-BAF1-29CF785EDF9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5553B1C-9F3F-43FF-ABF7-E4A5C87A8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67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 Evening</a:t>
            </a:r>
            <a:r>
              <a:rPr lang="en-US" baseline="0" dirty="0" smtClean="0"/>
              <a:t> </a:t>
            </a:r>
            <a:r>
              <a:rPr lang="en-US" dirty="0" smtClean="0"/>
              <a:t>this</a:t>
            </a:r>
            <a:r>
              <a:rPr lang="en-US" baseline="0" dirty="0" smtClean="0"/>
              <a:t> presentation is for 1016 Orange Grove Avenue , which the property owner is requesting consideration for a Landmark historic designation and a Mills Act Contract.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71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“Orange Grove Schoolhouse” was built in 1885 and was used as one of South Pasadena’s earliest public schoolhouses from 1885-1918.  The architectural style is Transitional Late Victorian-Craftsman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95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</a:t>
            </a:r>
            <a:r>
              <a:rPr lang="en-US" baseline="0" dirty="0" smtClean="0"/>
              <a:t> of the character defining features of the home include : </a:t>
            </a:r>
            <a:endParaRPr lang="en-US" dirty="0" smtClean="0"/>
          </a:p>
          <a:p>
            <a:r>
              <a:rPr lang="en-US" dirty="0" smtClean="0"/>
              <a:t>• roof characteristics are (hipped roof  with clipped gable ends, medium/high-pitched eaves, shallow boxed eaves)</a:t>
            </a:r>
          </a:p>
          <a:p>
            <a:r>
              <a:rPr lang="en-US" dirty="0" smtClean="0"/>
              <a:t>•Elevated, partial-length porch with simple wood posts, vertical, wood-plank ceiling, and low wood railing</a:t>
            </a:r>
          </a:p>
          <a:p>
            <a:r>
              <a:rPr lang="en-US" dirty="0" smtClean="0"/>
              <a:t>•Sheathing materials such as wood shiplap siding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30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Purusant</a:t>
            </a:r>
            <a:r>
              <a:rPr lang="en-US" dirty="0" smtClean="0"/>
              <a:t> to the South Pasadena Municipal Code (SPMC) Section 2.63(b), the Commission shall use any or all of the following criteria in making a recommendation to the City Council for designation of Historic Landmark.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Subcommittee report states that the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project qualifies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designation under criteria (1)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89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463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applicant has provided information regarding the condition of the historic property and the proposed rehabilitation and maintenance work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following is a list of restoration items including seismic retrofitting, window and wood/beam repairs.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total cost of the proposed scope of work is $210,000. The total tax savings for the owners is estimated at $126,000. The financial analysis for the project is included in the rehabilitation and restoration plans and maintenance program. 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744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6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899" y="3328511"/>
            <a:ext cx="3112199" cy="3143956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731520" y="3611880"/>
            <a:ext cx="7772400" cy="1587"/>
          </a:xfrm>
          <a:prstGeom prst="line">
            <a:avLst/>
          </a:prstGeom>
          <a:ln w="19050">
            <a:solidFill>
              <a:srgbClr val="D25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 txBox="1">
            <a:spLocks/>
          </p:cNvSpPr>
          <p:nvPr userDrawn="1"/>
        </p:nvSpPr>
        <p:spPr>
          <a:xfrm>
            <a:off x="731520" y="3125154"/>
            <a:ext cx="7772400" cy="40671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76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baseline="0" dirty="0" smtClean="0">
                <a:solidFill>
                  <a:srgbClr val="57576E"/>
                </a:solidFill>
                <a:latin typeface="+mj-lt"/>
              </a:rPr>
              <a:t>April 15, 2021</a:t>
            </a:r>
            <a:endParaRPr lang="en-US" sz="1800" b="1" dirty="0">
              <a:solidFill>
                <a:srgbClr val="57576E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44366" y="906279"/>
            <a:ext cx="7863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baseline="0" dirty="0" smtClean="0">
                <a:solidFill>
                  <a:srgbClr val="D253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1016 Orange Grove Avenue</a:t>
            </a:r>
            <a:endParaRPr lang="en-US" sz="4400" b="1" dirty="0">
              <a:solidFill>
                <a:srgbClr val="D2533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35806" y="1715726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 smtClean="0">
                <a:solidFill>
                  <a:srgbClr val="97B5C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</a:t>
            </a:r>
            <a:r>
              <a:rPr lang="en-US" sz="4000" b="0" baseline="0" dirty="0" smtClean="0">
                <a:solidFill>
                  <a:srgbClr val="97B5C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No. 2384-LMN/2383-MIL</a:t>
            </a:r>
            <a:endParaRPr lang="en-US" sz="4000" b="0" dirty="0">
              <a:solidFill>
                <a:srgbClr val="97B5C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0" y="2338069"/>
            <a:ext cx="9143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97B5C9"/>
                </a:solidFill>
                <a:latin typeface="+mj-lt"/>
                <a:cs typeface="Calibri" panose="020F0502020204030204" pitchFamily="34" charset="0"/>
              </a:rPr>
              <a:t>Historic Landmark Designation &amp; Mills</a:t>
            </a:r>
            <a:r>
              <a:rPr lang="en-US" sz="3000" b="1" baseline="0" dirty="0" smtClean="0">
                <a:solidFill>
                  <a:srgbClr val="97B5C9"/>
                </a:solidFill>
                <a:latin typeface="+mj-lt"/>
                <a:cs typeface="Calibri" panose="020F0502020204030204" pitchFamily="34" charset="0"/>
              </a:rPr>
              <a:t> Act Request</a:t>
            </a:r>
            <a:endParaRPr lang="en-US" sz="3000" b="1" dirty="0">
              <a:solidFill>
                <a:srgbClr val="97B5C9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731520" y="3693478"/>
            <a:ext cx="7729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57576E"/>
                </a:solidFill>
                <a:latin typeface="+mj-lt"/>
              </a:rPr>
              <a:t>City of South Pasadena   |</a:t>
            </a:r>
            <a:r>
              <a:rPr lang="en-US" sz="2400" b="1" baseline="0" dirty="0" smtClean="0">
                <a:solidFill>
                  <a:srgbClr val="57576E"/>
                </a:solidFill>
                <a:latin typeface="+mj-lt"/>
              </a:rPr>
              <a:t> Cultural Heritage Commission</a:t>
            </a:r>
            <a:endParaRPr lang="en-US" sz="2400" b="1" dirty="0">
              <a:solidFill>
                <a:srgbClr val="57576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6826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dirty="0" smtClean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1016 Orange</a:t>
            </a:r>
            <a:r>
              <a:rPr lang="en-US" sz="2000" b="0" baseline="0" dirty="0" smtClean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Grove Avenue 2384-LMN/2383-MIL</a:t>
            </a:r>
            <a:r>
              <a:rPr lang="en-US" sz="2000" b="0" baseline="0" dirty="0" smtClean="0">
                <a:solidFill>
                  <a:srgbClr val="97B5C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2384-LMN</a:t>
            </a:r>
          </a:p>
        </p:txBody>
      </p:sp>
    </p:spTree>
    <p:extLst>
      <p:ext uri="{BB962C8B-B14F-4D97-AF65-F5344CB8AC3E}">
        <p14:creationId xmlns:p14="http://schemas.microsoft.com/office/powerpoint/2010/main" val="850619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-1" y="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dirty="0" smtClean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1016 Orange</a:t>
            </a:r>
            <a:r>
              <a:rPr lang="en-US" sz="2000" b="0" baseline="0" dirty="0" smtClean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Grove Avenue 2384-LMN/2383-MIL</a:t>
            </a:r>
            <a:r>
              <a:rPr lang="en-US" sz="2000" b="0" baseline="0" dirty="0" smtClean="0">
                <a:solidFill>
                  <a:srgbClr val="97B5C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2384-LMN</a:t>
            </a:r>
          </a:p>
          <a:p>
            <a:pPr algn="l">
              <a:tabLst/>
            </a:pPr>
            <a:endParaRPr lang="pt-BR" sz="2000" b="0" dirty="0" smtClean="0">
              <a:solidFill>
                <a:srgbClr val="D253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107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-1" y="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dirty="0" smtClean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1016 Orange</a:t>
            </a:r>
            <a:r>
              <a:rPr lang="en-US" sz="2000" b="0" baseline="0" dirty="0" smtClean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Grove Avenue 2384-LMN/2383-MIL</a:t>
            </a:r>
            <a:r>
              <a:rPr lang="en-US" sz="2000" b="0" baseline="0" dirty="0" smtClean="0">
                <a:solidFill>
                  <a:srgbClr val="97B5C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2384-LMN</a:t>
            </a:r>
          </a:p>
          <a:p>
            <a:pPr algn="l">
              <a:tabLst/>
            </a:pPr>
            <a:endParaRPr lang="en-US" sz="2000" b="0" dirty="0" smtClean="0">
              <a:solidFill>
                <a:srgbClr val="D253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026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rgbClr val="97B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6483178" y="-1"/>
            <a:ext cx="1641920" cy="34686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altLang="en-US" dirty="0" smtClean="0"/>
              <a:t>April</a:t>
            </a:r>
            <a:r>
              <a:rPr lang="en-US" altLang="en-US" baseline="0" dirty="0" smtClean="0"/>
              <a:t> 15</a:t>
            </a:r>
            <a:r>
              <a:rPr lang="en-US" altLang="en-US" dirty="0" smtClean="0"/>
              <a:t>, 2021</a:t>
            </a:r>
            <a:endParaRPr lang="en-US" alt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220347" y="-9130"/>
            <a:ext cx="56170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4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altLang="en-US" sz="1200" b="0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050" y="0"/>
            <a:ext cx="3619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 userDrawn="1"/>
        </p:nvCxnSpPr>
        <p:spPr>
          <a:xfrm>
            <a:off x="8220896" y="76902"/>
            <a:ext cx="0" cy="18288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366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11" Type="http://schemas.openxmlformats.org/officeDocument/2006/relationships/image" Target="../media/image3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4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3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5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500"/>
    </mc:Choice>
    <mc:Fallback xmlns="">
      <p:transition spd="slow" advClick="0" advTm="14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 bwMode="auto">
          <a:xfrm>
            <a:off x="464538" y="1134287"/>
            <a:ext cx="8229600" cy="5442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563" indent="-182563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indent="-182563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573088" indent="-4572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004888" indent="-182563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1030288" indent="-4572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1487488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1944688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2401888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2859088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2" algn="just">
              <a:spcAft>
                <a:spcPts val="1200"/>
              </a:spcAft>
            </a:pPr>
            <a:r>
              <a:rPr lang="en-US" altLang="en-US" sz="2000" b="1" dirty="0" smtClean="0">
                <a:latin typeface="Century Gothic" pitchFamily="34" charset="0"/>
              </a:rPr>
              <a:t>Historic Landmark Designation </a:t>
            </a:r>
            <a:r>
              <a:rPr lang="en-US" altLang="en-US" sz="2000" dirty="0" smtClean="0">
                <a:latin typeface="Century Gothic" pitchFamily="34" charset="0"/>
              </a:rPr>
              <a:t>and </a:t>
            </a:r>
            <a:r>
              <a:rPr lang="en-US" altLang="en-US" sz="2000" b="1" dirty="0" smtClean="0">
                <a:latin typeface="Century Gothic" pitchFamily="34" charset="0"/>
              </a:rPr>
              <a:t>Mills Act Contract Request </a:t>
            </a:r>
            <a:r>
              <a:rPr lang="en-US" altLang="en-US" sz="2000" dirty="0" smtClean="0">
                <a:latin typeface="Century Gothic" pitchFamily="34" charset="0"/>
              </a:rPr>
              <a:t>for property located at 1016 Orange Grove Avenue.</a:t>
            </a:r>
          </a:p>
          <a:p>
            <a:pPr lvl="2" algn="just">
              <a:spcAft>
                <a:spcPts val="1200"/>
              </a:spcAft>
            </a:pPr>
            <a:endParaRPr lang="en-US" altLang="en-US" sz="2000" dirty="0" smtClean="0">
              <a:latin typeface="Century Gothic" pitchFamily="34" charset="0"/>
            </a:endParaRPr>
          </a:p>
          <a:p>
            <a:pPr lvl="2" algn="just">
              <a:spcAft>
                <a:spcPts val="1200"/>
              </a:spcAft>
            </a:pPr>
            <a:endParaRPr lang="en-US" altLang="en-US" sz="2000" dirty="0" smtClean="0">
              <a:latin typeface="Century Gothic" pitchFamily="34" charset="0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0" y="586599"/>
            <a:ext cx="9144000" cy="547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8" lvl="2" indent="0">
              <a:buFont typeface="Arial" charset="0"/>
              <a:buNone/>
            </a:pPr>
            <a:r>
              <a:rPr lang="en-US" altLang="en-US" sz="2800" dirty="0" smtClean="0">
                <a:latin typeface="Century Gothic" pitchFamily="34" charset="0"/>
              </a:rPr>
              <a:t>PROJECT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07438" y="6079882"/>
            <a:ext cx="7886700" cy="58189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latin typeface="Century Gothic" panose="020B0502020202020204" pitchFamily="34" charset="0"/>
              </a:rPr>
              <a:t>Built in 1885 –  Orange Grove Schoolhouse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7568" y="1957584"/>
            <a:ext cx="4858464" cy="3944038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4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5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508308"/>
            <a:ext cx="2181340" cy="18578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t="1857" b="3907"/>
          <a:stretch/>
        </p:blipFill>
        <p:spPr>
          <a:xfrm>
            <a:off x="6420104" y="1457785"/>
            <a:ext cx="2597241" cy="16935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/>
          <a:srcRect l="8826"/>
          <a:stretch/>
        </p:blipFill>
        <p:spPr>
          <a:xfrm>
            <a:off x="6354448" y="4481231"/>
            <a:ext cx="2728551" cy="18849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370167"/>
            <a:ext cx="2289004" cy="15823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/>
          <a:srcRect b="3892"/>
          <a:stretch/>
        </p:blipFill>
        <p:spPr>
          <a:xfrm>
            <a:off x="2354304" y="956776"/>
            <a:ext cx="4000500" cy="25906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89004" y="3906196"/>
            <a:ext cx="4008698" cy="2590655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0" end="21625.9863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301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1000"/>
    </mc:Choice>
    <mc:Fallback>
      <p:transition spd="slow" advClick="0" advTm="2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854" y="636998"/>
            <a:ext cx="8582346" cy="638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Criteria for </a:t>
            </a:r>
            <a:r>
              <a:rPr lang="en-US" b="1" u="sng" dirty="0" smtClean="0"/>
              <a:t>Historic </a:t>
            </a:r>
            <a:r>
              <a:rPr lang="en-US" b="1" u="sng" dirty="0"/>
              <a:t>Designation</a:t>
            </a:r>
            <a:endParaRPr lang="en-US" u="sng" dirty="0"/>
          </a:p>
          <a:p>
            <a:endParaRPr lang="en-US" sz="1600" b="1" u="sng" dirty="0"/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400" b="1" i="1" u="sng" dirty="0"/>
              <a:t>Its character, interest or value as a part of the heritage of the community</a:t>
            </a:r>
            <a:r>
              <a:rPr lang="en-US" sz="1400" b="1" i="1" u="sng" dirty="0" smtClean="0"/>
              <a:t>;</a:t>
            </a:r>
            <a:endParaRPr lang="en-US" sz="1400" b="1" u="sng" dirty="0"/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400" i="1" dirty="0"/>
              <a:t>Its location as a site of a significant historic event</a:t>
            </a:r>
            <a:r>
              <a:rPr lang="en-US" sz="1400" i="1" dirty="0" smtClean="0"/>
              <a:t>;</a:t>
            </a:r>
            <a:endParaRPr lang="en-US" sz="1400" dirty="0"/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400" i="1" dirty="0"/>
              <a:t>Its identification (such as the residence, ownership, or place of occupation, etc.) with a person, persons or groups who significantly contributed to the culture and development of the city, state or United States;</a:t>
            </a:r>
            <a:endParaRPr lang="en-US" sz="1400" dirty="0"/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400" i="1" dirty="0"/>
              <a:t>Its 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exem</a:t>
            </a:r>
            <a:r>
              <a:rPr lang="en-US" sz="1400" i="1" dirty="0" smtClean="0"/>
              <a:t>/</a:t>
            </a:r>
            <a:r>
              <a:rPr lang="en-US" sz="1400" i="1" dirty="0" err="1" smtClean="0"/>
              <a:t>plification</a:t>
            </a:r>
            <a:r>
              <a:rPr lang="en-US" sz="1400" i="1" dirty="0" smtClean="0"/>
              <a:t> </a:t>
            </a:r>
            <a:r>
              <a:rPr lang="en-US" sz="1400" i="1" dirty="0"/>
              <a:t>of a particular architectural style of an era of history of the city;</a:t>
            </a:r>
            <a:endParaRPr lang="en-US" sz="1400" dirty="0"/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400" i="1" dirty="0"/>
              <a:t>Its exemplification of the best remaining architectural type in a neighborhood;</a:t>
            </a:r>
            <a:endParaRPr lang="en-US" sz="1400" dirty="0"/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400" i="1" dirty="0"/>
              <a:t>Its identification as the work of a person or persons whose work has influenced the heritage of the city, the state or the United States;</a:t>
            </a:r>
            <a:endParaRPr lang="en-US" sz="1400" dirty="0"/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400" i="1" dirty="0"/>
              <a:t>Its embodiment of elements of outstanding attention to architectural design, engineering, detail design, detail, materials or craftsmanship;</a:t>
            </a:r>
            <a:endParaRPr lang="en-US" sz="1400" dirty="0"/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400" i="1" dirty="0"/>
              <a:t>It is either a part of or related to a square, park or other distinctive area which should be developed or preserved according to a plan based on a historic cultural or architectural motif;</a:t>
            </a:r>
            <a:endParaRPr lang="en-US" sz="1400" dirty="0"/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400" i="1" dirty="0"/>
              <a:t>Its unique location or singular physical characteristic representing an established and familiar visual feature of a neighborhood;</a:t>
            </a:r>
            <a:endParaRPr lang="en-US" sz="1400" dirty="0"/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400" i="1" dirty="0"/>
              <a:t>Its potential for yielding information of archaeological interest; or</a:t>
            </a:r>
            <a:endParaRPr lang="en-US" sz="1400" dirty="0"/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400" i="1" dirty="0"/>
              <a:t>In designating a historic district, its significance as a distinguishable neighborhood or area whose components may lack individual distinction.</a:t>
            </a:r>
            <a:endParaRPr lang="en-US" sz="1400" dirty="0"/>
          </a:p>
          <a:p>
            <a:endParaRPr lang="en-US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494.308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46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1000"/>
    </mc:Choice>
    <mc:Fallback xmlns="">
      <p:transition spd="slow" advClick="0" advTm="2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1734" y="673384"/>
            <a:ext cx="8398933" cy="5669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b="1" dirty="0"/>
              <a:t>Criteria for Mills Act Contract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/>
              <a:t>Financial investment</a:t>
            </a:r>
            <a:r>
              <a:rPr lang="en-US" dirty="0"/>
              <a:t>. Tax benefit would not exceed applicant’s proposed financial investment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/>
              <a:t>Public Benefit</a:t>
            </a:r>
            <a:r>
              <a:rPr lang="en-US" dirty="0"/>
              <a:t>.  Work plan will provide a benefit to the public (rehabilitation for continued occupancy or reuse, systems and structural reinforcement upgrades, preserving, maintaining, restoring character-defining features)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/>
              <a:t>Retroactive Limitation</a:t>
            </a:r>
            <a:r>
              <a:rPr lang="en-US" dirty="0"/>
              <a:t>. Tax benefit will not be used for work that was previously completed or initiated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/>
              <a:t>Limitation on Maintenance</a:t>
            </a:r>
            <a:r>
              <a:rPr lang="en-US" dirty="0"/>
              <a:t>. Tax benefit will not be used for routine maintenance work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/>
              <a:t>Limitations on Interior Work</a:t>
            </a:r>
            <a:r>
              <a:rPr lang="en-US" dirty="0"/>
              <a:t>. Tax benefit will not be used for interior work unless it is necessary for structural integrity, preservation, maintenance, restoration of character-defining features.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/>
              <a:t>Limitations on Landscaping</a:t>
            </a:r>
            <a:r>
              <a:rPr lang="en-US" dirty="0"/>
              <a:t>.  Tax benefit will not be used for landscape unless for specific landscape features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683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9000"/>
    </mc:Choice>
    <mc:Fallback>
      <p:transition spd="slow" advClick="0" advTm="1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76"/>
          <a:stretch/>
        </p:blipFill>
        <p:spPr>
          <a:xfrm>
            <a:off x="2657998" y="4584699"/>
            <a:ext cx="1626130" cy="194119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2"/>
          <a:stretch/>
        </p:blipFill>
        <p:spPr>
          <a:xfrm>
            <a:off x="4326619" y="4584700"/>
            <a:ext cx="4800443" cy="1941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l="8537"/>
          <a:stretch/>
        </p:blipFill>
        <p:spPr>
          <a:xfrm>
            <a:off x="67732" y="4584699"/>
            <a:ext cx="2539921" cy="19411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328" y="498474"/>
            <a:ext cx="7467600" cy="4086225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64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"/>
    </mc:Choice>
    <mc:Fallback>
      <p:transition spd="slow" advClick="0" advTm="3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40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7828" y="611967"/>
            <a:ext cx="7886700" cy="4351338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b="1" dirty="0" smtClean="0"/>
              <a:t>Recommendation: </a:t>
            </a:r>
            <a:r>
              <a:rPr lang="en-US" dirty="0"/>
              <a:t>Cultural Heritage Commission to review and recommend Historic Landmark Designation </a:t>
            </a:r>
            <a:r>
              <a:rPr lang="en-US" dirty="0" smtClean="0"/>
              <a:t> and Mills Act Contract for 1016 Orange Grove </a:t>
            </a:r>
            <a:r>
              <a:rPr lang="en-US" dirty="0"/>
              <a:t>to the City Council.</a:t>
            </a:r>
          </a:p>
          <a:p>
            <a:pPr marL="0" indent="0">
              <a:spcAft>
                <a:spcPts val="1200"/>
              </a:spcAft>
              <a:buNone/>
            </a:pPr>
            <a:endParaRPr lang="en-US" dirty="0" smtClean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724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1000"/>
    </mc:Choice>
    <mc:Fallback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 smtClean="0"/>
              <a:t>Thank you</a:t>
            </a:r>
            <a:endParaRPr lang="en-US" sz="40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93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2258</TotalTime>
  <Words>674</Words>
  <Application>Microsoft Office PowerPoint</Application>
  <PresentationFormat>On-screen Show (4:3)</PresentationFormat>
  <Paragraphs>45</Paragraphs>
  <Slides>8</Slides>
  <Notes>7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 Sissi</dc:creator>
  <cp:lastModifiedBy>Aneli Gonzales</cp:lastModifiedBy>
  <cp:revision>156</cp:revision>
  <cp:lastPrinted>2019-09-10T02:19:15Z</cp:lastPrinted>
  <dcterms:created xsi:type="dcterms:W3CDTF">2017-12-04T17:55:54Z</dcterms:created>
  <dcterms:modified xsi:type="dcterms:W3CDTF">2021-04-08T22:04:20Z</dcterms:modified>
</cp:coreProperties>
</file>