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1"/>
  </p:notesMasterIdLst>
  <p:handoutMasterIdLst>
    <p:handoutMasterId r:id="rId12"/>
  </p:handoutMasterIdLst>
  <p:sldIdLst>
    <p:sldId id="256" r:id="rId2"/>
    <p:sldId id="257" r:id="rId3"/>
    <p:sldId id="308" r:id="rId4"/>
    <p:sldId id="324" r:id="rId5"/>
    <p:sldId id="325" r:id="rId6"/>
    <p:sldId id="328" r:id="rId7"/>
    <p:sldId id="303" r:id="rId8"/>
    <p:sldId id="302" r:id="rId9"/>
    <p:sldId id="301" r:id="rId10"/>
  </p:sldIdLst>
  <p:sldSz cx="9144000" cy="6858000" type="screen4x3"/>
  <p:notesSz cx="7077075" cy="8412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ida Neal" initials="CN" lastIdx="1" clrIdx="0">
    <p:extLst>
      <p:ext uri="{19B8F6BF-5375-455C-9EA6-DF929625EA0E}">
        <p15:presenceInfo xmlns:p15="http://schemas.microsoft.com/office/powerpoint/2012/main" userId="S::cneal@interwestgrp.com::f7fcebc7-5ff9-419c-97ba-b7541f920e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a:srgbClr val="FFFFFF"/>
    <a:srgbClr val="97B5C9"/>
    <a:srgbClr val="93E6CC"/>
    <a:srgbClr val="E20EC4"/>
    <a:srgbClr val="57576E"/>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41110" autoAdjust="0"/>
  </p:normalViewPr>
  <p:slideViewPr>
    <p:cSldViewPr snapToGrid="0">
      <p:cViewPr varScale="1">
        <p:scale>
          <a:sx n="69" d="100"/>
          <a:sy n="69" d="100"/>
        </p:scale>
        <p:origin x="1148" y="5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1" d="100"/>
          <a:sy n="51" d="100"/>
        </p:scale>
        <p:origin x="266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22069"/>
          </a:xfrm>
          <a:prstGeom prst="rect">
            <a:avLst/>
          </a:prstGeom>
        </p:spPr>
        <p:txBody>
          <a:bodyPr vert="horz" lIns="93324" tIns="46662" rIns="93324" bIns="46662" rtlCol="0"/>
          <a:lstStyle>
            <a:lvl1pPr algn="r">
              <a:defRPr sz="1200"/>
            </a:lvl1pPr>
          </a:lstStyle>
          <a:p>
            <a:fld id="{ED1353F5-6A43-40DB-9596-38C46502E0E1}" type="datetimeFigureOut">
              <a:rPr lang="en-US" smtClean="0"/>
              <a:pPr/>
              <a:t>9/10/2020</a:t>
            </a:fld>
            <a:endParaRPr lang="en-US"/>
          </a:p>
        </p:txBody>
      </p:sp>
      <p:sp>
        <p:nvSpPr>
          <p:cNvPr id="4" name="Footer Placeholder 3"/>
          <p:cNvSpPr>
            <a:spLocks noGrp="1"/>
          </p:cNvSpPr>
          <p:nvPr>
            <p:ph type="ftr" sz="quarter" idx="2"/>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7990096"/>
            <a:ext cx="3066732" cy="422068"/>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4008706" y="0"/>
            <a:ext cx="3066732" cy="422069"/>
          </a:xfrm>
          <a:prstGeom prst="rect">
            <a:avLst/>
          </a:prstGeom>
        </p:spPr>
        <p:txBody>
          <a:bodyPr vert="horz" lIns="93324" tIns="46662" rIns="93324" bIns="46662" rtlCol="0"/>
          <a:lstStyle>
            <a:lvl1pPr algn="r">
              <a:defRPr sz="1200"/>
            </a:lvl1pPr>
          </a:lstStyle>
          <a:p>
            <a:fld id="{AF5D39D9-A4C1-4AD1-BAF1-29CF785EDF99}" type="datetimeFigureOut">
              <a:rPr lang="en-US" smtClean="0"/>
              <a:pPr/>
              <a:t>9/10/2020</a:t>
            </a:fld>
            <a:endParaRPr lang="en-US"/>
          </a:p>
        </p:txBody>
      </p:sp>
      <p:sp>
        <p:nvSpPr>
          <p:cNvPr id="4" name="Slide Image Placeholder 3"/>
          <p:cNvSpPr>
            <a:spLocks noGrp="1" noRot="1" noChangeAspect="1"/>
          </p:cNvSpPr>
          <p:nvPr>
            <p:ph type="sldImg" idx="2"/>
          </p:nvPr>
        </p:nvSpPr>
        <p:spPr>
          <a:xfrm>
            <a:off x="1644650" y="1050925"/>
            <a:ext cx="3787775" cy="2840038"/>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7708" y="4048353"/>
            <a:ext cx="5661660" cy="3312289"/>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7990096"/>
            <a:ext cx="3066732" cy="422068"/>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Chair and Commissioners, my name is Candida Neal, I am a contract planner for the City of South Pasadena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you tonight is Project No. 2309-NID/DRX  to adopt a finding that the property at 23 Short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Does not meet the  national, state, or local criteria for historic designation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project may proceed through the city’s application process without any further restrictions under the Cultural Heritage Ordinance </a:t>
            </a:r>
            <a:r>
              <a:rPr kumimoji="0" lang="en-US"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applicant is Vincent Chen, the architect for the project.   Also, attending the meeting is the property owner </a:t>
            </a:r>
            <a:r>
              <a:rPr lang="en-US" dirty="0" err="1"/>
              <a:t>Pokil</a:t>
            </a:r>
            <a:r>
              <a:rPr lang="en-US" dirty="0"/>
              <a:t> Wong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The proposal is to C</a:t>
            </a:r>
            <a:r>
              <a:rPr lang="en-US" sz="1200" dirty="0">
                <a:latin typeface="+mn-lt"/>
              </a:rPr>
              <a:t>lear the 839 square foot  single-family home structure at 23 Short Way as ineligible as a Historic Resource at either the national, state, or local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rPr>
              <a:t>This determination associated with the proposed development of the new 2.900 </a:t>
            </a:r>
            <a:r>
              <a:rPr lang="en-US" altLang="en-US" sz="1200" dirty="0" err="1">
                <a:latin typeface="+mn-lt"/>
              </a:rPr>
              <a:t>sfd</a:t>
            </a:r>
            <a:r>
              <a:rPr lang="en-US" altLang="en-US" sz="1200" dirty="0">
                <a:latin typeface="+mn-lt"/>
              </a:rPr>
              <a:t> home, 1,026 sf ADU over a 2-car.  The new development will require approval of a Hillside Development Permit and Design Review Permit by the Planning </a:t>
            </a:r>
            <a:r>
              <a:rPr lang="en-US" altLang="en-US" sz="1200" dirty="0" err="1">
                <a:latin typeface="+mn-lt"/>
              </a:rPr>
              <a:t>Commision</a:t>
            </a:r>
            <a:endParaRPr lang="en-US" altLang="en-US" sz="1200" dirty="0">
              <a:latin typeface="+mn-l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is located on Short Way in the western portion of the City.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South of Monterey Road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West of Brunswick Avenue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corporate boundary between the City South Pasadena and LA is runs through the middle of the block about 3 lots west of the project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site is surrounded by </a:t>
            </a:r>
            <a:r>
              <a:rPr lang="en-US" dirty="0" err="1"/>
              <a:t>sfd</a:t>
            </a:r>
            <a:r>
              <a:rPr lang="en-US" dirty="0"/>
              <a:t> that were constructed in the 1920s.  Most of the homes have been </a:t>
            </a:r>
          </a:p>
        </p:txBody>
      </p:sp>
      <p:sp>
        <p:nvSpPr>
          <p:cNvPr id="4" name="Slide Number Placeholder 3"/>
          <p:cNvSpPr>
            <a:spLocks noGrp="1"/>
          </p:cNvSpPr>
          <p:nvPr>
            <p:ph type="sldNum" sz="quarter" idx="5"/>
          </p:nvPr>
        </p:nvSpPr>
        <p:spPr/>
        <p:txBody>
          <a:bodyPr/>
          <a:lstStyle/>
          <a:p>
            <a:fld id="{45553B1C-9F3F-43FF-ABF7-E4A5C87A8439}" type="slidenum">
              <a:rPr lang="en-US" smtClean="0"/>
              <a:pPr/>
              <a:t>3</a:t>
            </a:fld>
            <a:endParaRPr lang="en-US"/>
          </a:p>
        </p:txBody>
      </p:sp>
    </p:spTree>
    <p:extLst>
      <p:ext uri="{BB962C8B-B14F-4D97-AF65-F5344CB8AC3E}">
        <p14:creationId xmlns:p14="http://schemas.microsoft.com/office/powerpoint/2010/main" val="59017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house was built in 1939. </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the structure is more than 45 years old and was not included in a cultural resource survey, a Historic Resource Evaluation Report was prepared to determine if the property was eligible for designation as a cultural resource.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site visit was conducted by the myself and a Carrie Chasteen of </a:t>
            </a:r>
            <a:r>
              <a:rPr lang="en-US" dirty="0" err="1"/>
              <a:t>Sapphos</a:t>
            </a:r>
            <a:r>
              <a:rPr lang="en-US" dirty="0"/>
              <a:t> Environmental on July 31, 2020.  </a:t>
            </a:r>
          </a:p>
        </p:txBody>
      </p:sp>
      <p:sp>
        <p:nvSpPr>
          <p:cNvPr id="4" name="Slide Number Placeholder 3"/>
          <p:cNvSpPr>
            <a:spLocks noGrp="1"/>
          </p:cNvSpPr>
          <p:nvPr>
            <p:ph type="sldNum" sz="quarter" idx="10"/>
          </p:nvPr>
        </p:nvSpPr>
        <p:spPr/>
        <p:txBody>
          <a:bodyPr/>
          <a:lstStyle/>
          <a:p>
            <a:fld id="{45553B1C-9F3F-43FF-ABF7-E4A5C87A8439}" type="slidenum">
              <a:rPr lang="en-US" smtClean="0"/>
              <a:pPr/>
              <a:t>4</a:t>
            </a:fld>
            <a:endParaRPr lang="en-US"/>
          </a:p>
        </p:txBody>
      </p:sp>
    </p:spTree>
    <p:extLst>
      <p:ext uri="{BB962C8B-B14F-4D97-AF65-F5344CB8AC3E}">
        <p14:creationId xmlns:p14="http://schemas.microsoft.com/office/powerpoint/2010/main" val="342393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Minimal Traditional style, but in poor condition and lacks character or value that contributes to the heritage of the City.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building does not embody the distinctive characteristic of a type, period, or method of construction and was not designed by a master architect.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subject property would also not contribute to a potential historic district as the surrounding buildings do not convey a significant development pattern within the history of the City or architectural style.  Most of the neighboring homes were built 20 years earlier in the Craftsman bungalow or Cottage style.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Therefore, the subject property does not meet the criteria to be considered a historical resource pursuant to Section 15064.5(a) of the CEQA Guidelines. The appropriate California Historical Resource Status Code for the subject property is 6Z, or “Found ineligible for [National Register], [California Register] or local designation through survey evaluation.”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405640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28500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CHC  adopt a finding that  . . . </a:t>
            </a:r>
          </a:p>
          <a:p>
            <a:endParaRPr lang="en-US" dirty="0"/>
          </a:p>
          <a:p>
            <a:pPr marL="571500" indent="-571500" defTabSz="914400">
              <a:lnSpc>
                <a:spcPct val="90000"/>
              </a:lnSpc>
              <a:spcBef>
                <a:spcPct val="0"/>
              </a:spcBef>
              <a:buFont typeface="Arial" panose="020B0604020202020204" pitchFamily="34" charset="0"/>
              <a:buChar char="•"/>
              <a:defRPr/>
            </a:pPr>
            <a:r>
              <a:rPr lang="en-US" sz="1200" dirty="0"/>
              <a:t>The property does not meet the national, state, or local criteria for historic designation, and </a:t>
            </a:r>
          </a:p>
          <a:p>
            <a:pPr defTabSz="914400">
              <a:lnSpc>
                <a:spcPct val="90000"/>
              </a:lnSpc>
              <a:spcBef>
                <a:spcPct val="0"/>
              </a:spcBef>
              <a:defRPr/>
            </a:pPr>
            <a:endParaRPr lang="en-US" sz="1200" dirty="0"/>
          </a:p>
          <a:p>
            <a:pPr marL="571500" indent="-571500" defTabSz="914400">
              <a:lnSpc>
                <a:spcPct val="90000"/>
              </a:lnSpc>
              <a:spcBef>
                <a:spcPct val="0"/>
              </a:spcBef>
              <a:buFont typeface="Arial" panose="020B0604020202020204" pitchFamily="34" charset="0"/>
              <a:buChar char="•"/>
              <a:defRPr/>
            </a:pPr>
            <a:r>
              <a:rPr lang="en-US" sz="1200" dirty="0"/>
              <a:t>The project may proceed through the city’s application process without any further restrictions under the Cultural Heritage Ordinance for the demolition of a 839 square-foot single-family home and attached garage at 23 Short Way.</a:t>
            </a:r>
            <a:endParaRPr lang="en-US" sz="2400"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199039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Options:</a:t>
            </a: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242528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staff presentation. </a:t>
            </a:r>
          </a:p>
        </p:txBody>
      </p:sp>
      <p:sp>
        <p:nvSpPr>
          <p:cNvPr id="4" name="Slide Number Placeholder 3"/>
          <p:cNvSpPr>
            <a:spLocks noGrp="1"/>
          </p:cNvSpPr>
          <p:nvPr>
            <p:ph type="sldNum" sz="quarter" idx="5"/>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2344363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777240" y="2841785"/>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September 17, 2020</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dirty="0">
                <a:solidFill>
                  <a:srgbClr val="D2533C"/>
                </a:solidFill>
                <a:latin typeface="Calibri" panose="020F0502020204030204" pitchFamily="34" charset="0"/>
                <a:cs typeface="Calibri" panose="020F0502020204030204" pitchFamily="34" charset="0"/>
              </a:rPr>
              <a:t>Item</a:t>
            </a:r>
            <a:r>
              <a:rPr lang="en-US" sz="4400" b="1" baseline="0" dirty="0">
                <a:solidFill>
                  <a:srgbClr val="D2533C"/>
                </a:solidFill>
                <a:latin typeface="Calibri" panose="020F0502020204030204" pitchFamily="34" charset="0"/>
                <a:cs typeface="Calibri" panose="020F0502020204030204" pitchFamily="34" charset="0"/>
              </a:rPr>
              <a:t> </a:t>
            </a:r>
            <a:r>
              <a:rPr lang="en-US" sz="4400" b="1" baseline="0" dirty="0" smtClean="0">
                <a:solidFill>
                  <a:srgbClr val="D2533C"/>
                </a:solidFill>
                <a:latin typeface="Calibri" panose="020F0502020204030204" pitchFamily="34" charset="0"/>
                <a:cs typeface="Calibri" panose="020F0502020204030204" pitchFamily="34" charset="0"/>
              </a:rPr>
              <a:t>2 </a:t>
            </a:r>
            <a:r>
              <a:rPr lang="en-US" sz="4400" b="1" baseline="0" dirty="0">
                <a:solidFill>
                  <a:srgbClr val="D2533C"/>
                </a:solidFill>
                <a:latin typeface="Calibri" panose="020F0502020204030204" pitchFamily="34" charset="0"/>
                <a:cs typeface="Calibri" panose="020F0502020204030204" pitchFamily="34" charset="0"/>
              </a:rPr>
              <a:t>– 23 Short Way</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777240" y="1470937"/>
            <a:ext cx="7772400" cy="1323439"/>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2309 - </a:t>
            </a:r>
            <a:r>
              <a:rPr lang="en-US" sz="4000" b="0" baseline="0" dirty="0" smtClean="0">
                <a:solidFill>
                  <a:srgbClr val="97B5C9"/>
                </a:solidFill>
                <a:latin typeface="Calibri" panose="020F0502020204030204" pitchFamily="34" charset="0"/>
                <a:cs typeface="Calibri" panose="020F0502020204030204" pitchFamily="34" charset="0"/>
              </a:rPr>
              <a:t>NID/DRX/HDP/PMR</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   Cultural Heritage Commission</a:t>
            </a:r>
          </a:p>
        </p:txBody>
      </p:sp>
    </p:spTree>
    <p:extLst>
      <p:ext uri="{BB962C8B-B14F-4D97-AF65-F5344CB8AC3E}">
        <p14:creationId xmlns:p14="http://schemas.microsoft.com/office/powerpoint/2010/main" val="38768269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2 </a:t>
            </a:r>
            <a:r>
              <a:rPr lang="en-US" sz="2000" b="0" dirty="0">
                <a:solidFill>
                  <a:srgbClr val="D2533C"/>
                </a:solidFill>
                <a:latin typeface="Arial" panose="020B0604020202020204" pitchFamily="34" charset="0"/>
                <a:cs typeface="Arial" panose="020B0604020202020204" pitchFamily="34" charset="0"/>
              </a:rPr>
              <a:t>– 23 Short Way (</a:t>
            </a:r>
            <a:r>
              <a:rPr lang="en-US" sz="2000" b="0" dirty="0" smtClean="0">
                <a:solidFill>
                  <a:srgbClr val="D2533C"/>
                </a:solidFill>
                <a:latin typeface="Arial" panose="020B0604020202020204" pitchFamily="34" charset="0"/>
                <a:cs typeface="Arial" panose="020B0604020202020204" pitchFamily="34" charset="0"/>
              </a:rPr>
              <a:t>2309-NID/DRX/HDP/PMR)</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619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BF85C-D910-47D1-A2FB-9FC29381EBD2}"/>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Item 2 – 23 Short Way (2309-NID/DRX/HDP/PMR)</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1073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Item 2 – 23 Short Way (2309-NID/DRX/HDP/PMR)</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0265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B9535A83-3CC0-42E2-AAD8-4E209BAEF54C}"/>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Item 2 – 23 Short Way (2309-NID/DRX/HDP/PMR)</a:t>
            </a:r>
            <a:endParaRPr lang="en-US" sz="2000" b="0" dirty="0">
              <a:solidFill>
                <a:srgbClr val="D2533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69166" y="-1"/>
            <a:ext cx="1655932"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September 17, 2020</a:t>
            </a:r>
          </a:p>
        </p:txBody>
      </p:sp>
      <p:sp>
        <p:nvSpPr>
          <p:cNvPr id="14" name="Slide Number Placeholder 5"/>
          <p:cNvSpPr txBox="1">
            <a:spLocks/>
          </p:cNvSpPr>
          <p:nvPr userDrawn="1"/>
        </p:nvSpPr>
        <p:spPr>
          <a:xfrm>
            <a:off x="8220347" y="-9130"/>
            <a:ext cx="56170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9F1E8B1B-E4DE-4CF8-95A4-14CC1DF39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37620"/>
    </mc:Choice>
    <mc:Fallback xmlns="">
      <p:transition spd="slow" advTm="37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75954" y="1612900"/>
            <a:ext cx="7756846"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marL="115888" lvl="2" indent="0">
              <a:spcAft>
                <a:spcPts val="1200"/>
              </a:spcAft>
              <a:buNone/>
            </a:pPr>
            <a:r>
              <a:rPr lang="en-US" altLang="en-US" sz="3200" dirty="0">
                <a:latin typeface="+mn-lt"/>
              </a:rPr>
              <a:t>Proposal:</a:t>
            </a:r>
          </a:p>
          <a:p>
            <a:pPr marL="115888" lvl="2" indent="0">
              <a:spcAft>
                <a:spcPts val="1200"/>
              </a:spcAft>
              <a:buNone/>
            </a:pPr>
            <a:r>
              <a:rPr lang="en-US" altLang="en-US" sz="3200" dirty="0">
                <a:latin typeface="+mn-lt"/>
              </a:rPr>
              <a:t>C</a:t>
            </a:r>
            <a:r>
              <a:rPr lang="en-US" sz="3200" dirty="0">
                <a:latin typeface="+mn-lt"/>
              </a:rPr>
              <a:t>lear as ineligible as a Historic Resource at either the national, state, or local level the 839 square foot  single-family structure at 23 Short Way. </a:t>
            </a:r>
            <a:endParaRPr lang="en-US" altLang="en-US" sz="3200" dirty="0">
              <a:latin typeface="+mn-lt"/>
            </a:endParaRPr>
          </a:p>
        </p:txBody>
      </p:sp>
      <p:sp>
        <p:nvSpPr>
          <p:cNvPr id="4" name="Content Placeholder 3"/>
          <p:cNvSpPr txBox="1">
            <a:spLocks/>
          </p:cNvSpPr>
          <p:nvPr/>
        </p:nvSpPr>
        <p:spPr>
          <a:xfrm>
            <a:off x="0" y="414353"/>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Project Description</a:t>
            </a:r>
            <a:endParaRPr lang="en-US" altLang="en-US" sz="4000" dirty="0"/>
          </a:p>
        </p:txBody>
      </p:sp>
      <p:pic>
        <p:nvPicPr>
          <p:cNvPr id="9" name="Audio 8">
            <a:hlinkClick r:id="" action="ppaction://media"/>
            <a:extLst>
              <a:ext uri="{FF2B5EF4-FFF2-40B4-BE49-F238E27FC236}">
                <a16:creationId xmlns:a16="http://schemas.microsoft.com/office/drawing/2014/main" id="{CED58230-4748-497F-BFF3-612DCC3710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18167"/>
    </mc:Choice>
    <mc:Fallback xmlns="">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41613" y="4643219"/>
            <a:ext cx="509900" cy="646331"/>
          </a:xfrm>
          <a:prstGeom prst="rect">
            <a:avLst/>
          </a:prstGeom>
          <a:noFill/>
        </p:spPr>
        <p:txBody>
          <a:bodyPr wrap="square" rtlCol="0">
            <a:spAutoFit/>
          </a:bodyPr>
          <a:lstStyle/>
          <a:p>
            <a:r>
              <a:rPr lang="en-US" sz="3600" b="1" dirty="0"/>
              <a:t>N</a:t>
            </a:r>
            <a:endParaRPr lang="en-US" b="1" dirty="0"/>
          </a:p>
        </p:txBody>
      </p:sp>
      <p:cxnSp>
        <p:nvCxnSpPr>
          <p:cNvPr id="9" name="Straight Arrow Connector 8"/>
          <p:cNvCxnSpPr/>
          <p:nvPr/>
        </p:nvCxnSpPr>
        <p:spPr>
          <a:xfrm flipV="1">
            <a:off x="8096563" y="5289550"/>
            <a:ext cx="0" cy="8377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DDCE9AA-02A0-4AFB-AAB6-E3A9F6CE26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2" y="977900"/>
            <a:ext cx="4889481" cy="5149424"/>
          </a:xfrm>
          <a:prstGeom prst="rect">
            <a:avLst/>
          </a:prstGeom>
          <a:noFill/>
          <a:ln>
            <a:noFill/>
          </a:ln>
        </p:spPr>
      </p:pic>
      <p:pic>
        <p:nvPicPr>
          <p:cNvPr id="2" name="Audio 1">
            <a:hlinkClick r:id="" action="ppaction://media"/>
            <a:extLst>
              <a:ext uri="{FF2B5EF4-FFF2-40B4-BE49-F238E27FC236}">
                <a16:creationId xmlns:a16="http://schemas.microsoft.com/office/drawing/2014/main" id="{1692F5C5-C19A-49AE-9249-C2761FAB2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67182248"/>
      </p:ext>
    </p:extLst>
  </p:cSld>
  <p:clrMapOvr>
    <a:masterClrMapping/>
  </p:clrMapOvr>
  <mc:AlternateContent xmlns:mc="http://schemas.openxmlformats.org/markup-compatibility/2006" xmlns:p14="http://schemas.microsoft.com/office/powerpoint/2010/main">
    <mc:Choice Requires="p14">
      <p:transition spd="slow" p14:dur="2000" advTm="29961"/>
    </mc:Choice>
    <mc:Fallback xmlns="">
      <p:transition spd="slow" advTm="2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4FDA7B-BFF2-4C3C-B5BD-9EC8E8F7B51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57300" y="1092200"/>
            <a:ext cx="6680200" cy="4737100"/>
          </a:xfrm>
          <a:prstGeom prst="rect">
            <a:avLst/>
          </a:prstGeom>
          <a:noFill/>
          <a:ln>
            <a:noFill/>
          </a:ln>
        </p:spPr>
      </p:pic>
      <p:pic>
        <p:nvPicPr>
          <p:cNvPr id="7" name="Audio 6">
            <a:hlinkClick r:id="" action="ppaction://media"/>
            <a:extLst>
              <a:ext uri="{FF2B5EF4-FFF2-40B4-BE49-F238E27FC236}">
                <a16:creationId xmlns:a16="http://schemas.microsoft.com/office/drawing/2014/main" id="{64127399-5E70-421B-83E1-8CFFC85793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0620119"/>
      </p:ext>
    </p:extLst>
  </p:cSld>
  <p:clrMapOvr>
    <a:masterClrMapping/>
  </p:clrMapOvr>
  <mc:AlternateContent xmlns:mc="http://schemas.openxmlformats.org/markup-compatibility/2006" xmlns:p14="http://schemas.microsoft.com/office/powerpoint/2010/main">
    <mc:Choice Requires="p14">
      <p:transition spd="slow" p14:dur="2000" advTm="43203"/>
    </mc:Choice>
    <mc:Fallback xmlns="">
      <p:transition spd="slow" advTm="4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152400" y="1463040"/>
            <a:ext cx="8646160" cy="483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spcAft>
                <a:spcPts val="1200"/>
              </a:spcAft>
            </a:pPr>
            <a:r>
              <a:rPr lang="en-US" altLang="en-US" sz="3600" dirty="0">
                <a:latin typeface="+mn-lt"/>
              </a:rPr>
              <a:t>Not a significant example of an architectural style</a:t>
            </a:r>
          </a:p>
          <a:p>
            <a:pPr lvl="2">
              <a:spcAft>
                <a:spcPts val="1200"/>
              </a:spcAft>
            </a:pPr>
            <a:r>
              <a:rPr lang="en-US" sz="3600" dirty="0">
                <a:latin typeface="+mn-lt"/>
              </a:rPr>
              <a:t>Does not embody a type, period, or method of construction </a:t>
            </a:r>
          </a:p>
          <a:p>
            <a:pPr lvl="2">
              <a:spcAft>
                <a:spcPts val="1200"/>
              </a:spcAft>
            </a:pPr>
            <a:r>
              <a:rPr lang="en-US" sz="3600" dirty="0">
                <a:latin typeface="+mn-lt"/>
              </a:rPr>
              <a:t>Not designed by a master architect </a:t>
            </a:r>
          </a:p>
          <a:p>
            <a:pPr lvl="2">
              <a:spcAft>
                <a:spcPts val="1200"/>
              </a:spcAft>
            </a:pPr>
            <a:r>
              <a:rPr lang="en-US" sz="3600" dirty="0">
                <a:latin typeface="+mn-lt"/>
              </a:rPr>
              <a:t>Not contributor to a potential historic district.</a:t>
            </a:r>
            <a:endParaRPr lang="en-US" sz="3600" dirty="0"/>
          </a:p>
          <a:p>
            <a:pPr lvl="2">
              <a:spcAft>
                <a:spcPts val="1200"/>
              </a:spcAft>
            </a:pPr>
            <a:endParaRPr lang="en-US" altLang="en-US" sz="3600" i="1" dirty="0">
              <a:latin typeface="+mn-lt"/>
            </a:endParaRPr>
          </a:p>
          <a:p>
            <a:pPr lvl="2">
              <a:spcAft>
                <a:spcPts val="1200"/>
              </a:spcAft>
            </a:pPr>
            <a:endParaRPr lang="en-US" altLang="en-US" sz="3600" i="1" dirty="0">
              <a:latin typeface="+mn-lt"/>
            </a:endParaRPr>
          </a:p>
          <a:p>
            <a:pPr lvl="2">
              <a:spcAft>
                <a:spcPts val="1200"/>
              </a:spcAft>
            </a:pPr>
            <a:endParaRPr lang="en-US" altLang="en-US" sz="3600" i="1" dirty="0">
              <a:latin typeface="+mn-lt"/>
            </a:endParaRPr>
          </a:p>
          <a:p>
            <a:pPr lvl="2">
              <a:spcAft>
                <a:spcPts val="1200"/>
              </a:spcAft>
            </a:pPr>
            <a:endParaRPr lang="en-US" altLang="en-US" sz="3600" i="1" dirty="0">
              <a:latin typeface="+mn-lt"/>
            </a:endParaRPr>
          </a:p>
          <a:p>
            <a:pPr lvl="2">
              <a:spcAft>
                <a:spcPts val="1200"/>
              </a:spcAft>
            </a:pPr>
            <a:endParaRPr lang="en-US" altLang="en-US" sz="3600" i="1" dirty="0">
              <a:latin typeface="+mn-lt"/>
            </a:endParaRPr>
          </a:p>
          <a:p>
            <a:pPr lvl="2">
              <a:spcAft>
                <a:spcPts val="1200"/>
              </a:spcAft>
            </a:pPr>
            <a:endParaRPr lang="en-US" altLang="en-US" sz="3600" i="1" dirty="0">
              <a:latin typeface="+mn-lt"/>
            </a:endParaRPr>
          </a:p>
          <a:p>
            <a:pPr lvl="2">
              <a:spcAft>
                <a:spcPts val="1200"/>
              </a:spcAft>
            </a:pPr>
            <a:endParaRPr lang="en-US" altLang="en-US" sz="3600" i="1" dirty="0">
              <a:latin typeface="+mn-lt"/>
            </a:endParaRPr>
          </a:p>
        </p:txBody>
      </p:sp>
      <p:sp>
        <p:nvSpPr>
          <p:cNvPr id="4" name="Content Placeholder 3"/>
          <p:cNvSpPr txBox="1">
            <a:spLocks/>
          </p:cNvSpPr>
          <p:nvPr/>
        </p:nvSpPr>
        <p:spPr>
          <a:xfrm>
            <a:off x="0" y="414353"/>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None/>
            </a:pPr>
            <a:r>
              <a:rPr lang="en-US" altLang="en-US" sz="4000" dirty="0"/>
              <a:t>Historic Resource Evaluation Findings </a:t>
            </a:r>
          </a:p>
          <a:p>
            <a:pPr marL="115888" lvl="2" indent="0">
              <a:buFont typeface="Arial" charset="0"/>
              <a:buNone/>
            </a:pPr>
            <a:endParaRPr lang="en-US" altLang="en-US" sz="4000" dirty="0"/>
          </a:p>
        </p:txBody>
      </p:sp>
      <p:pic>
        <p:nvPicPr>
          <p:cNvPr id="19" name="Audio 18">
            <a:hlinkClick r:id="" action="ppaction://media"/>
            <a:extLst>
              <a:ext uri="{FF2B5EF4-FFF2-40B4-BE49-F238E27FC236}">
                <a16:creationId xmlns:a16="http://schemas.microsoft.com/office/drawing/2014/main" id="{9DF137DA-8002-4ADF-BE39-AB19B9B8D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2335193"/>
      </p:ext>
    </p:extLst>
  </p:cSld>
  <p:clrMapOvr>
    <a:masterClrMapping/>
  </p:clrMapOvr>
  <mc:AlternateContent xmlns:mc="http://schemas.openxmlformats.org/markup-compatibility/2006" xmlns:p14="http://schemas.microsoft.com/office/powerpoint/2010/main">
    <mc:Choice Requires="p14">
      <p:transition spd="slow" p14:dur="2000" advTm="92710"/>
    </mc:Choice>
    <mc:Fallback xmlns="">
      <p:transition spd="slow" advTm="9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0" y="1199226"/>
            <a:ext cx="857949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spcAft>
                <a:spcPts val="1200"/>
              </a:spcAft>
            </a:pPr>
            <a:r>
              <a:rPr lang="en-US" altLang="en-US" sz="3600" dirty="0">
                <a:latin typeface="+mn-lt"/>
              </a:rPr>
              <a:t>CEQA:  Categorical Exemption – </a:t>
            </a:r>
          </a:p>
          <a:p>
            <a:pPr lvl="3">
              <a:spcAft>
                <a:spcPts val="1200"/>
              </a:spcAft>
            </a:pPr>
            <a:r>
              <a:rPr lang="en-US" altLang="en-US" sz="3600" dirty="0">
                <a:latin typeface="+mn-lt"/>
              </a:rPr>
              <a:t>Section 15301 Class 1 Existing Facilities </a:t>
            </a:r>
          </a:p>
          <a:p>
            <a:pPr lvl="3">
              <a:spcAft>
                <a:spcPts val="1200"/>
              </a:spcAft>
            </a:pPr>
            <a:r>
              <a:rPr lang="en-US" altLang="en-US" sz="3600" dirty="0">
                <a:latin typeface="+mn-lt"/>
              </a:rPr>
              <a:t>Section 15303 Class 3 </a:t>
            </a:r>
            <a:r>
              <a:rPr lang="en-US" sz="3600" dirty="0">
                <a:latin typeface="+mn-lt"/>
              </a:rPr>
              <a:t>New Construction or Conversion of Small Structures</a:t>
            </a:r>
            <a:endParaRPr lang="en-US" altLang="en-US" sz="3600" dirty="0">
              <a:latin typeface="+mn-lt"/>
            </a:endParaRPr>
          </a:p>
        </p:txBody>
      </p:sp>
      <p:sp>
        <p:nvSpPr>
          <p:cNvPr id="4" name="Content Placeholder 3"/>
          <p:cNvSpPr txBox="1">
            <a:spLocks/>
          </p:cNvSpPr>
          <p:nvPr/>
        </p:nvSpPr>
        <p:spPr>
          <a:xfrm>
            <a:off x="0" y="414353"/>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endParaRPr lang="en-US" altLang="en-US" sz="4000" dirty="0"/>
          </a:p>
        </p:txBody>
      </p:sp>
      <p:pic>
        <p:nvPicPr>
          <p:cNvPr id="13" name="Audio 12">
            <a:hlinkClick r:id="" action="ppaction://media"/>
            <a:extLst>
              <a:ext uri="{FF2B5EF4-FFF2-40B4-BE49-F238E27FC236}">
                <a16:creationId xmlns:a16="http://schemas.microsoft.com/office/drawing/2014/main" id="{055427C9-75BC-4EC2-BA25-640E2E180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9191024"/>
      </p:ext>
    </p:extLst>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616410"/>
            <a:ext cx="7276289" cy="1159934"/>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300" dirty="0"/>
              <a:t>Staff Recommendation:</a:t>
            </a:r>
            <a:r>
              <a:rPr lang="en-US" dirty="0"/>
              <a:t/>
            </a:r>
            <a:br>
              <a:rPr lang="en-US" dirty="0"/>
            </a:br>
            <a:r>
              <a:rPr lang="en-US" dirty="0"/>
              <a:t/>
            </a:r>
            <a:br>
              <a:rPr lang="en-US" dirty="0"/>
            </a:br>
            <a:endParaRPr lang="en-US" dirty="0"/>
          </a:p>
        </p:txBody>
      </p:sp>
      <p:sp>
        <p:nvSpPr>
          <p:cNvPr id="3" name="Title 1"/>
          <p:cNvSpPr txBox="1">
            <a:spLocks/>
          </p:cNvSpPr>
          <p:nvPr/>
        </p:nvSpPr>
        <p:spPr>
          <a:xfrm>
            <a:off x="412427" y="1312614"/>
            <a:ext cx="8375973" cy="5230426"/>
          </a:xfrm>
          <a:prstGeom prst="rect">
            <a:avLst/>
          </a:prstGeom>
        </p:spPr>
        <p:txBody>
          <a:bodyPr vert="horz" lIns="91440" tIns="45720" rIns="91440" bIns="45720" rtlCol="0" anchor="ctr">
            <a:noAutofit/>
          </a:bodyPr>
          <a:lstStyle/>
          <a:p>
            <a:pPr marL="571500" indent="-571500" defTabSz="914400">
              <a:lnSpc>
                <a:spcPct val="90000"/>
              </a:lnSpc>
              <a:spcBef>
                <a:spcPct val="0"/>
              </a:spcBef>
              <a:buFont typeface="Arial" panose="020B0604020202020204" pitchFamily="34" charset="0"/>
              <a:buChar char="•"/>
              <a:defRPr/>
            </a:pPr>
            <a:r>
              <a:rPr lang="en-US" sz="3600" dirty="0"/>
              <a:t>The property does not meet the national, state, or local criteria for historic designation</a:t>
            </a:r>
          </a:p>
          <a:p>
            <a:pPr defTabSz="914400">
              <a:lnSpc>
                <a:spcPct val="90000"/>
              </a:lnSpc>
              <a:spcBef>
                <a:spcPct val="0"/>
              </a:spcBef>
              <a:defRPr/>
            </a:pPr>
            <a:endParaRPr lang="en-US" sz="3600" dirty="0"/>
          </a:p>
          <a:p>
            <a:pPr marL="571500" indent="-571500" defTabSz="914400">
              <a:lnSpc>
                <a:spcPct val="90000"/>
              </a:lnSpc>
              <a:spcBef>
                <a:spcPct val="0"/>
              </a:spcBef>
              <a:buFont typeface="Arial" panose="020B0604020202020204" pitchFamily="34" charset="0"/>
              <a:buChar char="•"/>
              <a:defRPr/>
            </a:pPr>
            <a:r>
              <a:rPr lang="en-US" sz="3600" dirty="0"/>
              <a:t>The project may proceed through the city’s application process without any further restrictions under the Cultural Heritage Ordinance for the demolition of a 839 square-foot single-family home and attached garage at 23 Short Way</a:t>
            </a:r>
            <a:endParaRPr lang="en-US" sz="6000" dirty="0"/>
          </a:p>
        </p:txBody>
      </p:sp>
      <p:pic>
        <p:nvPicPr>
          <p:cNvPr id="7" name="Audio 6">
            <a:hlinkClick r:id="" action="ppaction://media"/>
            <a:extLst>
              <a:ext uri="{FF2B5EF4-FFF2-40B4-BE49-F238E27FC236}">
                <a16:creationId xmlns:a16="http://schemas.microsoft.com/office/drawing/2014/main" id="{5D36CE82-4577-4BEA-89E6-CF550FC2D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3393356"/>
      </p:ext>
    </p:extLst>
  </p:cSld>
  <p:clrMapOvr>
    <a:masterClrMapping/>
  </p:clrMapOvr>
  <mc:AlternateContent xmlns:mc="http://schemas.openxmlformats.org/markup-compatibility/2006" xmlns:p14="http://schemas.microsoft.com/office/powerpoint/2010/main">
    <mc:Choice Requires="p14">
      <p:transition spd="slow" p14:dur="2000" advTm="34303"/>
    </mc:Choice>
    <mc:Fallback xmlns="">
      <p:transition spd="slow" advTm="3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 y="1068186"/>
            <a:ext cx="9229725" cy="806334"/>
          </a:xfrm>
        </p:spPr>
        <p:txBody>
          <a:bodyPr>
            <a:normAutofit fontScale="90000"/>
          </a:bodyPr>
          <a:lstStyle/>
          <a:p>
            <a:r>
              <a:rPr lang="en-US" sz="4900" dirty="0"/>
              <a:t>Cultural Heritage Commission Options:</a:t>
            </a:r>
            <a:r>
              <a:rPr lang="en-US" dirty="0"/>
              <a:t/>
            </a:r>
            <a:br>
              <a:rPr lang="en-US" dirty="0"/>
            </a:br>
            <a:r>
              <a:rPr lang="en-US" dirty="0"/>
              <a:t/>
            </a:r>
            <a:br>
              <a:rPr lang="en-US" dirty="0"/>
            </a:br>
            <a:endParaRPr lang="en-US" dirty="0"/>
          </a:p>
        </p:txBody>
      </p:sp>
      <p:sp>
        <p:nvSpPr>
          <p:cNvPr id="3" name="Title 1"/>
          <p:cNvSpPr txBox="1">
            <a:spLocks/>
          </p:cNvSpPr>
          <p:nvPr/>
        </p:nvSpPr>
        <p:spPr>
          <a:xfrm>
            <a:off x="251926" y="1296954"/>
            <a:ext cx="8621486" cy="5185126"/>
          </a:xfrm>
          <a:prstGeom prst="rect">
            <a:avLst/>
          </a:prstGeom>
        </p:spPr>
        <p:txBody>
          <a:bodyPr vert="horz" lIns="91440" tIns="45720" rIns="91440" bIns="45720" rtlCol="0" anchor="ctr">
            <a:normAutofit fontScale="97500"/>
          </a:bodyPr>
          <a:lstStyle/>
          <a:p>
            <a:pPr marL="571500" lvl="0" indent="-571500" defTabSz="914400">
              <a:lnSpc>
                <a:spcPct val="90000"/>
              </a:lnSpc>
              <a:spcBef>
                <a:spcPct val="0"/>
              </a:spcBef>
              <a:buFont typeface="Arial" panose="020B0604020202020204" pitchFamily="34" charset="0"/>
              <a:buChar char="•"/>
              <a:defRPr/>
            </a:pPr>
            <a:r>
              <a:rPr kumimoji="0" lang="en-US" sz="2900" b="0" i="0" u="none" strike="noStrike" kern="1200" cap="none" spc="0" normalizeH="0" baseline="0" noProof="0" dirty="0">
                <a:ln>
                  <a:noFill/>
                </a:ln>
                <a:solidFill>
                  <a:schemeClr val="tx1"/>
                </a:solidFill>
                <a:effectLst/>
                <a:uLnTx/>
                <a:uFillTx/>
                <a:ea typeface="+mj-ea"/>
                <a:cs typeface="+mj-cs"/>
              </a:rPr>
              <a:t>Determine </a:t>
            </a:r>
            <a:r>
              <a:rPr lang="en-US" sz="2900" dirty="0"/>
              <a:t>that the property does not meet the national, state, or local criteria for historic designation and the project may proceed through the city’s application process without any further restrictions under the Cultural Heritage Ordinance </a:t>
            </a:r>
            <a:r>
              <a:rPr kumimoji="0" lang="en-US" sz="2900" b="0" i="0" u="none" strike="noStrike" kern="1200" cap="none" spc="0" normalizeH="0" baseline="0" noProof="0" dirty="0">
                <a:ln>
                  <a:noFill/>
                </a:ln>
                <a:solidFill>
                  <a:schemeClr val="tx1"/>
                </a:solidFill>
                <a:effectLst/>
                <a:uLnTx/>
                <a:uFillTx/>
                <a:ea typeface="+mj-ea"/>
                <a:cs typeface="+mj-cs"/>
              </a:rPr>
              <a:t> </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900" b="0" i="0" u="none" strike="noStrike" kern="1200" cap="none" spc="0" normalizeH="0" noProof="0" dirty="0">
              <a:ln>
                <a:noFill/>
              </a:ln>
              <a:solidFill>
                <a:schemeClr val="tx1"/>
              </a:solidFill>
              <a:effectLst/>
              <a:uLnTx/>
              <a:uFillTx/>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900" baseline="0" dirty="0">
                <a:ea typeface="+mj-ea"/>
                <a:cs typeface="+mj-cs"/>
              </a:rPr>
              <a:t> </a:t>
            </a:r>
            <a:r>
              <a:rPr kumimoji="0" lang="en-US" sz="2900" b="0" i="0" u="none" strike="noStrike" kern="1200" cap="none" spc="0" normalizeH="0" baseline="0" noProof="0" dirty="0">
                <a:ln>
                  <a:noFill/>
                </a:ln>
                <a:solidFill>
                  <a:schemeClr val="tx1"/>
                </a:solidFill>
                <a:effectLst/>
                <a:uLnTx/>
                <a:uFillTx/>
                <a:ea typeface="+mj-ea"/>
                <a:cs typeface="+mj-cs"/>
              </a:rPr>
              <a:t>Continue</a:t>
            </a:r>
            <a:r>
              <a:rPr kumimoji="0" lang="en-US" sz="2900" b="0" i="0" u="none" strike="noStrike" kern="1200" cap="none" spc="0" normalizeH="0" noProof="0" dirty="0">
                <a:ln>
                  <a:noFill/>
                </a:ln>
                <a:solidFill>
                  <a:schemeClr val="tx1"/>
                </a:solidFill>
                <a:effectLst/>
                <a:uLnTx/>
                <a:uFillTx/>
                <a:ea typeface="+mj-ea"/>
                <a:cs typeface="+mj-cs"/>
              </a:rPr>
              <a:t> the public hearing</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900" b="0" i="0" u="none" strike="noStrike" kern="1200" cap="none" spc="0" normalizeH="0" noProof="0" dirty="0">
              <a:ln>
                <a:noFill/>
              </a:ln>
              <a:solidFill>
                <a:schemeClr val="tx1"/>
              </a:solidFill>
              <a:effectLst/>
              <a:uLnTx/>
              <a:uFillTx/>
              <a:ea typeface="+mj-ea"/>
              <a:cs typeface="+mj-cs"/>
            </a:endParaRPr>
          </a:p>
          <a:p>
            <a:pPr marL="457200" indent="-457200" defTabSz="914400">
              <a:lnSpc>
                <a:spcPct val="90000"/>
              </a:lnSpc>
              <a:spcBef>
                <a:spcPct val="0"/>
              </a:spcBef>
              <a:buFont typeface="Arial" panose="020B0604020202020204" pitchFamily="34" charset="0"/>
              <a:buChar char="•"/>
              <a:defRPr/>
            </a:pPr>
            <a:r>
              <a:rPr lang="en-US" sz="2900" dirty="0">
                <a:ea typeface="+mj-ea"/>
                <a:cs typeface="+mj-cs"/>
              </a:rPr>
              <a:t>Determine </a:t>
            </a:r>
            <a:r>
              <a:rPr lang="en-US" sz="2900" dirty="0"/>
              <a:t>that the property does meet the national, state, or local criteria for historic designation and have the project may proceed through the restrictions under the Cultural Heritage Ordinance  </a:t>
            </a:r>
          </a:p>
          <a:p>
            <a:pPr marR="0" lvl="0" algn="l" defTabSz="914400" rtl="0" eaLnBrk="1" fontAlgn="auto" latinLnBrk="0" hangingPunct="1">
              <a:lnSpc>
                <a:spcPct val="90000"/>
              </a:lnSpc>
              <a:spcBef>
                <a:spcPct val="0"/>
              </a:spcBef>
              <a:spcAft>
                <a:spcPts val="0"/>
              </a:spcAft>
              <a:buClrTx/>
              <a:buSzTx/>
              <a:tabLst/>
              <a:defRPr/>
            </a:pP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Audio 7">
            <a:hlinkClick r:id="" action="ppaction://media"/>
            <a:extLst>
              <a:ext uri="{FF2B5EF4-FFF2-40B4-BE49-F238E27FC236}">
                <a16:creationId xmlns:a16="http://schemas.microsoft.com/office/drawing/2014/main" id="{C1A33368-C2D4-4055-9A30-60EB9FAB2F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748"/>
    </mc:Choice>
    <mc:Fallback xmlns="">
      <p:transition spd="slow" advTm="6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326673" y="1155727"/>
            <a:ext cx="3242077" cy="769441"/>
          </a:xfrm>
          <a:prstGeom prst="rect">
            <a:avLst/>
          </a:prstGeom>
          <a:noFill/>
        </p:spPr>
        <p:txBody>
          <a:bodyPr wrap="square" rtlCol="0">
            <a:spAutoFit/>
          </a:bodyPr>
          <a:lstStyle/>
          <a:p>
            <a:r>
              <a:rPr lang="en-US" sz="4400" dirty="0"/>
              <a:t>Questions? </a:t>
            </a:r>
          </a:p>
        </p:txBody>
      </p:sp>
      <p:pic>
        <p:nvPicPr>
          <p:cNvPr id="5" name="Audio 4">
            <a:hlinkClick r:id="" action="ppaction://media"/>
            <a:extLst>
              <a:ext uri="{FF2B5EF4-FFF2-40B4-BE49-F238E27FC236}">
                <a16:creationId xmlns:a16="http://schemas.microsoft.com/office/drawing/2014/main" id="{A5192D79-B15D-457F-A52B-B87E61849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3576685"/>
      </p:ext>
    </p:extLst>
  </p:cSld>
  <p:clrMapOvr>
    <a:masterClrMapping/>
  </p:clrMapOvr>
  <mc:AlternateContent xmlns:mc="http://schemas.openxmlformats.org/markup-compatibility/2006" xmlns:p14="http://schemas.microsoft.com/office/powerpoint/2010/main">
    <mc:Choice Requires="p14">
      <p:transition spd="slow" p14:dur="2000" advTm="9945"/>
    </mc:Choice>
    <mc:Fallback xmlns="">
      <p:transition spd="slow" advTm="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3552</TotalTime>
  <Words>776</Words>
  <Application>Microsoft Office PowerPoint</Application>
  <PresentationFormat>On-screen Show (4:3)</PresentationFormat>
  <Paragraphs>73</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Heritage Commission Options: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Malinda Lim</cp:lastModifiedBy>
  <cp:revision>239</cp:revision>
  <cp:lastPrinted>2020-09-10T20:53:17Z</cp:lastPrinted>
  <dcterms:created xsi:type="dcterms:W3CDTF">2017-12-04T17:55:54Z</dcterms:created>
  <dcterms:modified xsi:type="dcterms:W3CDTF">2020-09-11T00:24:52Z</dcterms:modified>
</cp:coreProperties>
</file>