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304" r:id="rId4"/>
    <p:sldId id="312" r:id="rId5"/>
    <p:sldId id="305" r:id="rId6"/>
    <p:sldId id="314" r:id="rId7"/>
    <p:sldId id="313" r:id="rId8"/>
    <p:sldId id="317" r:id="rId9"/>
    <p:sldId id="318" r:id="rId10"/>
    <p:sldId id="319" r:id="rId11"/>
    <p:sldId id="315" r:id="rId12"/>
    <p:sldId id="311" r:id="rId13"/>
    <p:sldId id="301" r:id="rId1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CC5C49"/>
    <a:srgbClr val="E49688"/>
    <a:srgbClr val="97B5C9"/>
    <a:srgbClr val="FFFFFF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7" autoAdjust="0"/>
    <p:restoredTop sz="86412" autoAdjust="0"/>
  </p:normalViewPr>
  <p:slideViewPr>
    <p:cSldViewPr snapToGrid="0">
      <p:cViewPr varScale="1">
        <p:scale>
          <a:sx n="97" d="100"/>
          <a:sy n="97" d="100"/>
        </p:scale>
        <p:origin x="151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</a:t>
            </a:r>
          </a:p>
          <a:p>
            <a:r>
              <a:rPr lang="en-US" dirty="0" smtClean="0"/>
              <a:t>Hello, this</a:t>
            </a:r>
            <a:r>
              <a:rPr lang="en-US" baseline="0" dirty="0" smtClean="0"/>
              <a:t> presentation is for 1506 Rollin Street, for recommendation of a Mills Act Contract.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2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6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9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1506 Rollin Street is a contributing property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 the Rollin Craftsman Cluster District. 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k</a:t>
            </a:r>
          </a:p>
          <a:p>
            <a:r>
              <a:rPr lang="en-US" baseline="0" dirty="0" smtClean="0"/>
              <a:t>This property was built in 1914 and the architectural style of the home 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Craftsman.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1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0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9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images illustrate the current</a:t>
            </a:r>
            <a:r>
              <a:rPr lang="en-US" baseline="0" dirty="0" smtClean="0"/>
              <a:t> state of the property. The</a:t>
            </a:r>
          </a:p>
          <a:p>
            <a:r>
              <a:rPr lang="en-US" baseline="0" dirty="0" smtClean="0"/>
              <a:t>Top Left image shows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deteriorating front gable fascia and wood siding </a:t>
            </a:r>
            <a:endParaRPr lang="en-US" baseline="0" dirty="0" smtClean="0"/>
          </a:p>
          <a:p>
            <a:r>
              <a:rPr lang="en-US" baseline="0" dirty="0" smtClean="0"/>
              <a:t>Top Right picture indicates damaged stone and concrete foundation. </a:t>
            </a:r>
          </a:p>
          <a:p>
            <a:r>
              <a:rPr lang="en-US" baseline="0" dirty="0" smtClean="0"/>
              <a:t>Bottom left picture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 wood windows to be repaired as needed </a:t>
            </a:r>
          </a:p>
          <a:p>
            <a:r>
              <a:rPr lang="en-US" baseline="0" dirty="0" smtClean="0"/>
              <a:t>And lastly bottom right picture shows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Non-original aluminum windows to be replaced.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images illustrate the current</a:t>
            </a:r>
            <a:r>
              <a:rPr lang="en-US" baseline="0" dirty="0" smtClean="0"/>
              <a:t> state of the property. The</a:t>
            </a:r>
          </a:p>
          <a:p>
            <a:r>
              <a:rPr lang="en-US" baseline="0" dirty="0" smtClean="0"/>
              <a:t>Top Left image shows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deteriorating front gable fascia and wood siding </a:t>
            </a:r>
            <a:endParaRPr lang="en-US" baseline="0" dirty="0" smtClean="0"/>
          </a:p>
          <a:p>
            <a:r>
              <a:rPr lang="en-US" baseline="0" dirty="0" smtClean="0"/>
              <a:t>Top Right picture indicates damaged stone and concrete foundation. </a:t>
            </a:r>
          </a:p>
          <a:p>
            <a:r>
              <a:rPr lang="en-US" baseline="0" dirty="0" smtClean="0"/>
              <a:t>Bottom left picture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 wood windows to be repaired as needed </a:t>
            </a:r>
          </a:p>
          <a:p>
            <a:r>
              <a:rPr lang="en-US" baseline="0" dirty="0" smtClean="0"/>
              <a:t>And lastly bottom right picture shows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Non-original aluminum windows to be replaced.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31251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September 17, 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 3</a:t>
            </a:r>
            <a:r>
              <a:rPr lang="en-US" sz="4400" b="1" baseline="0" dirty="0" smtClean="0">
                <a:solidFill>
                  <a:srgbClr val="E496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1506 Rollin Street.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5806" y="1715726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2305-MIL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2338069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Mills</a:t>
            </a:r>
            <a:r>
              <a:rPr lang="en-US" sz="3000" b="1" baseline="0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 Act Request</a:t>
            </a:r>
            <a:endParaRPr lang="en-US" sz="3000" b="1" dirty="0">
              <a:solidFill>
                <a:srgbClr val="97B5C9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 smtClean="0">
                <a:solidFill>
                  <a:srgbClr val="57576E"/>
                </a:solidFill>
                <a:latin typeface="+mj-lt"/>
              </a:rPr>
              <a:t> Cultural Heritage Commission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Item</a:t>
            </a:r>
            <a:r>
              <a:rPr lang="en-US" sz="2000" b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CC5C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1506 Rollin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(2305-MIL)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r>
              <a:rPr lang="pt-BR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pt-BR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1506 Rollin</a:t>
            </a:r>
            <a:r>
              <a:rPr lang="pt-BR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  <a:r>
              <a:rPr lang="pt-BR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(2305-MIL)</a:t>
            </a: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Item 3 – 1506 Rollin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(2305-MIL)</a:t>
            </a: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September</a:t>
            </a:r>
            <a:r>
              <a:rPr lang="en-US" altLang="en-US" baseline="0" dirty="0" smtClean="0"/>
              <a:t> 17</a:t>
            </a:r>
            <a:r>
              <a:rPr lang="en-US" altLang="en-US" dirty="0" smtClean="0"/>
              <a:t>, 2020</a:t>
            </a:r>
            <a:endParaRPr lang="en-US" alt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394582" y="572148"/>
            <a:ext cx="7903844" cy="6359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Work </a:t>
            </a:r>
            <a:r>
              <a:rPr lang="en-US" sz="2000" dirty="0"/>
              <a:t>Plan 2027:</a:t>
            </a:r>
          </a:p>
          <a:p>
            <a:r>
              <a:rPr lang="en-US" sz="2000" dirty="0"/>
              <a:t>Preserve interior wood trim and paneling – ($3,800) Does not qualify for Mills Act Contract, the cost has been deducted from overall scope </a:t>
            </a:r>
            <a:r>
              <a:rPr lang="en-US" sz="2000" dirty="0" smtClean="0"/>
              <a:t>of work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Work Plan 2028:</a:t>
            </a:r>
          </a:p>
          <a:p>
            <a:pPr lvl="0"/>
            <a:r>
              <a:rPr lang="en-US" sz="2000" dirty="0"/>
              <a:t>Replace outdated plumbing and electricity ($</a:t>
            </a:r>
            <a:r>
              <a:rPr lang="en-US" sz="2000" dirty="0" smtClean="0"/>
              <a:t>16,200)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Annually:</a:t>
            </a:r>
          </a:p>
          <a:p>
            <a:pPr lvl="0"/>
            <a:r>
              <a:rPr lang="en-US" sz="2000" dirty="0"/>
              <a:t>Maintenance work, such as yearly inspection of wood structure for termites and treatment if necessary . Does not qualify for Mills Act Contract, the cost has been deducted from overall scope of work.   ($150, inspection; $6,000 fumigation treatment) 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0"/>
    </mc:Choice>
    <mc:Fallback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" y="723843"/>
            <a:ext cx="4593352" cy="417016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06" y="1169609"/>
            <a:ext cx="3915919" cy="512838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" y="4859594"/>
            <a:ext cx="4414525" cy="20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87828" y="611967"/>
            <a:ext cx="78867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smtClean="0"/>
              <a:t>Recommendation</a:t>
            </a:r>
            <a:r>
              <a:rPr lang="en-US" b="1" dirty="0" smtClean="0"/>
              <a:t>: </a:t>
            </a:r>
            <a:r>
              <a:rPr lang="en-US" dirty="0" smtClean="0"/>
              <a:t>Staff recommends the </a:t>
            </a:r>
            <a:r>
              <a:rPr lang="en-US" dirty="0"/>
              <a:t>a</a:t>
            </a:r>
            <a:r>
              <a:rPr lang="en-US" dirty="0" smtClean="0"/>
              <a:t>pplicant </a:t>
            </a:r>
            <a:r>
              <a:rPr lang="en-US" dirty="0"/>
              <a:t>re-evaluate their financial analysis and work </a:t>
            </a:r>
            <a:r>
              <a:rPr lang="en-US" dirty="0" smtClean="0"/>
              <a:t>plan</a:t>
            </a:r>
            <a:endParaRPr lang="en-US" sz="28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674" y="1155727"/>
            <a:ext cx="1652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Questions? </a:t>
            </a: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38667" y="1058614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r>
              <a:rPr lang="en-US" altLang="en-US" sz="2000" b="1" dirty="0">
                <a:latin typeface="Century Gothic" pitchFamily="34" charset="0"/>
              </a:rPr>
              <a:t>Mills Act Contract </a:t>
            </a:r>
            <a:r>
              <a:rPr lang="en-US" altLang="en-US" sz="2000" dirty="0">
                <a:latin typeface="Century Gothic" pitchFamily="34" charset="0"/>
              </a:rPr>
              <a:t>for 1506 Rollin Street</a:t>
            </a:r>
          </a:p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itchFamily="34" charset="0"/>
              </a:rPr>
              <a:t>Contributor to Rollin Craftsman district</a:t>
            </a:r>
          </a:p>
          <a:p>
            <a:pPr marL="115888" lvl="2" indent="0" algn="just">
              <a:spcAft>
                <a:spcPts val="1200"/>
              </a:spcAft>
              <a:buNone/>
            </a:pPr>
            <a:endParaRPr lang="en-US" altLang="en-US" sz="2000" dirty="0" smtClean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58659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 smtClean="0">
                <a:latin typeface="Century Gothic" pitchFamily="34" charset="0"/>
              </a:rPr>
              <a:t>PROJECT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77" y="2122994"/>
            <a:ext cx="6979224" cy="452139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155" y="5562089"/>
            <a:ext cx="7886700" cy="581891"/>
          </a:xfrm>
        </p:spPr>
        <p:txBody>
          <a:bodyPr>
            <a:normAutofit/>
          </a:bodyPr>
          <a:lstStyle/>
          <a:p>
            <a:r>
              <a:rPr lang="en-US" dirty="0" smtClean="0"/>
              <a:t>Built in 1914 –  Craftsman Style Home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9" y="1019676"/>
            <a:ext cx="6378492" cy="44511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199505" y="523701"/>
            <a:ext cx="8695113" cy="622623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b="1" dirty="0" smtClean="0"/>
              <a:t>Criteria for Mills Act Contract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Financial investment</a:t>
            </a:r>
            <a:r>
              <a:rPr lang="en-US" dirty="0" smtClean="0"/>
              <a:t>. Tax benefit would not exceed applicant’s proposed financial investment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Public Benefit</a:t>
            </a:r>
            <a:r>
              <a:rPr lang="en-US" dirty="0" smtClean="0"/>
              <a:t>.  Work plan will provide a benefit to the public (rehabilitation for continued occupancy or reuse, systems and structural reinforcement upgrades, preserving, maintaining, restoring character-defining features)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Retroactive Limitation</a:t>
            </a:r>
            <a:r>
              <a:rPr lang="en-US" dirty="0" smtClean="0"/>
              <a:t>. Tax benefit will not be used for work that was previously completed or initiated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Limitation on Maintenance</a:t>
            </a:r>
            <a:r>
              <a:rPr lang="en-US" dirty="0" smtClean="0"/>
              <a:t>. Tax benefit will not be used for routine maintenance work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Limitations on Interior Work</a:t>
            </a:r>
            <a:r>
              <a:rPr lang="en-US" dirty="0" smtClean="0"/>
              <a:t>. Tax benefit will not be used for interior work unless it is necessary for structural integrity, preservation, maintenance, restoration of character-defining features.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Limitations on Landscaping</a:t>
            </a:r>
            <a:r>
              <a:rPr lang="en-US" dirty="0" smtClean="0"/>
              <a:t>.  Tax benefit will not be used for landscape unless for specific landscape features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7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407723"/>
            <a:ext cx="8027872" cy="237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Work Plan 2021:</a:t>
            </a:r>
          </a:p>
          <a:p>
            <a:pPr lvl="0"/>
            <a:r>
              <a:rPr lang="en-US" sz="2000" dirty="0"/>
              <a:t>Restore original wood windows and French doors ($7,800)</a:t>
            </a:r>
          </a:p>
          <a:p>
            <a:pPr lvl="0"/>
            <a:r>
              <a:rPr lang="en-US" sz="2000" dirty="0"/>
              <a:t>Replace non-original sliding aluminum windows on the east side of the house with wood windows identical to the original ($ 8,500) 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8798"/>
          <a:stretch/>
        </p:blipFill>
        <p:spPr>
          <a:xfrm>
            <a:off x="397106" y="1835350"/>
            <a:ext cx="3698243" cy="2207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086" y="1835350"/>
            <a:ext cx="3606892" cy="2225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086" y="4256472"/>
            <a:ext cx="3606892" cy="246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b="13708"/>
          <a:stretch/>
        </p:blipFill>
        <p:spPr>
          <a:xfrm>
            <a:off x="397106" y="4212491"/>
            <a:ext cx="3698243" cy="25078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435142" y="401125"/>
            <a:ext cx="7664115" cy="490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>
              <a:solidFill>
                <a:schemeClr val="accent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993" y="445279"/>
            <a:ext cx="830121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Work Plan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2022: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Restore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damaged wood siding and repaint the house ($19,300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Work </a:t>
            </a:r>
            <a:r>
              <a:rPr lang="en-US" sz="2000" dirty="0"/>
              <a:t>Plan 2023: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	Repair </a:t>
            </a:r>
            <a:r>
              <a:rPr lang="en-US" sz="2000" dirty="0"/>
              <a:t>the roof frame including a spit rafter ($4,500)</a:t>
            </a:r>
          </a:p>
          <a:p>
            <a:pPr marL="5715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42" y="2434761"/>
            <a:ext cx="3271910" cy="4239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199" y="2888252"/>
            <a:ext cx="4537649" cy="33326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560" y="537071"/>
            <a:ext cx="6582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Work Plan 2024:</a:t>
            </a:r>
          </a:p>
          <a:p>
            <a:r>
              <a:rPr lang="en-US" dirty="0"/>
              <a:t>•	Reinforce foundation, including bolting the walls per state requirement, and excavating the 18” crawlspace to provide access to plumbing ($13,800)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97" y="1973210"/>
            <a:ext cx="5813942" cy="40736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97784" y="639079"/>
            <a:ext cx="9232135" cy="490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 Work Plan 2025:</a:t>
            </a:r>
          </a:p>
          <a:p>
            <a:pPr lvl="0"/>
            <a:r>
              <a:rPr lang="en-US" sz="2000" dirty="0"/>
              <a:t>Repair cracks in the concrete porch and stone porch wall ($39,100)</a:t>
            </a:r>
          </a:p>
          <a:p>
            <a:pPr lvl="0"/>
            <a:r>
              <a:rPr lang="en-US" sz="2000" dirty="0"/>
              <a:t>Repair damaged driveway ($7,900)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r>
              <a:rPr lang="en-US" sz="2000" dirty="0" smtClean="0"/>
              <a:t>		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07" y="2324559"/>
            <a:ext cx="4172892" cy="3130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6502"/>
          <a:stretch/>
        </p:blipFill>
        <p:spPr>
          <a:xfrm>
            <a:off x="4713852" y="2324558"/>
            <a:ext cx="4211469" cy="30902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9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532234" y="473826"/>
            <a:ext cx="7664115" cy="490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dirty="0"/>
              <a:t>Work Plan 2026:</a:t>
            </a:r>
          </a:p>
          <a:p>
            <a:pPr lvl="0"/>
            <a:r>
              <a:rPr lang="en-US" sz="8000" dirty="0"/>
              <a:t>Inspect chimney, repair cracks or restore to the original appearance if possible ($250, inspection) ($28,000 restoration, not included in overall scope of work)</a:t>
            </a:r>
          </a:p>
          <a:p>
            <a:pPr marL="0" indent="0">
              <a:buNone/>
            </a:pPr>
            <a:r>
              <a:rPr lang="en-US" sz="3600" dirty="0" smtClean="0"/>
              <a:t>		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973" y="1663547"/>
            <a:ext cx="3823701" cy="485350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2686</TotalTime>
  <Words>526</Words>
  <Application>Microsoft Office PowerPoint</Application>
  <PresentationFormat>On-screen Show (4:3)</PresentationFormat>
  <Paragraphs>73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Aneli Gonzales</cp:lastModifiedBy>
  <cp:revision>157</cp:revision>
  <cp:lastPrinted>2019-09-10T02:19:15Z</cp:lastPrinted>
  <dcterms:created xsi:type="dcterms:W3CDTF">2017-12-04T17:55:54Z</dcterms:created>
  <dcterms:modified xsi:type="dcterms:W3CDTF">2020-09-11T04:12:17Z</dcterms:modified>
</cp:coreProperties>
</file>