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handoutMasterIdLst>
    <p:handoutMasterId r:id="rId18"/>
  </p:handoutMasterIdLst>
  <p:sldIdLst>
    <p:sldId id="256" r:id="rId2"/>
    <p:sldId id="257" r:id="rId3"/>
    <p:sldId id="308" r:id="rId4"/>
    <p:sldId id="324" r:id="rId5"/>
    <p:sldId id="327" r:id="rId6"/>
    <p:sldId id="321" r:id="rId7"/>
    <p:sldId id="311" r:id="rId8"/>
    <p:sldId id="312" r:id="rId9"/>
    <p:sldId id="310" r:id="rId10"/>
    <p:sldId id="313" r:id="rId11"/>
    <p:sldId id="325" r:id="rId12"/>
    <p:sldId id="326" r:id="rId13"/>
    <p:sldId id="303" r:id="rId14"/>
    <p:sldId id="302" r:id="rId15"/>
    <p:sldId id="301"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FFFFFF"/>
    <a:srgbClr val="97B5C9"/>
    <a:srgbClr val="93E6CC"/>
    <a:srgbClr val="E20EC4"/>
    <a:srgbClr val="57576E"/>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7" autoAdjust="0"/>
    <p:restoredTop sz="79463" autoAdjust="0"/>
  </p:normalViewPr>
  <p:slideViewPr>
    <p:cSldViewPr snapToGrid="0">
      <p:cViewPr varScale="1">
        <p:scale>
          <a:sx n="93" d="100"/>
          <a:sy n="93" d="100"/>
        </p:scale>
        <p:origin x="1776" y="2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4/7/21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21:28:23.812"/>
    </inkml:context>
    <inkml:brush xml:id="br0">
      <inkml:brushProperty name="width" value="0.1" units="cm"/>
      <inkml:brushProperty name="height" value="0.6" units="cm"/>
      <inkml:brushProperty name="inkEffects" value="pencil"/>
    </inkml:brush>
  </inkml:definitions>
  <inkml:trace contextRef="#ctx0" brushRef="#br0">1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21:28:23.812"/>
    </inkml:context>
    <inkml:brush xml:id="br0">
      <inkml:brushProperty name="width" value="0.1" units="cm"/>
      <inkml:brushProperty name="height" value="0.6" units="cm"/>
      <inkml:brushProperty name="inkEffects" value="pencil"/>
    </inkml:brush>
  </inkml:definitions>
  <inkml:trace contextRef="#ctx0" brushRef="#br0">1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4/7/21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evening commissioners, I will be giving an overview of project No. 2296-COA for a Certificate of Appropriateness. The project representative is </a:t>
            </a:r>
            <a:r>
              <a:rPr lang="en-US" sz="1200" b="0" i="0" kern="1200" dirty="0">
                <a:solidFill>
                  <a:schemeClr val="tx1"/>
                </a:solidFill>
                <a:effectLst/>
                <a:latin typeface="+mn-lt"/>
                <a:ea typeface="+mn-ea"/>
                <a:cs typeface="+mn-cs"/>
              </a:rPr>
              <a:t>Patrick </a:t>
            </a:r>
            <a:r>
              <a:rPr lang="en-US" sz="1200" b="0" i="0" kern="1200" dirty="0" err="1">
                <a:solidFill>
                  <a:schemeClr val="tx1"/>
                </a:solidFill>
                <a:effectLst/>
                <a:latin typeface="+mn-lt"/>
                <a:ea typeface="+mn-ea"/>
                <a:cs typeface="+mn-cs"/>
              </a:rPr>
              <a:t>Szurpicki</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224028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east elevation. Due to structural damage the chimney will be restored and rebuilt. </a:t>
            </a:r>
            <a:r>
              <a:rPr lang="en-US" sz="1200" kern="1200" dirty="0">
                <a:solidFill>
                  <a:schemeClr val="tx1"/>
                </a:solidFill>
                <a:effectLst/>
                <a:latin typeface="+mn-lt"/>
                <a:ea typeface="+mn-ea"/>
                <a:cs typeface="+mn-cs"/>
              </a:rPr>
              <a:t>The proposed project will use restored original beveled redwood siding for the addition and will remove all existing siding panels to reveal original beveled redwood siding.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10</a:t>
            </a:fld>
            <a:endParaRPr lang="en-US"/>
          </a:p>
        </p:txBody>
      </p:sp>
    </p:spTree>
    <p:extLst>
      <p:ext uri="{BB962C8B-B14F-4D97-AF65-F5344CB8AC3E}">
        <p14:creationId xmlns:p14="http://schemas.microsoft.com/office/powerpoint/2010/main" val="47398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existing detached 274 square-foot garage is</a:t>
            </a:r>
            <a:r>
              <a:rPr lang="en-US" baseline="0" dirty="0"/>
              <a:t> proposed </a:t>
            </a:r>
            <a:r>
              <a:rPr lang="en-US" sz="1200" kern="1200" dirty="0">
                <a:solidFill>
                  <a:schemeClr val="tx1"/>
                </a:solidFill>
                <a:effectLst/>
                <a:latin typeface="+mn-lt"/>
                <a:ea typeface="+mn-ea"/>
                <a:cs typeface="+mn-cs"/>
              </a:rPr>
              <a:t>to be demolished. </a:t>
            </a:r>
            <a:r>
              <a:rPr lang="en-US" dirty="0"/>
              <a:t>An additional covered parking space is required for the proposed project to be in compliance with existing zoning code requirements.</a:t>
            </a:r>
          </a:p>
          <a:p>
            <a:r>
              <a:rPr lang="en-US" sz="1200" kern="1200" dirty="0">
                <a:solidFill>
                  <a:schemeClr val="tx1"/>
                </a:solidFill>
                <a:effectLst/>
                <a:latin typeface="+mn-lt"/>
                <a:ea typeface="+mn-ea"/>
                <a:cs typeface="+mn-cs"/>
              </a:rPr>
              <a:t>An Historic Resources Evaluation was completed which found that the detached garage at the rear of the property is not a significant character-defining feature of the residence. </a:t>
            </a:r>
          </a:p>
          <a:p>
            <a:r>
              <a:rPr lang="en-US" sz="1200" kern="1200" dirty="0">
                <a:solidFill>
                  <a:schemeClr val="tx1"/>
                </a:solidFill>
                <a:effectLst/>
                <a:latin typeface="+mn-lt"/>
                <a:ea typeface="+mn-ea"/>
                <a:cs typeface="+mn-cs"/>
              </a:rPr>
              <a:t>A new 400 square-foot carport is proposed; it will provide two-covered parking spaces. The proposed carport will match the style of the existing home and will consist of wooden posts with the roof matching the material, color, and slope of the home</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11</a:t>
            </a:fld>
            <a:endParaRPr lang="en-US"/>
          </a:p>
        </p:txBody>
      </p:sp>
    </p:spTree>
    <p:extLst>
      <p:ext uri="{BB962C8B-B14F-4D97-AF65-F5344CB8AC3E}">
        <p14:creationId xmlns:p14="http://schemas.microsoft.com/office/powerpoint/2010/main" val="327494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has added the following condition of approval…</a:t>
            </a:r>
          </a:p>
        </p:txBody>
      </p:sp>
      <p:sp>
        <p:nvSpPr>
          <p:cNvPr id="4" name="Slide Number Placeholder 3"/>
          <p:cNvSpPr>
            <a:spLocks noGrp="1"/>
          </p:cNvSpPr>
          <p:nvPr>
            <p:ph type="sldNum" sz="quarter" idx="5"/>
          </p:nvPr>
        </p:nvSpPr>
        <p:spPr/>
        <p:txBody>
          <a:bodyPr/>
          <a:lstStyle/>
          <a:p>
            <a:fld id="{45553B1C-9F3F-43FF-ABF7-E4A5C87A8439}" type="slidenum">
              <a:rPr lang="en-US" smtClean="0"/>
              <a:pPr/>
              <a:t>12</a:t>
            </a:fld>
            <a:endParaRPr lang="en-US"/>
          </a:p>
        </p:txBody>
      </p:sp>
    </p:spTree>
    <p:extLst>
      <p:ext uri="{BB962C8B-B14F-4D97-AF65-F5344CB8AC3E}">
        <p14:creationId xmlns:p14="http://schemas.microsoft.com/office/powerpoint/2010/main" val="20141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13</a:t>
            </a:fld>
            <a:endParaRPr lang="en-US"/>
          </a:p>
        </p:txBody>
      </p:sp>
    </p:spTree>
    <p:extLst>
      <p:ext uri="{BB962C8B-B14F-4D97-AF65-F5344CB8AC3E}">
        <p14:creationId xmlns:p14="http://schemas.microsoft.com/office/powerpoint/2010/main" val="199039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staff presentation. </a:t>
            </a:r>
          </a:p>
        </p:txBody>
      </p:sp>
      <p:sp>
        <p:nvSpPr>
          <p:cNvPr id="4" name="Slide Number Placeholder 3"/>
          <p:cNvSpPr>
            <a:spLocks noGrp="1"/>
          </p:cNvSpPr>
          <p:nvPr>
            <p:ph type="sldNum" sz="quarter" idx="5"/>
          </p:nvPr>
        </p:nvSpPr>
        <p:spPr/>
        <p:txBody>
          <a:bodyPr/>
          <a:lstStyle/>
          <a:p>
            <a:fld id="{45553B1C-9F3F-43FF-ABF7-E4A5C87A8439}" type="slidenum">
              <a:rPr lang="en-US" smtClean="0"/>
              <a:pPr/>
              <a:t>15</a:t>
            </a:fld>
            <a:endParaRPr lang="en-US"/>
          </a:p>
        </p:txBody>
      </p:sp>
    </p:spTree>
    <p:extLst>
      <p:ext uri="{BB962C8B-B14F-4D97-AF65-F5344CB8AC3E}">
        <p14:creationId xmlns:p14="http://schemas.microsoft.com/office/powerpoint/2010/main" val="234436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357973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home is located in the Marengo School Craftsman District The project site is a rectangular lot that is surrounded by single-family homes; an alley runs behind the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Marengo avenue is located to the east and Pacific alley is located towards the north.</a:t>
            </a: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59017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photograph</a:t>
            </a:r>
            <a:r>
              <a:rPr lang="en-US" baseline="0" dirty="0"/>
              <a:t> of the existing home. </a:t>
            </a:r>
            <a:r>
              <a:rPr lang="en-US" sz="1200" kern="1200" dirty="0">
                <a:solidFill>
                  <a:schemeClr val="tx1"/>
                </a:solidFill>
                <a:effectLst/>
                <a:latin typeface="+mn-lt"/>
                <a:ea typeface="+mn-ea"/>
                <a:cs typeface="+mn-cs"/>
              </a:rPr>
              <a:t>The existing historic structure is an 890 square-foot, single-story bungalow. built in 1922. in</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Craftsman Bungalow style.</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342393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image of the</a:t>
            </a:r>
            <a:r>
              <a:rPr lang="en-US" baseline="0" dirty="0"/>
              <a:t> existing and proposed site plan </a:t>
            </a:r>
            <a:r>
              <a:rPr lang="en-US" sz="1200" kern="1200" dirty="0">
                <a:solidFill>
                  <a:schemeClr val="tx1"/>
                </a:solidFill>
                <a:effectLst/>
                <a:latin typeface="+mn-lt"/>
                <a:ea typeface="+mn-ea"/>
                <a:cs typeface="+mn-cs"/>
              </a:rPr>
              <a:t>for the project; the red boxes are the proposed areas to be demolished and the blue boxes are the proposed additions</a:t>
            </a:r>
          </a:p>
        </p:txBody>
      </p:sp>
      <p:sp>
        <p:nvSpPr>
          <p:cNvPr id="4" name="Slide Number Placeholder 3"/>
          <p:cNvSpPr>
            <a:spLocks noGrp="1"/>
          </p:cNvSpPr>
          <p:nvPr>
            <p:ph type="sldNum" sz="quarter" idx="5"/>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407657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image of the</a:t>
            </a:r>
            <a:r>
              <a:rPr lang="en-US" baseline="0" dirty="0"/>
              <a:t> existing and proposed roof </a:t>
            </a:r>
            <a:r>
              <a:rPr lang="en-US" sz="1200" kern="1200" dirty="0">
                <a:solidFill>
                  <a:schemeClr val="tx1"/>
                </a:solidFill>
                <a:effectLst/>
                <a:latin typeface="+mn-lt"/>
                <a:ea typeface="+mn-ea"/>
                <a:cs typeface="+mn-cs"/>
              </a:rPr>
              <a:t>plan for the project; the red box is the proposed area to be demolished and the blue box is the proposed addition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single-story addition to the rear of the home would include hip roofs, and will be partially visible from the street.  The new roof will follow the same pitch as the existing roof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Asphalt shingles will match existing roof and new eaves will be identical to the existing. </a:t>
            </a: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206114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existing and proposed south elevations</a:t>
            </a:r>
            <a:r>
              <a:rPr lang="en-US" baseline="0" dirty="0"/>
              <a:t> - the front of the home.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existing height of the home</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14’-4”  and proposed height is approx.  16’9”. Applicant is</a:t>
            </a:r>
            <a:r>
              <a:rPr lang="en-US" sz="1200" kern="1200" baseline="0" dirty="0">
                <a:solidFill>
                  <a:schemeClr val="tx1"/>
                </a:solidFill>
                <a:effectLst/>
                <a:latin typeface="+mn-lt"/>
                <a:ea typeface="+mn-ea"/>
                <a:cs typeface="+mn-cs"/>
              </a:rPr>
              <a:t> proposing to restore and rebuild the front porch and chimney due to structural integrity issues. All existing windows, which are not structurally damaged will be retained and preserved. </a:t>
            </a: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7</a:t>
            </a:fld>
            <a:endParaRPr lang="en-US"/>
          </a:p>
        </p:txBody>
      </p:sp>
    </p:spTree>
    <p:extLst>
      <p:ext uri="{BB962C8B-B14F-4D97-AF65-F5344CB8AC3E}">
        <p14:creationId xmlns:p14="http://schemas.microsoft.com/office/powerpoint/2010/main" val="225152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image of the west elevation.</a:t>
            </a:r>
            <a:r>
              <a:rPr lang="en-US" baseline="0" dirty="0"/>
              <a:t> The siding on the new addition will have a 6-inch spacing compared to the 3-inch spacing of the historic structure. The new roof will have the same pitch and clipped gables as the historic roof.</a:t>
            </a: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8</a:t>
            </a:fld>
            <a:endParaRPr lang="en-US"/>
          </a:p>
        </p:txBody>
      </p:sp>
    </p:spTree>
    <p:extLst>
      <p:ext uri="{BB962C8B-B14F-4D97-AF65-F5344CB8AC3E}">
        <p14:creationId xmlns:p14="http://schemas.microsoft.com/office/powerpoint/2010/main" val="276797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north elevation, which is the rear of the home</a:t>
            </a:r>
            <a:r>
              <a:rPr lang="en-US" baseline="0" dirty="0"/>
              <a:t>. An outside patio proposed. New shingle detail will differentiate the addition from historic structure. </a:t>
            </a:r>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pPr/>
              <a:t>9</a:t>
            </a:fld>
            <a:endParaRPr lang="en-US"/>
          </a:p>
        </p:txBody>
      </p:sp>
    </p:spTree>
    <p:extLst>
      <p:ext uri="{BB962C8B-B14F-4D97-AF65-F5344CB8AC3E}">
        <p14:creationId xmlns:p14="http://schemas.microsoft.com/office/powerpoint/2010/main" val="2155677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4334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a:solidFill>
                  <a:srgbClr val="57576E"/>
                </a:solidFill>
                <a:latin typeface="+mj-lt"/>
              </a:rPr>
              <a:t>April 15, 2021</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baseline="0" dirty="0">
                <a:solidFill>
                  <a:srgbClr val="D2533C"/>
                </a:solidFill>
                <a:latin typeface="Calibri" panose="020F0502020204030204" pitchFamily="34" charset="0"/>
                <a:cs typeface="Calibri" panose="020F0502020204030204" pitchFamily="34" charset="0"/>
              </a:rPr>
              <a:t>1716 Lyndon Street </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algn="ct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2296-COA</a:t>
            </a:r>
            <a:endParaRPr lang="en-US" sz="40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   Cultural Heritage Commission</a:t>
            </a:r>
          </a:p>
        </p:txBody>
      </p:sp>
    </p:spTree>
    <p:extLst>
      <p:ext uri="{BB962C8B-B14F-4D97-AF65-F5344CB8AC3E}">
        <p14:creationId xmlns:p14="http://schemas.microsoft.com/office/powerpoint/2010/main" val="387682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1716 Lyndon Street. (2296-COA)</a:t>
            </a:r>
          </a:p>
        </p:txBody>
      </p:sp>
    </p:spTree>
    <p:extLst>
      <p:ext uri="{BB962C8B-B14F-4D97-AF65-F5344CB8AC3E}">
        <p14:creationId xmlns:p14="http://schemas.microsoft.com/office/powerpoint/2010/main" val="8506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D2533C"/>
                </a:solidFill>
                <a:latin typeface="Arial" panose="020B0604020202020204" pitchFamily="34" charset="0"/>
                <a:cs typeface="Arial" panose="020B0604020202020204" pitchFamily="34" charset="0"/>
              </a:rPr>
              <a:t>	1716 Lyndon Street. (2296-COA)</a:t>
            </a:r>
          </a:p>
          <a:p>
            <a:pPr algn="l">
              <a:tabLst/>
            </a:pPr>
            <a:endParaRPr lang="en-US"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400110"/>
          </a:xfrm>
          <a:prstGeom prst="rect">
            <a:avLst/>
          </a:prstGeom>
          <a:noFill/>
        </p:spPr>
        <p:txBody>
          <a:bodyPr wrap="square" rtlCol="0">
            <a:spAutoFit/>
          </a:bodyPr>
          <a:lstStyle/>
          <a:p>
            <a:pPr algn="l">
              <a:tabLst/>
            </a:pPr>
            <a:r>
              <a:rPr lang="en-US" sz="2000" b="0" dirty="0">
                <a:solidFill>
                  <a:srgbClr val="D2533C"/>
                </a:solidFill>
                <a:latin typeface="Arial" panose="020B0604020202020204" pitchFamily="34" charset="0"/>
                <a:cs typeface="Arial" panose="020B0604020202020204" pitchFamily="34" charset="0"/>
              </a:rPr>
              <a:t>	1716 Lyndon Street (2296-COA)</a:t>
            </a:r>
          </a:p>
        </p:txBody>
      </p:sp>
    </p:spTree>
    <p:extLst>
      <p:ext uri="{BB962C8B-B14F-4D97-AF65-F5344CB8AC3E}">
        <p14:creationId xmlns:p14="http://schemas.microsoft.com/office/powerpoint/2010/main" val="212702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a:t>April 15, 2021</a:t>
            </a:r>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customXml" Target="../ink/ink1.xml"/><Relationship Id="rId10"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customXml" Target="../ink/ink2.xml"/><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Apr 2, 2021 at 12:51:38 PM" descr="Audio Recording Apr 2, 2021 at 12:51:38 PM">
            <a:hlinkClick r:id="" action="ppaction://media"/>
            <a:extLst>
              <a:ext uri="{FF2B5EF4-FFF2-40B4-BE49-F238E27FC236}">
                <a16:creationId xmlns:a16="http://schemas.microsoft.com/office/drawing/2014/main" id="{D1E333A4-E048-BD45-B097-463DD08174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616200"/>
            <a:ext cx="812800" cy="8128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598" y="373860"/>
            <a:ext cx="5727081" cy="482633"/>
          </a:xfrm>
          <a:prstGeom prst="rect">
            <a:avLst/>
          </a:prstGeom>
        </p:spPr>
        <p:txBody>
          <a:bodyPr wrap="none">
            <a:spAutoFit/>
          </a:bodyPr>
          <a:lstStyle/>
          <a:p>
            <a:pPr algn="ctr">
              <a:lnSpc>
                <a:spcPct val="115000"/>
              </a:lnSpc>
              <a:spcAft>
                <a:spcPts val="1200"/>
              </a:spcAft>
            </a:pPr>
            <a:r>
              <a:rPr lang="en-US" sz="2400" b="1" dirty="0">
                <a:latin typeface="Times New Roman" panose="02020603050405020304" pitchFamily="18" charset="0"/>
                <a:ea typeface="Times New Roman" panose="02020603050405020304" pitchFamily="18" charset="0"/>
              </a:rPr>
              <a:t>Existing &amp; Proposed East Elevation (Side)</a:t>
            </a:r>
            <a:endParaRPr lang="en-US" sz="2000" dirty="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8A6A35ED-6237-054B-9FD5-AA04F181D369}"/>
              </a:ext>
            </a:extLst>
          </p:cNvPr>
          <p:cNvPicPr/>
          <p:nvPr/>
        </p:nvPicPr>
        <p:blipFill rotWithShape="1">
          <a:blip r:embed="rId5" cstate="print">
            <a:extLst>
              <a:ext uri="{28A0092B-C50C-407E-A947-70E740481C1C}">
                <a14:useLocalDpi xmlns:a14="http://schemas.microsoft.com/office/drawing/2010/main" val="0"/>
              </a:ext>
            </a:extLst>
          </a:blip>
          <a:srcRect b="54131"/>
          <a:stretch/>
        </p:blipFill>
        <p:spPr>
          <a:xfrm>
            <a:off x="687738" y="3948891"/>
            <a:ext cx="7768524" cy="2060542"/>
          </a:xfrm>
          <a:prstGeom prst="rect">
            <a:avLst/>
          </a:prstGeom>
        </p:spPr>
      </p:pic>
      <p:pic>
        <p:nvPicPr>
          <p:cNvPr id="7" name="Picture 6">
            <a:extLst>
              <a:ext uri="{FF2B5EF4-FFF2-40B4-BE49-F238E27FC236}">
                <a16:creationId xmlns:a16="http://schemas.microsoft.com/office/drawing/2014/main" id="{6085379D-63E2-804D-B746-2321C656E0A6}"/>
              </a:ext>
            </a:extLst>
          </p:cNvPr>
          <p:cNvPicPr/>
          <p:nvPr/>
        </p:nvPicPr>
        <p:blipFill rotWithShape="1">
          <a:blip r:embed="rId5" cstate="print">
            <a:extLst>
              <a:ext uri="{28A0092B-C50C-407E-A947-70E740481C1C}">
                <a14:useLocalDpi xmlns:a14="http://schemas.microsoft.com/office/drawing/2010/main" val="0"/>
              </a:ext>
            </a:extLst>
          </a:blip>
          <a:srcRect t="54131" b="4576"/>
          <a:stretch/>
        </p:blipFill>
        <p:spPr>
          <a:xfrm>
            <a:off x="687738" y="1269238"/>
            <a:ext cx="7768525" cy="1854962"/>
          </a:xfrm>
          <a:prstGeom prst="rect">
            <a:avLst/>
          </a:prstGeom>
        </p:spPr>
      </p:pic>
      <p:pic>
        <p:nvPicPr>
          <p:cNvPr id="2" name="Audio Recording Apr 5, 2021 at 8:26:42 PM" descr="Audio Recording Apr 5, 2021 at 8:26:42 PM">
            <a:hlinkClick r:id="" action="ppaction://media"/>
            <a:extLst>
              <a:ext uri="{FF2B5EF4-FFF2-40B4-BE49-F238E27FC236}">
                <a16:creationId xmlns:a16="http://schemas.microsoft.com/office/drawing/2014/main" id="{DE79FBF4-9884-2E43-8CF0-0BD96EDEB1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260303474"/>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3739" y="417797"/>
            <a:ext cx="2645276" cy="482633"/>
          </a:xfrm>
          <a:prstGeom prst="rect">
            <a:avLst/>
          </a:prstGeom>
        </p:spPr>
        <p:txBody>
          <a:bodyPr wrap="none">
            <a:spAutoFit/>
          </a:bodyPr>
          <a:lstStyle/>
          <a:p>
            <a:pPr algn="ctr">
              <a:lnSpc>
                <a:spcPct val="115000"/>
              </a:lnSpc>
              <a:spcAft>
                <a:spcPts val="1200"/>
              </a:spcAft>
            </a:pPr>
            <a:r>
              <a:rPr lang="en-US" sz="2400" b="1" dirty="0">
                <a:latin typeface="Times New Roman" panose="02020603050405020304" pitchFamily="18" charset="0"/>
                <a:ea typeface="Times New Roman" panose="02020603050405020304" pitchFamily="18" charset="0"/>
              </a:rPr>
              <a:t>Garage &amp; Carport</a:t>
            </a:r>
            <a:endParaRPr lang="en-US" sz="2000" dirty="0">
              <a:effectLst/>
              <a:latin typeface="Arial" panose="020B0604020202020204" pitchFamily="34" charset="0"/>
              <a:ea typeface="Arial" panose="020B0604020202020204" pitchFamily="34" charset="0"/>
            </a:endParaRPr>
          </a:p>
        </p:txBody>
      </p:sp>
      <p:pic>
        <p:nvPicPr>
          <p:cNvPr id="6" name="Picture 5"/>
          <p:cNvPicPr/>
          <p:nvPr/>
        </p:nvPicPr>
        <p:blipFill rotWithShape="1">
          <a:blip r:embed="rId5">
            <a:extLst>
              <a:ext uri="{28A0092B-C50C-407E-A947-70E740481C1C}">
                <a14:useLocalDpi xmlns:a14="http://schemas.microsoft.com/office/drawing/2010/main" val="0"/>
              </a:ext>
            </a:extLst>
          </a:blip>
          <a:srcRect b="5152"/>
          <a:stretch/>
        </p:blipFill>
        <p:spPr bwMode="auto">
          <a:xfrm>
            <a:off x="171667" y="1173519"/>
            <a:ext cx="4251043" cy="545588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5D7FC4E-C0CE-2145-A0A9-A4DA820573A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21292" y="900430"/>
            <a:ext cx="4008755" cy="2833370"/>
          </a:xfrm>
          <a:prstGeom prst="rect">
            <a:avLst/>
          </a:prstGeom>
        </p:spPr>
      </p:pic>
      <p:pic>
        <p:nvPicPr>
          <p:cNvPr id="9" name="Picture 8">
            <a:extLst>
              <a:ext uri="{FF2B5EF4-FFF2-40B4-BE49-F238E27FC236}">
                <a16:creationId xmlns:a16="http://schemas.microsoft.com/office/drawing/2014/main" id="{F20AE75A-6308-5948-A273-181FF918E59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865436" y="3901459"/>
            <a:ext cx="3720465" cy="2509520"/>
          </a:xfrm>
          <a:prstGeom prst="rect">
            <a:avLst/>
          </a:prstGeom>
        </p:spPr>
      </p:pic>
      <p:pic>
        <p:nvPicPr>
          <p:cNvPr id="2" name="Audio Recording Apr 5, 2021 at 8:29:41 PM" descr="Audio Recording Apr 5, 2021 at 8:29:41 PM">
            <a:hlinkClick r:id="" action="ppaction://media"/>
            <a:extLst>
              <a:ext uri="{FF2B5EF4-FFF2-40B4-BE49-F238E27FC236}">
                <a16:creationId xmlns:a16="http://schemas.microsoft.com/office/drawing/2014/main" id="{EA770F09-A889-1047-A108-3D3341DC3CF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057746839"/>
      </p:ext>
    </p:extLst>
  </p:cSld>
  <p:clrMapOvr>
    <a:masterClrMapping/>
  </p:clrMapOvr>
  <mc:AlternateContent xmlns:mc="http://schemas.openxmlformats.org/markup-compatibility/2006" xmlns:p14="http://schemas.microsoft.com/office/powerpoint/2010/main">
    <mc:Choice Requires="p14">
      <p:transition spd="slow" p14:dur="2000" advClick="0" advTm="58000"/>
    </mc:Choice>
    <mc:Fallback xmlns="">
      <p:transition spd="slow" advClick="0" advTm="5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5533" y="1196377"/>
            <a:ext cx="7669667" cy="4932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tabLst/>
              <a:defRPr/>
            </a:pPr>
            <a:endParaRPr kumimoji="0" lang="en-US" sz="3600" b="0" i="0" u="none" strike="noStrike" kern="1200" cap="none" spc="0" normalizeH="0" noProof="0" dirty="0">
              <a:ln>
                <a:noFill/>
              </a:ln>
              <a:solidFill>
                <a:schemeClr val="tx1"/>
              </a:solidFill>
              <a:effectLst/>
              <a:uLnTx/>
              <a:uFillTx/>
              <a:ea typeface="+mj-ea"/>
              <a:cs typeface="+mj-cs"/>
            </a:endParaRPr>
          </a:p>
        </p:txBody>
      </p:sp>
      <p:sp>
        <p:nvSpPr>
          <p:cNvPr id="3" name="Rectangle 2"/>
          <p:cNvSpPr/>
          <p:nvPr/>
        </p:nvSpPr>
        <p:spPr>
          <a:xfrm>
            <a:off x="443510" y="983998"/>
            <a:ext cx="8256980" cy="5078313"/>
          </a:xfrm>
          <a:prstGeom prst="rect">
            <a:avLst/>
          </a:prstGeom>
        </p:spPr>
        <p:txBody>
          <a:bodyPr wrap="square">
            <a:spAutoFit/>
          </a:bodyPr>
          <a:lstStyle/>
          <a:p>
            <a:pPr defTabSz="914400">
              <a:lnSpc>
                <a:spcPct val="90000"/>
              </a:lnSpc>
              <a:spcBef>
                <a:spcPct val="0"/>
              </a:spcBef>
              <a:defRPr/>
            </a:pPr>
            <a:r>
              <a:rPr lang="en-US" sz="2400" b="1" dirty="0">
                <a:latin typeface="+mj-lt"/>
                <a:ea typeface="+mj-ea"/>
                <a:cs typeface="+mj-cs"/>
              </a:rPr>
              <a:t>Conditions of Approval</a:t>
            </a:r>
          </a:p>
          <a:p>
            <a:r>
              <a:rPr lang="en-US" sz="1400" dirty="0"/>
              <a:t>  </a:t>
            </a:r>
          </a:p>
          <a:p>
            <a:r>
              <a:rPr lang="en-US" sz="1400" dirty="0"/>
              <a:t>  </a:t>
            </a:r>
          </a:p>
          <a:p>
            <a:pPr lvl="0" algn="just"/>
            <a:r>
              <a:rPr lang="en-US" sz="1600" dirty="0"/>
              <a:t>A revised development plans set shall be submitted for approval by the Chair of the Cultural Heritage Commission: </a:t>
            </a:r>
          </a:p>
          <a:p>
            <a:pPr marL="342900" lvl="0" indent="-342900" algn="just">
              <a:buFont typeface="+mj-lt"/>
              <a:buAutoNum type="alphaUcPeriod"/>
            </a:pPr>
            <a:r>
              <a:rPr lang="en-US" sz="1600" dirty="0"/>
              <a:t>If chimney restoration is required the restoration shall follow the Secretary of Interior Standards for Rehabilitation. Additionally, the existing bricks will be reused or if not possible, they shall match the existing bricks. The chimney restoration will match the original details of corbel.</a:t>
            </a:r>
          </a:p>
          <a:p>
            <a:pPr marL="342900" lvl="0" indent="-342900" algn="just">
              <a:buFont typeface="+mj-lt"/>
              <a:buAutoNum type="alphaUcPeriod"/>
            </a:pPr>
            <a:r>
              <a:rPr lang="en-US" sz="1600" dirty="0"/>
              <a:t>The restoration of the front and side porch shall follow the Secretary of Interior Standards for Rehabilitation. New concrete porches at front and side of house shall have radiused edges and hand tooled joints to match existing. Saw cut joints will not acceptable. This does not necessarily apply to new deck at rear of house.</a:t>
            </a:r>
          </a:p>
          <a:p>
            <a:pPr marL="342900" lvl="0" indent="-342900" algn="just">
              <a:buFont typeface="+mj-lt"/>
              <a:buAutoNum type="alphaUcPeriod"/>
            </a:pPr>
            <a:r>
              <a:rPr lang="en-US" sz="1600" dirty="0"/>
              <a:t>If lateral bracing at new carport will be visible from outside, please submit design for chair review prior to building permit.</a:t>
            </a:r>
          </a:p>
          <a:p>
            <a:pPr marL="342900" lvl="0" indent="-342900" algn="just">
              <a:buFont typeface="+mj-lt"/>
              <a:buAutoNum type="alphaUcPeriod"/>
            </a:pPr>
            <a:r>
              <a:rPr lang="en-US" sz="1600"/>
              <a:t>The wood siding on the addition in the rear shall have a 6-inch exposure compared to the 3-inch exposure seen on the historic structure.</a:t>
            </a:r>
          </a:p>
          <a:p>
            <a:pPr defTabSz="914400">
              <a:lnSpc>
                <a:spcPct val="90000"/>
              </a:lnSpc>
              <a:spcBef>
                <a:spcPct val="0"/>
              </a:spcBef>
              <a:defRPr/>
            </a:pPr>
            <a:endParaRPr lang="en-US" sz="1400" dirty="0">
              <a:latin typeface="+mj-lt"/>
              <a:ea typeface="+mj-ea"/>
              <a:cs typeface="+mj-cs"/>
            </a:endParaRPr>
          </a:p>
          <a:p>
            <a:pPr defTabSz="914400">
              <a:lnSpc>
                <a:spcPct val="90000"/>
              </a:lnSpc>
              <a:spcBef>
                <a:spcPct val="0"/>
              </a:spcBef>
              <a:defRPr/>
            </a:pPr>
            <a:endParaRPr lang="en-US" sz="1400" dirty="0">
              <a:latin typeface="+mj-lt"/>
              <a:ea typeface="+mj-ea"/>
              <a:cs typeface="+mj-cs"/>
            </a:endParaRPr>
          </a:p>
          <a:p>
            <a:pPr defTabSz="914400">
              <a:lnSpc>
                <a:spcPct val="90000"/>
              </a:lnSpc>
              <a:spcBef>
                <a:spcPct val="0"/>
              </a:spcBef>
              <a:defRPr/>
            </a:pPr>
            <a:endParaRPr lang="en-US" sz="1400" dirty="0">
              <a:latin typeface="+mj-lt"/>
              <a:ea typeface="+mj-ea"/>
              <a:cs typeface="+mj-cs"/>
            </a:endParaRPr>
          </a:p>
          <a:p>
            <a:pPr defTabSz="914400">
              <a:lnSpc>
                <a:spcPct val="90000"/>
              </a:lnSpc>
              <a:spcBef>
                <a:spcPct val="0"/>
              </a:spcBef>
              <a:defRPr/>
            </a:pPr>
            <a:r>
              <a:rPr lang="en-US" sz="1400" dirty="0">
                <a:latin typeface="+mj-lt"/>
                <a:ea typeface="+mj-ea"/>
                <a:cs typeface="+mj-cs"/>
              </a:rPr>
              <a:t> </a:t>
            </a:r>
            <a:endParaRPr lang="en-US" sz="1400" dirty="0">
              <a:latin typeface="+mj-lt"/>
            </a:endParaRPr>
          </a:p>
        </p:txBody>
      </p:sp>
      <p:pic>
        <p:nvPicPr>
          <p:cNvPr id="6" name="Audio Recording Apr 5, 2021 at 8:35:31 PM" descr="Audio Recording Apr 5, 2021 at 8:35:31 PM">
            <a:hlinkClick r:id="" action="ppaction://media"/>
            <a:extLst>
              <a:ext uri="{FF2B5EF4-FFF2-40B4-BE49-F238E27FC236}">
                <a16:creationId xmlns:a16="http://schemas.microsoft.com/office/drawing/2014/main" id="{1FA7EA72-2331-8E46-9185-7878269870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67134036"/>
      </p:ext>
    </p:extLst>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3963" y="635133"/>
            <a:ext cx="7276289" cy="115993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a:t>Staff Recommendation:</a:t>
            </a:r>
            <a:br>
              <a:rPr lang="en-US" dirty="0"/>
            </a:br>
            <a:endParaRPr lang="en-US" dirty="0"/>
          </a:p>
        </p:txBody>
      </p:sp>
      <p:sp>
        <p:nvSpPr>
          <p:cNvPr id="3" name="Title 1"/>
          <p:cNvSpPr txBox="1">
            <a:spLocks/>
          </p:cNvSpPr>
          <p:nvPr/>
        </p:nvSpPr>
        <p:spPr>
          <a:xfrm>
            <a:off x="875145" y="1625868"/>
            <a:ext cx="7393709" cy="4414714"/>
          </a:xfrm>
          <a:prstGeom prst="rect">
            <a:avLst/>
          </a:prstGeom>
        </p:spPr>
        <p:txBody>
          <a:bodyPr vert="horz" lIns="91440" tIns="45720" rIns="91440" bIns="45720" rtlCol="0" anchor="ctr">
            <a:noAutofit/>
          </a:bodyPr>
          <a:lstStyle/>
          <a:p>
            <a:pPr algn="just"/>
            <a:r>
              <a:rPr lang="en-US" sz="2800" dirty="0"/>
              <a:t>Staff recommends that the Cultural Heritage Commission </a:t>
            </a:r>
            <a:r>
              <a:rPr lang="en-US" sz="2800" b="1" dirty="0"/>
              <a:t>approve</a:t>
            </a:r>
            <a:r>
              <a:rPr lang="en-US" sz="2800" dirty="0"/>
              <a:t> the Certificate of Appropriateness for the proposed single-story addition of approximately 1,080 square feet for 1716 Lyndon Street, subject to conditions of approval. </a:t>
            </a:r>
          </a:p>
          <a:p>
            <a:pPr marL="0" marR="0" lvl="0" indent="0" defTabSz="914400" rtl="0" eaLnBrk="1" fontAlgn="auto" latinLnBrk="0" hangingPunct="1">
              <a:lnSpc>
                <a:spcPct val="90000"/>
              </a:lnSpc>
              <a:spcBef>
                <a:spcPct val="0"/>
              </a:spcBef>
              <a:spcAft>
                <a:spcPts val="0"/>
              </a:spcAft>
              <a:buClrTx/>
              <a:buSzTx/>
              <a:tabLst/>
              <a:defRPr/>
            </a:pPr>
            <a:endParaRPr kumimoji="0" lang="en-US" sz="3600" b="0" i="0" u="none" strike="noStrike" kern="1200" cap="none" spc="0" normalizeH="0" noProof="0" dirty="0">
              <a:ln>
                <a:noFill/>
              </a:ln>
              <a:solidFill>
                <a:schemeClr val="tx1"/>
              </a:solidFill>
              <a:effectLst/>
              <a:uLnTx/>
              <a:uFillTx/>
              <a:ea typeface="+mj-ea"/>
              <a:cs typeface="+mj-cs"/>
            </a:endParaRPr>
          </a:p>
        </p:txBody>
      </p:sp>
      <p:pic>
        <p:nvPicPr>
          <p:cNvPr id="5" name="Audio Recording Apr 2, 2021 at 1:14:58 PM" descr="Audio Recording Apr 2, 2021 at 1:14:58 PM">
            <a:hlinkClick r:id="" action="ppaction://media"/>
            <a:extLst>
              <a:ext uri="{FF2B5EF4-FFF2-40B4-BE49-F238E27FC236}">
                <a16:creationId xmlns:a16="http://schemas.microsoft.com/office/drawing/2014/main" id="{80A7D083-9AB2-DF48-A198-590850456A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545" y="612851"/>
            <a:ext cx="9229725" cy="806334"/>
          </a:xfrm>
        </p:spPr>
        <p:txBody>
          <a:bodyPr>
            <a:normAutofit fontScale="90000"/>
          </a:bodyPr>
          <a:lstStyle/>
          <a:p>
            <a:r>
              <a:rPr lang="en-US" sz="4900" dirty="0"/>
              <a:t>Cultural Heritage Commission Options:</a:t>
            </a:r>
            <a:endParaRPr lang="en-US" dirty="0"/>
          </a:p>
        </p:txBody>
      </p:sp>
      <p:sp>
        <p:nvSpPr>
          <p:cNvPr id="3" name="Title 1"/>
          <p:cNvSpPr txBox="1">
            <a:spLocks/>
          </p:cNvSpPr>
          <p:nvPr/>
        </p:nvSpPr>
        <p:spPr>
          <a:xfrm>
            <a:off x="261257" y="1874520"/>
            <a:ext cx="8621486" cy="3564295"/>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 Approve</a:t>
            </a:r>
            <a:r>
              <a:rPr kumimoji="0" lang="en-US" sz="4400" b="0" i="0" u="none" strike="noStrike" kern="1200" cap="none" spc="0" normalizeH="0" noProof="0" dirty="0">
                <a:ln>
                  <a:noFill/>
                </a:ln>
                <a:solidFill>
                  <a:schemeClr val="tx1"/>
                </a:solidFill>
                <a:effectLst/>
                <a:uLnTx/>
                <a:uFillTx/>
                <a:latin typeface="+mj-lt"/>
                <a:ea typeface="+mj-ea"/>
                <a:cs typeface="+mj-cs"/>
              </a:rPr>
              <a:t> the project.</a:t>
            </a:r>
          </a:p>
          <a:p>
            <a:pPr marL="0" marR="0" lvl="0" indent="0" algn="l" defTabSz="914400" rtl="0" eaLnBrk="1" fontAlgn="auto" latinLnBrk="0" hangingPunct="1">
              <a:lnSpc>
                <a:spcPct val="90000"/>
              </a:lnSpc>
              <a:spcBef>
                <a:spcPct val="0"/>
              </a:spcBef>
              <a:spcAft>
                <a:spcPts val="0"/>
              </a:spcAft>
              <a:buClrTx/>
              <a:buSzTx/>
              <a:tabLst/>
              <a:defRPr/>
            </a:pPr>
            <a:endParaRPr kumimoji="0" lang="en-US" sz="4400" b="0" i="0" u="none" strike="noStrike" kern="1200" cap="none" spc="0" normalizeH="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lang="en-US" sz="4400" baseline="0" dirty="0">
                <a:latin typeface="+mj-lt"/>
                <a:ea typeface="+mj-ea"/>
                <a:cs typeface="+mj-cs"/>
              </a:rPr>
              <a:t> </a:t>
            </a:r>
            <a:r>
              <a:rPr kumimoji="0" lang="en-US" sz="4400" b="0" i="0" u="none" strike="noStrike" kern="1200" cap="none" spc="0" normalizeH="0" baseline="0" noProof="0" dirty="0">
                <a:ln>
                  <a:noFill/>
                </a:ln>
                <a:solidFill>
                  <a:schemeClr val="tx1"/>
                </a:solidFill>
                <a:effectLst/>
                <a:uLnTx/>
                <a:uFillTx/>
                <a:latin typeface="+mj-lt"/>
                <a:ea typeface="+mj-ea"/>
                <a:cs typeface="+mj-cs"/>
              </a:rPr>
              <a:t>Continue</a:t>
            </a:r>
            <a:r>
              <a:rPr kumimoji="0" lang="en-US" sz="4400" b="0" i="0" u="none" strike="noStrike" kern="1200" cap="none" spc="0" normalizeH="0" noProof="0" dirty="0">
                <a:ln>
                  <a:noFill/>
                </a:ln>
                <a:solidFill>
                  <a:schemeClr val="tx1"/>
                </a:solidFill>
                <a:effectLst/>
                <a:uLnTx/>
                <a:uFillTx/>
                <a:latin typeface="+mj-lt"/>
                <a:ea typeface="+mj-ea"/>
                <a:cs typeface="+mj-cs"/>
              </a:rPr>
              <a:t> the public hearing and direct the applicant to make revisions. </a:t>
            </a:r>
          </a:p>
          <a:p>
            <a:pPr marL="0" marR="0" lvl="0" indent="0" algn="l" defTabSz="914400" rtl="0" eaLnBrk="1" fontAlgn="auto" latinLnBrk="0" hangingPunct="1">
              <a:lnSpc>
                <a:spcPct val="90000"/>
              </a:lnSpc>
              <a:spcBef>
                <a:spcPct val="0"/>
              </a:spcBef>
              <a:spcAft>
                <a:spcPts val="0"/>
              </a:spcAft>
              <a:buClrTx/>
              <a:buSzTx/>
              <a:tabLst/>
              <a:defRPr/>
            </a:pPr>
            <a:endParaRPr kumimoji="0" lang="en-US" sz="4400" b="0" i="0" u="none" strike="noStrike" kern="1200" cap="none" spc="0" normalizeH="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pitchFamily="34" charset="0"/>
              <a:buChar char="•"/>
              <a:tabLst/>
              <a:defRPr/>
            </a:pPr>
            <a:r>
              <a:rPr lang="en-US" sz="4400" dirty="0">
                <a:latin typeface="+mj-lt"/>
                <a:ea typeface="+mj-ea"/>
                <a:cs typeface="+mj-cs"/>
              </a:rPr>
              <a:t> Deny the project.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Audio Recording Apr 2, 2021 at 1:13:48 PM" descr="Audio Recording Apr 2, 2021 at 1:13:48 PM">
            <a:hlinkClick r:id="" action="ppaction://media"/>
            <a:extLst>
              <a:ext uri="{FF2B5EF4-FFF2-40B4-BE49-F238E27FC236}">
                <a16:creationId xmlns:a16="http://schemas.microsoft.com/office/drawing/2014/main" id="{BD45F89A-4EA1-894C-811F-D35146344E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a:t>Questions? </a:t>
            </a:r>
          </a:p>
        </p:txBody>
      </p:sp>
      <p:pic>
        <p:nvPicPr>
          <p:cNvPr id="2" name="Audio Recording Apr 2, 2021 at 1:13:05 PM" descr="Audio Recording Apr 2, 2021 at 1:13:05 PM">
            <a:hlinkClick r:id="" action="ppaction://media"/>
            <a:extLst>
              <a:ext uri="{FF2B5EF4-FFF2-40B4-BE49-F238E27FC236}">
                <a16:creationId xmlns:a16="http://schemas.microsoft.com/office/drawing/2014/main" id="{FA96AACE-7983-6A45-B878-5134BB49F4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0" y="1199226"/>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spcAft>
                <a:spcPts val="1200"/>
              </a:spcAft>
            </a:pPr>
            <a:r>
              <a:rPr lang="en-US" altLang="en-US" sz="2800" dirty="0">
                <a:latin typeface="Century Gothic" panose="020B0502020202020204" pitchFamily="34" charset="0"/>
              </a:rPr>
              <a:t>Proposal: D</a:t>
            </a:r>
            <a:r>
              <a:rPr lang="en-US" sz="2800" dirty="0">
                <a:latin typeface="Century Gothic" panose="020B0502020202020204" pitchFamily="34" charset="0"/>
              </a:rPr>
              <a:t>emolition of  295 square feet to the rear of existing house and demolition of a 274 sq. ft. garage; a single-</a:t>
            </a:r>
            <a:r>
              <a:rPr lang="en-US" altLang="en-US" sz="2800" dirty="0">
                <a:latin typeface="Century Gothic" panose="020B0502020202020204" pitchFamily="34" charset="0"/>
              </a:rPr>
              <a:t>story addition of approx. </a:t>
            </a:r>
            <a:r>
              <a:rPr lang="en-US" sz="2800" dirty="0">
                <a:latin typeface="Century Gothic" panose="020B0502020202020204" pitchFamily="34" charset="0"/>
              </a:rPr>
              <a:t>1,080 square feet and construction of a new 400 square foot detached carport</a:t>
            </a:r>
          </a:p>
          <a:p>
            <a:pPr lvl="2">
              <a:spcAft>
                <a:spcPts val="1200"/>
              </a:spcAft>
            </a:pPr>
            <a:r>
              <a:rPr lang="en-US" altLang="en-US" sz="2800" i="1" dirty="0">
                <a:latin typeface="Century Gothic" pitchFamily="34" charset="0"/>
              </a:rPr>
              <a:t>CEQA:  Categorical Exemption – </a:t>
            </a:r>
          </a:p>
          <a:p>
            <a:pPr lvl="3">
              <a:spcAft>
                <a:spcPts val="1200"/>
              </a:spcAft>
            </a:pPr>
            <a:r>
              <a:rPr lang="en-US" altLang="en-US" sz="2600" i="1" dirty="0">
                <a:latin typeface="Century Gothic" pitchFamily="34" charset="0"/>
              </a:rPr>
              <a:t>Section 15301 Class 1 Existing Facilities </a:t>
            </a:r>
          </a:p>
          <a:p>
            <a:pPr lvl="3">
              <a:spcAft>
                <a:spcPts val="1200"/>
              </a:spcAft>
            </a:pPr>
            <a:r>
              <a:rPr lang="en-US" altLang="en-US" sz="2600" i="1" dirty="0">
                <a:latin typeface="Century Gothic" pitchFamily="34" charset="0"/>
              </a:rPr>
              <a:t>Section 15331 Class 31 </a:t>
            </a:r>
            <a:r>
              <a:rPr lang="en-US" sz="2600" i="1" dirty="0">
                <a:latin typeface="Century Gothic" panose="020B0502020202020204" pitchFamily="34" charset="0"/>
              </a:rPr>
              <a:t>Historical Resource Restoration/Rehabilitation</a:t>
            </a:r>
            <a:endParaRPr lang="en-US" altLang="en-US" sz="2600" i="1" dirty="0">
              <a:latin typeface="Century Gothic" pitchFamily="34" charset="0"/>
            </a:endParaRPr>
          </a:p>
        </p:txBody>
      </p:sp>
      <p:sp>
        <p:nvSpPr>
          <p:cNvPr id="4" name="Content Placeholder 3"/>
          <p:cNvSpPr txBox="1">
            <a:spLocks/>
          </p:cNvSpPr>
          <p:nvPr/>
        </p:nvSpPr>
        <p:spPr>
          <a:xfrm>
            <a:off x="0" y="4143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3200" dirty="0">
                <a:latin typeface="Century Gothic" pitchFamily="34" charset="0"/>
              </a:rPr>
              <a:t>Project Description</a:t>
            </a:r>
            <a:endParaRPr lang="en-US" altLang="en-US" sz="2800" dirty="0">
              <a:latin typeface="Century Gothic" pitchFamily="34" charset="0"/>
            </a:endParaRPr>
          </a:p>
        </p:txBody>
      </p:sp>
      <p:pic>
        <p:nvPicPr>
          <p:cNvPr id="2" name="Audio Recording Apr 2, 2021 at 1:00:50 PM" descr="Audio Recording Apr 2, 2021 at 1:00:50 PM">
            <a:hlinkClick r:id="" action="ppaction://media"/>
            <a:extLst>
              <a:ext uri="{FF2B5EF4-FFF2-40B4-BE49-F238E27FC236}">
                <a16:creationId xmlns:a16="http://schemas.microsoft.com/office/drawing/2014/main" id="{14B8FEAB-C2AC-964F-BCCA-360F0310D0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41613" y="4643219"/>
            <a:ext cx="509900" cy="646331"/>
          </a:xfrm>
          <a:prstGeom prst="rect">
            <a:avLst/>
          </a:prstGeom>
          <a:noFill/>
        </p:spPr>
        <p:txBody>
          <a:bodyPr wrap="square" rtlCol="0">
            <a:spAutoFit/>
          </a:bodyPr>
          <a:lstStyle/>
          <a:p>
            <a:r>
              <a:rPr lang="en-US" sz="3600" b="1" dirty="0"/>
              <a:t>N</a:t>
            </a:r>
            <a:endParaRPr lang="en-US" b="1" dirty="0"/>
          </a:p>
        </p:txBody>
      </p:sp>
      <p:cxnSp>
        <p:nvCxnSpPr>
          <p:cNvPr id="9" name="Straight Arrow Connector 8"/>
          <p:cNvCxnSpPr/>
          <p:nvPr/>
        </p:nvCxnSpPr>
        <p:spPr>
          <a:xfrm flipV="1">
            <a:off x="8096563" y="5289550"/>
            <a:ext cx="0" cy="8377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5"/>
          <a:stretch>
            <a:fillRect/>
          </a:stretch>
        </p:blipFill>
        <p:spPr>
          <a:xfrm>
            <a:off x="1482810" y="797859"/>
            <a:ext cx="6360723" cy="5417590"/>
          </a:xfrm>
          <a:prstGeom prst="rect">
            <a:avLst/>
          </a:prstGeom>
        </p:spPr>
      </p:pic>
      <p:pic>
        <p:nvPicPr>
          <p:cNvPr id="3" name="Audio Recording Apr 2, 2021 at 1:02:06 PM" descr="Audio Recording Apr 2, 2021 at 1:02:06 PM">
            <a:hlinkClick r:id="" action="ppaction://media"/>
            <a:extLst>
              <a:ext uri="{FF2B5EF4-FFF2-40B4-BE49-F238E27FC236}">
                <a16:creationId xmlns:a16="http://schemas.microsoft.com/office/drawing/2014/main" id="{008AC22B-70D7-D541-A90F-13602728AE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567182248"/>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5"/>
          <a:srcRect b="24785"/>
          <a:stretch/>
        </p:blipFill>
        <p:spPr bwMode="auto">
          <a:xfrm>
            <a:off x="1433385" y="939570"/>
            <a:ext cx="6402440" cy="5078171"/>
          </a:xfrm>
          <a:prstGeom prst="rect">
            <a:avLst/>
          </a:prstGeom>
          <a:ln>
            <a:noFill/>
          </a:ln>
          <a:extLst>
            <a:ext uri="{53640926-AAD7-44D8-BBD7-CCE9431645EC}">
              <a14:shadowObscured xmlns:a14="http://schemas.microsoft.com/office/drawing/2010/main"/>
            </a:ext>
          </a:extLst>
        </p:spPr>
      </p:pic>
      <p:pic>
        <p:nvPicPr>
          <p:cNvPr id="2" name="Audio Recording Apr 2, 2021 at 1:03:19 PM" descr="Audio Recording Apr 2, 2021 at 1:03:19 PM">
            <a:hlinkClick r:id="" action="ppaction://media"/>
            <a:extLst>
              <a:ext uri="{FF2B5EF4-FFF2-40B4-BE49-F238E27FC236}">
                <a16:creationId xmlns:a16="http://schemas.microsoft.com/office/drawing/2014/main" id="{575AB1FF-E044-E546-AB51-F2A10A9D78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720620119"/>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FB6830E9-D033-E24E-B950-B5E5E8E7A800}"/>
                  </a:ext>
                </a:extLst>
              </p14:cNvPr>
              <p14:cNvContentPartPr/>
              <p14:nvPr/>
            </p14:nvContentPartPr>
            <p14:xfrm>
              <a:off x="6173353" y="2900789"/>
              <a:ext cx="360" cy="360"/>
            </p14:xfrm>
          </p:contentPart>
        </mc:Choice>
        <mc:Fallback xmlns="">
          <p:pic>
            <p:nvPicPr>
              <p:cNvPr id="2" name="Ink 1">
                <a:extLst>
                  <a:ext uri="{FF2B5EF4-FFF2-40B4-BE49-F238E27FC236}">
                    <a16:creationId xmlns:a16="http://schemas.microsoft.com/office/drawing/2014/main" xmlns="" id="{FB6830E9-D033-E24E-B950-B5E5E8E7A800}"/>
                  </a:ext>
                </a:extLst>
              </p:cNvPr>
              <p:cNvPicPr/>
              <p:nvPr/>
            </p:nvPicPr>
            <p:blipFill>
              <a:blip r:embed="rId8"/>
              <a:stretch>
                <a:fillRect/>
              </a:stretch>
            </p:blipFill>
            <p:spPr>
              <a:xfrm>
                <a:off x="6155713" y="2793149"/>
                <a:ext cx="36000" cy="216000"/>
              </a:xfrm>
              <a:prstGeom prst="rect">
                <a:avLst/>
              </a:prstGeom>
            </p:spPr>
          </p:pic>
        </mc:Fallback>
      </mc:AlternateContent>
      <p:cxnSp>
        <p:nvCxnSpPr>
          <p:cNvPr id="13" name="Straight Arrow Connector 12"/>
          <p:cNvCxnSpPr>
            <a:cxnSpLocks/>
            <a:stCxn id="12" idx="3"/>
          </p:cNvCxnSpPr>
          <p:nvPr/>
        </p:nvCxnSpPr>
        <p:spPr>
          <a:xfrm>
            <a:off x="8351965" y="6564523"/>
            <a:ext cx="59807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8CC0525-2F10-B346-93F3-73ABC913BA4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51185" y="712956"/>
            <a:ext cx="7765401" cy="5622936"/>
          </a:xfrm>
          <a:prstGeom prst="rect">
            <a:avLst/>
          </a:prstGeom>
        </p:spPr>
      </p:pic>
      <p:sp>
        <p:nvSpPr>
          <p:cNvPr id="12" name="TextBox 11"/>
          <p:cNvSpPr txBox="1"/>
          <p:nvPr/>
        </p:nvSpPr>
        <p:spPr>
          <a:xfrm>
            <a:off x="7842065" y="6241357"/>
            <a:ext cx="509900" cy="646331"/>
          </a:xfrm>
          <a:prstGeom prst="rect">
            <a:avLst/>
          </a:prstGeom>
          <a:noFill/>
        </p:spPr>
        <p:txBody>
          <a:bodyPr wrap="square" rtlCol="0">
            <a:spAutoFit/>
          </a:bodyPr>
          <a:lstStyle/>
          <a:p>
            <a:r>
              <a:rPr lang="en-US" sz="3600" b="1" dirty="0"/>
              <a:t>N</a:t>
            </a:r>
            <a:endParaRPr lang="en-US" b="1" dirty="0"/>
          </a:p>
        </p:txBody>
      </p:sp>
      <p:sp>
        <p:nvSpPr>
          <p:cNvPr id="19" name="Rectangle 18">
            <a:extLst>
              <a:ext uri="{FF2B5EF4-FFF2-40B4-BE49-F238E27FC236}">
                <a16:creationId xmlns:a16="http://schemas.microsoft.com/office/drawing/2014/main" id="{07B991D5-FBFE-014B-A7DC-826C6D110840}"/>
              </a:ext>
            </a:extLst>
          </p:cNvPr>
          <p:cNvSpPr/>
          <p:nvPr/>
        </p:nvSpPr>
        <p:spPr>
          <a:xfrm>
            <a:off x="2262057" y="538743"/>
            <a:ext cx="4342086"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rPr>
              <a:t>Proposed &amp; Existing Site Plans </a:t>
            </a:r>
            <a:endParaRPr lang="en-US" sz="2400" dirty="0"/>
          </a:p>
        </p:txBody>
      </p:sp>
      <p:pic>
        <p:nvPicPr>
          <p:cNvPr id="3" name="Audio Recording Apr 2, 2021 at 1:06:12 PM" descr="Audio Recording Apr 2, 2021 at 1:06:12 PM">
            <a:hlinkClick r:id="" action="ppaction://media"/>
            <a:extLst>
              <a:ext uri="{FF2B5EF4-FFF2-40B4-BE49-F238E27FC236}">
                <a16:creationId xmlns:a16="http://schemas.microsoft.com/office/drawing/2014/main" id="{CE8373BE-F555-5346-92A0-C5CDE35D228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025293719"/>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FB6830E9-D033-E24E-B950-B5E5E8E7A800}"/>
                  </a:ext>
                </a:extLst>
              </p14:cNvPr>
              <p14:cNvContentPartPr/>
              <p14:nvPr/>
            </p14:nvContentPartPr>
            <p14:xfrm>
              <a:off x="6173353" y="2900789"/>
              <a:ext cx="360" cy="360"/>
            </p14:xfrm>
          </p:contentPart>
        </mc:Choice>
        <mc:Fallback xmlns="">
          <p:pic>
            <p:nvPicPr>
              <p:cNvPr id="2" name="Ink 1">
                <a:extLst>
                  <a:ext uri="{FF2B5EF4-FFF2-40B4-BE49-F238E27FC236}">
                    <a16:creationId xmlns:a16="http://schemas.microsoft.com/office/drawing/2014/main" xmlns="" id="{FB6830E9-D033-E24E-B950-B5E5E8E7A800}"/>
                  </a:ext>
                </a:extLst>
              </p:cNvPr>
              <p:cNvPicPr/>
              <p:nvPr/>
            </p:nvPicPr>
            <p:blipFill>
              <a:blip r:embed="rId8"/>
              <a:stretch>
                <a:fillRect/>
              </a:stretch>
            </p:blipFill>
            <p:spPr>
              <a:xfrm>
                <a:off x="6155713" y="2793149"/>
                <a:ext cx="36000" cy="216000"/>
              </a:xfrm>
              <a:prstGeom prst="rect">
                <a:avLst/>
              </a:prstGeom>
            </p:spPr>
          </p:pic>
        </mc:Fallback>
      </mc:AlternateContent>
      <p:pic>
        <p:nvPicPr>
          <p:cNvPr id="14" name="Picture 13">
            <a:extLst>
              <a:ext uri="{FF2B5EF4-FFF2-40B4-BE49-F238E27FC236}">
                <a16:creationId xmlns:a16="http://schemas.microsoft.com/office/drawing/2014/main" id="{5D219451-09C4-AF40-BDCA-84527B8A2CC9}"/>
              </a:ext>
            </a:extLst>
          </p:cNvPr>
          <p:cNvPicPr/>
          <p:nvPr/>
        </p:nvPicPr>
        <p:blipFill rotWithShape="1">
          <a:blip r:embed="rId9" cstate="print">
            <a:extLst>
              <a:ext uri="{28A0092B-C50C-407E-A947-70E740481C1C}">
                <a14:useLocalDpi xmlns:a14="http://schemas.microsoft.com/office/drawing/2010/main" val="0"/>
              </a:ext>
            </a:extLst>
          </a:blip>
          <a:srcRect l="54799" t="52166" r="759" b="7830"/>
          <a:stretch/>
        </p:blipFill>
        <p:spPr>
          <a:xfrm>
            <a:off x="3176466" y="3852197"/>
            <a:ext cx="4419750" cy="2880692"/>
          </a:xfrm>
          <a:prstGeom prst="rect">
            <a:avLst/>
          </a:prstGeom>
        </p:spPr>
      </p:pic>
      <p:pic>
        <p:nvPicPr>
          <p:cNvPr id="15" name="Picture 14">
            <a:extLst>
              <a:ext uri="{FF2B5EF4-FFF2-40B4-BE49-F238E27FC236}">
                <a16:creationId xmlns:a16="http://schemas.microsoft.com/office/drawing/2014/main" id="{CB8B391E-96CF-6545-95E1-0E8473E0659F}"/>
              </a:ext>
            </a:extLst>
          </p:cNvPr>
          <p:cNvPicPr/>
          <p:nvPr/>
        </p:nvPicPr>
        <p:blipFill rotWithShape="1">
          <a:blip r:embed="rId9" cstate="print">
            <a:extLst>
              <a:ext uri="{28A0092B-C50C-407E-A947-70E740481C1C}">
                <a14:useLocalDpi xmlns:a14="http://schemas.microsoft.com/office/drawing/2010/main" val="0"/>
              </a:ext>
            </a:extLst>
          </a:blip>
          <a:srcRect l="29003" t="4812" b="53864"/>
          <a:stretch/>
        </p:blipFill>
        <p:spPr>
          <a:xfrm>
            <a:off x="666754" y="877640"/>
            <a:ext cx="6929462" cy="2920523"/>
          </a:xfrm>
          <a:prstGeom prst="rect">
            <a:avLst/>
          </a:prstGeom>
        </p:spPr>
      </p:pic>
      <p:sp>
        <p:nvSpPr>
          <p:cNvPr id="16" name="Rectangle 15">
            <a:extLst>
              <a:ext uri="{FF2B5EF4-FFF2-40B4-BE49-F238E27FC236}">
                <a16:creationId xmlns:a16="http://schemas.microsoft.com/office/drawing/2014/main" id="{41C1801E-5BC5-D844-BB3C-3F7E8668426A}"/>
              </a:ext>
            </a:extLst>
          </p:cNvPr>
          <p:cNvSpPr/>
          <p:nvPr/>
        </p:nvSpPr>
        <p:spPr>
          <a:xfrm>
            <a:off x="2059709" y="361941"/>
            <a:ext cx="4479944"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rPr>
              <a:t>Proposed &amp; Existing Roof Plans </a:t>
            </a:r>
            <a:endParaRPr lang="en-US" sz="2400" dirty="0"/>
          </a:p>
        </p:txBody>
      </p:sp>
      <p:cxnSp>
        <p:nvCxnSpPr>
          <p:cNvPr id="17" name="Straight Arrow Connector 16">
            <a:extLst>
              <a:ext uri="{FF2B5EF4-FFF2-40B4-BE49-F238E27FC236}">
                <a16:creationId xmlns:a16="http://schemas.microsoft.com/office/drawing/2014/main" id="{94A00624-5F27-A040-B3BF-AB7C5DCE3235}"/>
              </a:ext>
            </a:extLst>
          </p:cNvPr>
          <p:cNvCxnSpPr>
            <a:cxnSpLocks/>
            <a:stCxn id="18" idx="3"/>
          </p:cNvCxnSpPr>
          <p:nvPr/>
        </p:nvCxnSpPr>
        <p:spPr>
          <a:xfrm>
            <a:off x="8351965" y="6564523"/>
            <a:ext cx="59807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B843E01-C237-3340-8F18-D468A7624D95}"/>
              </a:ext>
            </a:extLst>
          </p:cNvPr>
          <p:cNvSpPr txBox="1"/>
          <p:nvPr/>
        </p:nvSpPr>
        <p:spPr>
          <a:xfrm>
            <a:off x="7842065" y="6241357"/>
            <a:ext cx="509900" cy="646331"/>
          </a:xfrm>
          <a:prstGeom prst="rect">
            <a:avLst/>
          </a:prstGeom>
          <a:noFill/>
        </p:spPr>
        <p:txBody>
          <a:bodyPr wrap="square" rtlCol="0">
            <a:spAutoFit/>
          </a:bodyPr>
          <a:lstStyle/>
          <a:p>
            <a:r>
              <a:rPr lang="en-US" sz="3600" b="1" dirty="0"/>
              <a:t>N</a:t>
            </a:r>
            <a:endParaRPr lang="en-US" b="1" dirty="0"/>
          </a:p>
        </p:txBody>
      </p:sp>
      <p:pic>
        <p:nvPicPr>
          <p:cNvPr id="3" name="Audio Recording Apr 2, 2021 at 1:09:20 PM" descr="Audio Recording Apr 2, 2021 at 1:09:20 PM">
            <a:hlinkClick r:id="" action="ppaction://media"/>
            <a:extLst>
              <a:ext uri="{FF2B5EF4-FFF2-40B4-BE49-F238E27FC236}">
                <a16:creationId xmlns:a16="http://schemas.microsoft.com/office/drawing/2014/main" id="{F6606ECB-10CF-7C43-BB4C-A6F82F97F3A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87253878"/>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9709" y="361941"/>
            <a:ext cx="6295378"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rPr>
              <a:t>Existing &amp; Proposed South Elevations (Front) </a:t>
            </a:r>
            <a:endParaRPr lang="en-US" sz="2400" dirty="0"/>
          </a:p>
        </p:txBody>
      </p:sp>
      <p:sp>
        <p:nvSpPr>
          <p:cNvPr id="7" name="TextBox 6">
            <a:extLst>
              <a:ext uri="{FF2B5EF4-FFF2-40B4-BE49-F238E27FC236}">
                <a16:creationId xmlns:a16="http://schemas.microsoft.com/office/drawing/2014/main" id="{E450BBEF-C02C-A74B-B743-5F2054E8289B}"/>
              </a:ext>
            </a:extLst>
          </p:cNvPr>
          <p:cNvSpPr txBox="1"/>
          <p:nvPr/>
        </p:nvSpPr>
        <p:spPr>
          <a:xfrm>
            <a:off x="441846" y="5320793"/>
            <a:ext cx="1188719" cy="369332"/>
          </a:xfrm>
          <a:prstGeom prst="rect">
            <a:avLst/>
          </a:prstGeom>
          <a:noFill/>
        </p:spPr>
        <p:txBody>
          <a:bodyPr wrap="square" rtlCol="0">
            <a:spAutoFit/>
          </a:bodyPr>
          <a:lstStyle/>
          <a:p>
            <a:r>
              <a:rPr lang="en-US" dirty="0"/>
              <a:t>Proposed </a:t>
            </a:r>
          </a:p>
        </p:txBody>
      </p:sp>
      <p:sp>
        <p:nvSpPr>
          <p:cNvPr id="8" name="TextBox 7">
            <a:extLst>
              <a:ext uri="{FF2B5EF4-FFF2-40B4-BE49-F238E27FC236}">
                <a16:creationId xmlns:a16="http://schemas.microsoft.com/office/drawing/2014/main" id="{B0CFF892-3C27-A546-A0C2-01DECDB4C8D1}"/>
              </a:ext>
            </a:extLst>
          </p:cNvPr>
          <p:cNvSpPr txBox="1"/>
          <p:nvPr/>
        </p:nvSpPr>
        <p:spPr>
          <a:xfrm>
            <a:off x="441846" y="2035386"/>
            <a:ext cx="1440180" cy="369332"/>
          </a:xfrm>
          <a:prstGeom prst="rect">
            <a:avLst/>
          </a:prstGeom>
          <a:noFill/>
        </p:spPr>
        <p:txBody>
          <a:bodyPr wrap="square" rtlCol="0">
            <a:spAutoFit/>
          </a:bodyPr>
          <a:lstStyle/>
          <a:p>
            <a:r>
              <a:rPr lang="en-US" dirty="0"/>
              <a:t>Existing  </a:t>
            </a:r>
          </a:p>
        </p:txBody>
      </p:sp>
      <p:pic>
        <p:nvPicPr>
          <p:cNvPr id="9" name="Picture 8">
            <a:extLst>
              <a:ext uri="{FF2B5EF4-FFF2-40B4-BE49-F238E27FC236}">
                <a16:creationId xmlns:a16="http://schemas.microsoft.com/office/drawing/2014/main" id="{8A52520E-3AA1-6C4F-9BA1-85A249D1BB04}"/>
              </a:ext>
            </a:extLst>
          </p:cNvPr>
          <p:cNvPicPr/>
          <p:nvPr/>
        </p:nvPicPr>
        <p:blipFill rotWithShape="1">
          <a:blip r:embed="rId5">
            <a:extLst>
              <a:ext uri="{28A0092B-C50C-407E-A947-70E740481C1C}">
                <a14:useLocalDpi xmlns:a14="http://schemas.microsoft.com/office/drawing/2010/main" val="0"/>
              </a:ext>
            </a:extLst>
          </a:blip>
          <a:srcRect l="6355" b="60980"/>
          <a:stretch/>
        </p:blipFill>
        <p:spPr>
          <a:xfrm>
            <a:off x="1757330" y="3733800"/>
            <a:ext cx="6416849" cy="2971802"/>
          </a:xfrm>
          <a:prstGeom prst="rect">
            <a:avLst/>
          </a:prstGeom>
        </p:spPr>
      </p:pic>
      <p:pic>
        <p:nvPicPr>
          <p:cNvPr id="11" name="Picture 10">
            <a:extLst>
              <a:ext uri="{FF2B5EF4-FFF2-40B4-BE49-F238E27FC236}">
                <a16:creationId xmlns:a16="http://schemas.microsoft.com/office/drawing/2014/main" id="{6DB1E232-698F-C247-AB0A-E1BB74334080}"/>
              </a:ext>
            </a:extLst>
          </p:cNvPr>
          <p:cNvPicPr/>
          <p:nvPr/>
        </p:nvPicPr>
        <p:blipFill rotWithShape="1">
          <a:blip r:embed="rId5">
            <a:extLst>
              <a:ext uri="{28A0092B-C50C-407E-A947-70E740481C1C}">
                <a14:useLocalDpi xmlns:a14="http://schemas.microsoft.com/office/drawing/2010/main" val="0"/>
              </a:ext>
            </a:extLst>
          </a:blip>
          <a:srcRect l="6355" t="55821" b="4444"/>
          <a:stretch/>
        </p:blipFill>
        <p:spPr>
          <a:xfrm>
            <a:off x="1630565" y="892881"/>
            <a:ext cx="6596719" cy="3111085"/>
          </a:xfrm>
          <a:prstGeom prst="rect">
            <a:avLst/>
          </a:prstGeom>
        </p:spPr>
      </p:pic>
      <p:pic>
        <p:nvPicPr>
          <p:cNvPr id="4" name="Audio Recording Apr 5, 2021 at 8:22:14 PM" descr="Audio Recording Apr 5, 2021 at 8:22:14 PM">
            <a:hlinkClick r:id="" action="ppaction://media"/>
            <a:extLst>
              <a:ext uri="{FF2B5EF4-FFF2-40B4-BE49-F238E27FC236}">
                <a16:creationId xmlns:a16="http://schemas.microsoft.com/office/drawing/2014/main" id="{121DADE9-7323-324D-B784-C524C160E0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27813981"/>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3001" y="381057"/>
            <a:ext cx="6606791"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Existing &amp; Proposed West Elevation  (Side)</a:t>
            </a:r>
            <a:endParaRPr lang="en-US" sz="2400" dirty="0"/>
          </a:p>
        </p:txBody>
      </p:sp>
      <p:sp>
        <p:nvSpPr>
          <p:cNvPr id="6" name="TextBox 5">
            <a:extLst>
              <a:ext uri="{FF2B5EF4-FFF2-40B4-BE49-F238E27FC236}">
                <a16:creationId xmlns:a16="http://schemas.microsoft.com/office/drawing/2014/main" id="{E450BBEF-C02C-A74B-B743-5F2054E8289B}"/>
              </a:ext>
            </a:extLst>
          </p:cNvPr>
          <p:cNvSpPr txBox="1"/>
          <p:nvPr/>
        </p:nvSpPr>
        <p:spPr>
          <a:xfrm>
            <a:off x="222821" y="1601885"/>
            <a:ext cx="937260" cy="369332"/>
          </a:xfrm>
          <a:prstGeom prst="rect">
            <a:avLst/>
          </a:prstGeom>
          <a:noFill/>
        </p:spPr>
        <p:txBody>
          <a:bodyPr wrap="square" rtlCol="0">
            <a:spAutoFit/>
          </a:bodyPr>
          <a:lstStyle/>
          <a:p>
            <a:r>
              <a:rPr lang="en-US" dirty="0"/>
              <a:t>Existing </a:t>
            </a:r>
          </a:p>
        </p:txBody>
      </p:sp>
      <p:sp>
        <p:nvSpPr>
          <p:cNvPr id="7" name="TextBox 6">
            <a:extLst>
              <a:ext uri="{FF2B5EF4-FFF2-40B4-BE49-F238E27FC236}">
                <a16:creationId xmlns:a16="http://schemas.microsoft.com/office/drawing/2014/main" id="{B0CFF892-3C27-A546-A0C2-01DECDB4C8D1}"/>
              </a:ext>
            </a:extLst>
          </p:cNvPr>
          <p:cNvSpPr txBox="1"/>
          <p:nvPr/>
        </p:nvSpPr>
        <p:spPr>
          <a:xfrm>
            <a:off x="222821" y="4269320"/>
            <a:ext cx="1440180" cy="369332"/>
          </a:xfrm>
          <a:prstGeom prst="rect">
            <a:avLst/>
          </a:prstGeom>
          <a:noFill/>
        </p:spPr>
        <p:txBody>
          <a:bodyPr wrap="square" rtlCol="0">
            <a:spAutoFit/>
          </a:bodyPr>
          <a:lstStyle/>
          <a:p>
            <a:r>
              <a:rPr lang="en-US" dirty="0"/>
              <a:t>Proposed  </a:t>
            </a:r>
          </a:p>
        </p:txBody>
      </p:sp>
      <p:pic>
        <p:nvPicPr>
          <p:cNvPr id="10" name="Picture 9">
            <a:extLst>
              <a:ext uri="{FF2B5EF4-FFF2-40B4-BE49-F238E27FC236}">
                <a16:creationId xmlns:a16="http://schemas.microsoft.com/office/drawing/2014/main" id="{206F8CC7-0204-2247-9DCF-F2E78E62C9B9}"/>
              </a:ext>
            </a:extLst>
          </p:cNvPr>
          <p:cNvPicPr/>
          <p:nvPr/>
        </p:nvPicPr>
        <p:blipFill rotWithShape="1">
          <a:blip r:embed="rId5" cstate="print">
            <a:extLst>
              <a:ext uri="{28A0092B-C50C-407E-A947-70E740481C1C}">
                <a14:useLocalDpi xmlns:a14="http://schemas.microsoft.com/office/drawing/2010/main" val="0"/>
              </a:ext>
            </a:extLst>
          </a:blip>
          <a:srcRect b="50000"/>
          <a:stretch/>
        </p:blipFill>
        <p:spPr>
          <a:xfrm>
            <a:off x="1630997" y="4386833"/>
            <a:ext cx="6491605" cy="1813243"/>
          </a:xfrm>
          <a:prstGeom prst="rect">
            <a:avLst/>
          </a:prstGeom>
        </p:spPr>
      </p:pic>
      <p:pic>
        <p:nvPicPr>
          <p:cNvPr id="12" name="Picture 11">
            <a:extLst>
              <a:ext uri="{FF2B5EF4-FFF2-40B4-BE49-F238E27FC236}">
                <a16:creationId xmlns:a16="http://schemas.microsoft.com/office/drawing/2014/main" id="{F264B329-0CF8-3643-B055-41B2F57F1F85}"/>
              </a:ext>
            </a:extLst>
          </p:cNvPr>
          <p:cNvPicPr/>
          <p:nvPr/>
        </p:nvPicPr>
        <p:blipFill rotWithShape="1">
          <a:blip r:embed="rId5" cstate="print">
            <a:extLst>
              <a:ext uri="{28A0092B-C50C-407E-A947-70E740481C1C}">
                <a14:useLocalDpi xmlns:a14="http://schemas.microsoft.com/office/drawing/2010/main" val="0"/>
              </a:ext>
            </a:extLst>
          </a:blip>
          <a:srcRect t="55529"/>
          <a:stretch/>
        </p:blipFill>
        <p:spPr>
          <a:xfrm>
            <a:off x="1542659" y="1749659"/>
            <a:ext cx="6491605" cy="1612724"/>
          </a:xfrm>
          <a:prstGeom prst="rect">
            <a:avLst/>
          </a:prstGeom>
        </p:spPr>
      </p:pic>
      <p:pic>
        <p:nvPicPr>
          <p:cNvPr id="2" name="Audio Recording Apr 5, 2021 at 8:24:00 PM" descr="Audio Recording Apr 5, 2021 at 8:24:00 PM">
            <a:hlinkClick r:id="" action="ppaction://media"/>
            <a:extLst>
              <a:ext uri="{FF2B5EF4-FFF2-40B4-BE49-F238E27FC236}">
                <a16:creationId xmlns:a16="http://schemas.microsoft.com/office/drawing/2014/main" id="{1A510954-AACC-E445-BA31-6658AD5280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46208720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8868" y="397530"/>
            <a:ext cx="7231215" cy="461665"/>
          </a:xfrm>
          <a:prstGeom prst="rect">
            <a:avLst/>
          </a:prstGeom>
        </p:spPr>
        <p:txBody>
          <a:bodyPr wrap="square">
            <a:spAutoFit/>
          </a:bodyPr>
          <a:lstStyle/>
          <a:p>
            <a:pPr algn="ctr"/>
            <a:r>
              <a:rPr lang="en-US" sz="2400" b="1" dirty="0">
                <a:latin typeface="Times New Roman" panose="02020603050405020304" pitchFamily="18" charset="0"/>
                <a:ea typeface="Times New Roman" panose="02020603050405020304" pitchFamily="18" charset="0"/>
              </a:rPr>
              <a:t>Existing &amp; Proposed North Elevation (rear) </a:t>
            </a:r>
            <a:endParaRPr lang="en-US" sz="2400" dirty="0"/>
          </a:p>
        </p:txBody>
      </p:sp>
      <p:pic>
        <p:nvPicPr>
          <p:cNvPr id="5" name="Picture 4">
            <a:extLst>
              <a:ext uri="{FF2B5EF4-FFF2-40B4-BE49-F238E27FC236}">
                <a16:creationId xmlns:a16="http://schemas.microsoft.com/office/drawing/2014/main" id="{D86C9CD5-1ECD-F34E-AE29-08125C9F7C4D}"/>
              </a:ext>
            </a:extLst>
          </p:cNvPr>
          <p:cNvPicPr/>
          <p:nvPr/>
        </p:nvPicPr>
        <p:blipFill rotWithShape="1">
          <a:blip r:embed="rId5">
            <a:extLst>
              <a:ext uri="{28A0092B-C50C-407E-A947-70E740481C1C}">
                <a14:useLocalDpi xmlns:a14="http://schemas.microsoft.com/office/drawing/2010/main" val="0"/>
              </a:ext>
            </a:extLst>
          </a:blip>
          <a:srcRect t="57433" b="3747"/>
          <a:stretch/>
        </p:blipFill>
        <p:spPr>
          <a:xfrm>
            <a:off x="1237411" y="859195"/>
            <a:ext cx="6764727" cy="3007875"/>
          </a:xfrm>
          <a:prstGeom prst="rect">
            <a:avLst/>
          </a:prstGeom>
        </p:spPr>
      </p:pic>
      <p:pic>
        <p:nvPicPr>
          <p:cNvPr id="6" name="Picture 5">
            <a:extLst>
              <a:ext uri="{FF2B5EF4-FFF2-40B4-BE49-F238E27FC236}">
                <a16:creationId xmlns:a16="http://schemas.microsoft.com/office/drawing/2014/main" id="{4C5E53CF-F001-1042-A2FF-F4B6925527E6}"/>
              </a:ext>
            </a:extLst>
          </p:cNvPr>
          <p:cNvPicPr/>
          <p:nvPr/>
        </p:nvPicPr>
        <p:blipFill rotWithShape="1">
          <a:blip r:embed="rId5">
            <a:extLst>
              <a:ext uri="{28A0092B-C50C-407E-A947-70E740481C1C}">
                <a14:useLocalDpi xmlns:a14="http://schemas.microsoft.com/office/drawing/2010/main" val="0"/>
              </a:ext>
            </a:extLst>
          </a:blip>
          <a:srcRect b="52037"/>
          <a:stretch/>
        </p:blipFill>
        <p:spPr>
          <a:xfrm>
            <a:off x="1834425" y="3823510"/>
            <a:ext cx="5475150" cy="3007875"/>
          </a:xfrm>
          <a:prstGeom prst="rect">
            <a:avLst/>
          </a:prstGeom>
        </p:spPr>
      </p:pic>
      <p:pic>
        <p:nvPicPr>
          <p:cNvPr id="4" name="Audio Recording Apr 5, 2021 at 8:25:05 PM" descr="Audio Recording Apr 5, 2021 at 8:25:05 PM">
            <a:hlinkClick r:id="" action="ppaction://media"/>
            <a:extLst>
              <a:ext uri="{FF2B5EF4-FFF2-40B4-BE49-F238E27FC236}">
                <a16:creationId xmlns:a16="http://schemas.microsoft.com/office/drawing/2014/main" id="{9C26A919-B8EE-BC4A-A624-13E3420B5B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06974" y="2980893"/>
            <a:ext cx="812800" cy="812800"/>
          </a:xfrm>
          <a:prstGeom prst="rect">
            <a:avLst/>
          </a:prstGeom>
        </p:spPr>
      </p:pic>
    </p:spTree>
    <p:extLst>
      <p:ext uri="{BB962C8B-B14F-4D97-AF65-F5344CB8AC3E}">
        <p14:creationId xmlns:p14="http://schemas.microsoft.com/office/powerpoint/2010/main" val="1360337990"/>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5665</TotalTime>
  <Words>915</Words>
  <Application>Microsoft Macintosh PowerPoint</Application>
  <PresentationFormat>On-screen Show (4:3)</PresentationFormat>
  <Paragraphs>72</Paragraphs>
  <Slides>15</Slides>
  <Notes>14</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 Heritage Commission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Karolina Gorska</cp:lastModifiedBy>
  <cp:revision>266</cp:revision>
  <cp:lastPrinted>2020-02-21T01:44:28Z</cp:lastPrinted>
  <dcterms:created xsi:type="dcterms:W3CDTF">2017-12-04T17:55:54Z</dcterms:created>
  <dcterms:modified xsi:type="dcterms:W3CDTF">2021-04-07T20:32:32Z</dcterms:modified>
</cp:coreProperties>
</file>