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4" r:id="rId4"/>
    <p:sldId id="312" r:id="rId5"/>
    <p:sldId id="305" r:id="rId6"/>
    <p:sldId id="314" r:id="rId7"/>
    <p:sldId id="318" r:id="rId8"/>
    <p:sldId id="313" r:id="rId9"/>
    <p:sldId id="316" r:id="rId10"/>
    <p:sldId id="319" r:id="rId11"/>
    <p:sldId id="317" r:id="rId12"/>
    <p:sldId id="311" r:id="rId13"/>
    <p:sldId id="301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CC5C49"/>
    <a:srgbClr val="E49688"/>
    <a:srgbClr val="97B5C9"/>
    <a:srgbClr val="FFFFFF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347" autoAdjust="0"/>
    <p:restoredTop sz="77379" autoAdjust="0"/>
  </p:normalViewPr>
  <p:slideViewPr>
    <p:cSldViewPr snapToGrid="0">
      <p:cViewPr varScale="1">
        <p:scale>
          <a:sx n="78" d="100"/>
          <a:sy n="78" d="100"/>
        </p:scale>
        <p:origin x="145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Hello, this</a:t>
            </a:r>
            <a:r>
              <a:rPr lang="en-US" baseline="0" dirty="0" smtClean="0"/>
              <a:t> presentation is for 1506 Rollin Street, for recommendation of a Mills Act Contract.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1506 Rollin Street is a contributing property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 the Rollin Craftsman Cluster District.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property was built in 1914 and the architectural style of the home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Craftsman.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of the proposed scope of work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$220,000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The total tax savings for the owners is estimated at $223,700.  The financial analysis for the project is included in the rehabilitation and restoration plans and the maintenance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251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September 17, 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</a:t>
            </a:r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400" b="1" baseline="0" dirty="0" smtClean="0">
                <a:solidFill>
                  <a:srgbClr val="E49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335 Monterey Road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5806" y="171572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2348-MIL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338069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Mills</a:t>
            </a:r>
            <a:r>
              <a:rPr lang="en-US" sz="3000" b="1" baseline="0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 Act Request</a:t>
            </a:r>
            <a:endParaRPr lang="en-US" sz="3000" b="1" dirty="0">
              <a:solidFill>
                <a:srgbClr val="97B5C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pt-BR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335 Monterey Road (2348-MIL)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pt-BR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335 Monterey Road (2348-MIL)</a:t>
            </a: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pt-BR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335 Monterey Road (2348-MIL)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September</a:t>
            </a:r>
            <a:r>
              <a:rPr lang="en-US" altLang="en-US" baseline="0" dirty="0" smtClean="0"/>
              <a:t> 17</a:t>
            </a:r>
            <a:r>
              <a:rPr lang="en-US" altLang="en-US" dirty="0" smtClean="0"/>
              <a:t>, 2020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762" y="564081"/>
            <a:ext cx="8411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Optional:</a:t>
            </a:r>
          </a:p>
          <a:p>
            <a:r>
              <a:rPr lang="en-US" dirty="0"/>
              <a:t>•	Optional- site: repairs/reinforcement of arroyo stone wall and wine cellar ($45,000). The cost has not been included in overall scope of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38" y="1852211"/>
            <a:ext cx="6524625" cy="4343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97784" y="639079"/>
            <a:ext cx="9232135" cy="49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58843" y="727214"/>
            <a:ext cx="7279658" cy="497876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87828" y="611967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Recommendation:</a:t>
            </a:r>
            <a:r>
              <a:rPr lang="en-US" dirty="0" smtClean="0"/>
              <a:t> Staff recommends </a:t>
            </a:r>
            <a:r>
              <a:rPr lang="en-US" dirty="0"/>
              <a:t>the </a:t>
            </a:r>
            <a:r>
              <a:rPr lang="en-US" dirty="0" smtClean="0"/>
              <a:t>applicant </a:t>
            </a:r>
            <a:r>
              <a:rPr lang="en-US" dirty="0"/>
              <a:t>re-evaluate their financial analysis and work </a:t>
            </a:r>
            <a:r>
              <a:rPr lang="en-US" dirty="0" smtClean="0"/>
              <a:t>plan.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674" y="1155727"/>
            <a:ext cx="16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 </a:t>
            </a:r>
            <a:endParaRPr lang="en-US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38667" y="1058614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000" b="1" dirty="0">
                <a:latin typeface="Century Gothic" pitchFamily="34" charset="0"/>
              </a:rPr>
              <a:t>Mills Act Contract </a:t>
            </a:r>
            <a:r>
              <a:rPr lang="en-US" altLang="en-US" sz="2000" dirty="0">
                <a:latin typeface="Century Gothic" pitchFamily="34" charset="0"/>
              </a:rPr>
              <a:t>for </a:t>
            </a:r>
            <a:r>
              <a:rPr lang="en-US" altLang="en-US" sz="2000" dirty="0" smtClean="0">
                <a:latin typeface="Century Gothic" pitchFamily="34" charset="0"/>
              </a:rPr>
              <a:t>335 Monterey Road</a:t>
            </a:r>
            <a:endParaRPr lang="en-US" altLang="en-US" sz="2000" dirty="0">
              <a:latin typeface="Century Gothic" pitchFamily="34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altLang="en-US" sz="2000" dirty="0">
                <a:latin typeface="Century Gothic" pitchFamily="34" charset="0"/>
              </a:rPr>
              <a:t>Landmark No. 47 </a:t>
            </a:r>
            <a:r>
              <a:rPr lang="en-US" altLang="en-US" sz="2000" dirty="0" smtClean="0">
                <a:latin typeface="Century Gothic" pitchFamily="34" charset="0"/>
              </a:rPr>
              <a:t>- </a:t>
            </a:r>
            <a:r>
              <a:rPr lang="en-US" altLang="en-US" sz="2000" dirty="0">
                <a:latin typeface="Century Gothic" pitchFamily="34" charset="0"/>
              </a:rPr>
              <a:t>Burwood House</a:t>
            </a:r>
            <a:endParaRPr lang="en-US" altLang="en-US" sz="2000" dirty="0" smtClean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 smtClean="0">
                <a:latin typeface="Century Gothic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17" y="2211234"/>
            <a:ext cx="6038850" cy="39338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54" y="5562089"/>
            <a:ext cx="8290727" cy="5818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Built in 1908 –  Craftsman Style Home with Greek Revival Influences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07" y="936434"/>
            <a:ext cx="6382922" cy="421653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199505" y="523701"/>
            <a:ext cx="8695113" cy="62262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1" dirty="0" smtClean="0"/>
              <a:t>Criteria for Mills Act Contract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Financial investment</a:t>
            </a:r>
            <a:r>
              <a:rPr lang="en-US" dirty="0" smtClean="0"/>
              <a:t>. Tax benefit would not exceed applicant’s proposed financial investment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Public Benefit</a:t>
            </a:r>
            <a:r>
              <a:rPr lang="en-US" dirty="0" smtClean="0"/>
              <a:t>.  Work plan will provide a benefit to the public (rehabilitation for continued occupancy or reuse, systems and structural reinforcement upgrades, preserving, maintaining, restoring character-defining features)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Retroactive Limitation</a:t>
            </a:r>
            <a:r>
              <a:rPr lang="en-US" dirty="0" smtClean="0"/>
              <a:t>. Tax benefit will not be used for work that was previously completed or initiated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 on Maintenance</a:t>
            </a:r>
            <a:r>
              <a:rPr lang="en-US" dirty="0" smtClean="0"/>
              <a:t>. Tax benefit will not be used for routine maintenance 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Limitations on Interior Work</a:t>
            </a:r>
            <a:r>
              <a:rPr lang="en-US" dirty="0" smtClean="0"/>
              <a:t>. Tax benefit will not be used for interior work unless it is necessary for structural integrity, preservation, maintenance, restoration of character-defining features.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Limitations on Landscaping</a:t>
            </a:r>
            <a:r>
              <a:rPr lang="en-US" dirty="0" smtClean="0"/>
              <a:t>.  Tax benefit will not be used for landscape unless for specific landscape features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0" y="407723"/>
            <a:ext cx="8027872" cy="237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930" y="630095"/>
            <a:ext cx="8433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Work Plan 2023:</a:t>
            </a:r>
          </a:p>
          <a:p>
            <a:r>
              <a:rPr lang="en-US" sz="2000" dirty="0"/>
              <a:t>•	Windows rehabilitation/repairs, all elevations: glazing, wood-frames, </a:t>
            </a:r>
            <a:r>
              <a:rPr lang="en-US" sz="2000" dirty="0" smtClean="0"/>
              <a:t>	surrounds </a:t>
            </a:r>
            <a:r>
              <a:rPr lang="en-US" sz="2000" dirty="0"/>
              <a:t>and sills ($65,000)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053" y="1868130"/>
            <a:ext cx="6302911" cy="467366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140"/>
    </mc:Choice>
    <mc:Fallback xmlns="">
      <p:transition spd="slow" advClick="0" advTm="1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53" y="719051"/>
            <a:ext cx="8758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Plan 2025:</a:t>
            </a:r>
          </a:p>
          <a:p>
            <a:r>
              <a:rPr lang="en-US" dirty="0"/>
              <a:t>•	Residence roof: re-roofing to include removal of sheathing; repairs as needed to roof </a:t>
            </a:r>
            <a:r>
              <a:rPr lang="en-US" dirty="0" smtClean="0"/>
              <a:t>	system </a:t>
            </a:r>
            <a:r>
              <a:rPr lang="en-US" dirty="0"/>
              <a:t>structure; re-sheathing of roof with composition shingles; repairs and carpentry </a:t>
            </a:r>
            <a:r>
              <a:rPr lang="en-US" dirty="0" smtClean="0"/>
              <a:t>	to </a:t>
            </a:r>
            <a:r>
              <a:rPr lang="en-US" dirty="0"/>
              <a:t>address failing/detreated wood rafters, fascia, and framing ($85,000)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28" y="2292311"/>
            <a:ext cx="6562725" cy="44767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53" y="719051"/>
            <a:ext cx="8758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Plan 2025:</a:t>
            </a:r>
          </a:p>
          <a:p>
            <a:r>
              <a:rPr lang="en-US" dirty="0"/>
              <a:t>•	Main entrance porch: repairs/reinforcement of porch supports ($</a:t>
            </a:r>
            <a:r>
              <a:rPr lang="en-US" dirty="0" smtClean="0"/>
              <a:t>35,000)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93" y="1642381"/>
            <a:ext cx="7472549" cy="466088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473826"/>
            <a:ext cx="89567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Work Plan 2028: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Site: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Geological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study identify plan for site remediation/stabilization ($35,000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24" y="2085579"/>
            <a:ext cx="6257925" cy="45624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9152" y="751344"/>
            <a:ext cx="8383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Biannual </a:t>
            </a:r>
            <a:r>
              <a:rPr lang="en-US" dirty="0"/>
              <a:t>Maintenance:</a:t>
            </a:r>
          </a:p>
          <a:p>
            <a:r>
              <a:rPr lang="en-US" dirty="0"/>
              <a:t>•	Termite inspection/mitigation. Does not qualify for the Mills Act Contract, the cost has not been included in overall scope of work. </a:t>
            </a:r>
          </a:p>
          <a:p>
            <a:endParaRPr lang="en-US" dirty="0"/>
          </a:p>
          <a:p>
            <a:r>
              <a:rPr lang="en-US" dirty="0"/>
              <a:t>Triannual Maintenance:</a:t>
            </a:r>
          </a:p>
          <a:p>
            <a:r>
              <a:rPr lang="en-US" dirty="0"/>
              <a:t>•	Roof inspection and repairs as needed. The cost has not been included in overall scope of work. </a:t>
            </a:r>
          </a:p>
          <a:p>
            <a:endParaRPr lang="en-US" dirty="0"/>
          </a:p>
          <a:p>
            <a:r>
              <a:rPr lang="en-US" dirty="0"/>
              <a:t>•	Paint inspection and repairs as needed. The cost has not been included in overall scope of work. </a:t>
            </a:r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2637</TotalTime>
  <Words>489</Words>
  <Application>Microsoft Office PowerPoint</Application>
  <PresentationFormat>On-screen Show (4:3)</PresentationFormat>
  <Paragraphs>50</Paragraphs>
  <Slides>13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Elaine Serrano</cp:lastModifiedBy>
  <cp:revision>158</cp:revision>
  <cp:lastPrinted>2019-09-10T02:19:15Z</cp:lastPrinted>
  <dcterms:created xsi:type="dcterms:W3CDTF">2017-12-04T17:55:54Z</dcterms:created>
  <dcterms:modified xsi:type="dcterms:W3CDTF">2020-09-11T22:31:18Z</dcterms:modified>
</cp:coreProperties>
</file>