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304" r:id="rId4"/>
    <p:sldId id="312" r:id="rId5"/>
    <p:sldId id="305" r:id="rId6"/>
    <p:sldId id="314" r:id="rId7"/>
    <p:sldId id="316" r:id="rId8"/>
    <p:sldId id="317" r:id="rId9"/>
    <p:sldId id="318" r:id="rId10"/>
    <p:sldId id="319" r:id="rId11"/>
    <p:sldId id="315" r:id="rId12"/>
    <p:sldId id="311" r:id="rId13"/>
    <p:sldId id="301" r:id="rId1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3C"/>
    <a:srgbClr val="CC5C49"/>
    <a:srgbClr val="E49688"/>
    <a:srgbClr val="97B5C9"/>
    <a:srgbClr val="FFFFFF"/>
    <a:srgbClr val="93E6CC"/>
    <a:srgbClr val="E20EC4"/>
    <a:srgbClr val="57576E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77379" autoAdjust="0"/>
  </p:normalViewPr>
  <p:slideViewPr>
    <p:cSldViewPr snapToGrid="0">
      <p:cViewPr>
        <p:scale>
          <a:sx n="90" d="100"/>
          <a:sy n="90" d="100"/>
        </p:scale>
        <p:origin x="1488" y="5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DBC765-651A-4039-8BD4-6EAA4206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Hello, this</a:t>
            </a:r>
            <a:r>
              <a:rPr lang="en-US" baseline="0" dirty="0" smtClean="0"/>
              <a:t> presentation is for 704 Meridian Avenue , which the property owner is requesting consideration for a Mills Act Contract.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7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images illustrate the current</a:t>
            </a:r>
            <a:r>
              <a:rPr lang="en-US" baseline="0" dirty="0" smtClean="0"/>
              <a:t> state of the property. The</a:t>
            </a:r>
          </a:p>
          <a:p>
            <a:r>
              <a:rPr lang="en-US" baseline="0" dirty="0" smtClean="0"/>
              <a:t>Top Left image shows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deteriorating front gable fascia and wood siding </a:t>
            </a:r>
            <a:endParaRPr lang="en-US" baseline="0" dirty="0" smtClean="0"/>
          </a:p>
          <a:p>
            <a:r>
              <a:rPr lang="en-US" baseline="0" dirty="0" smtClean="0"/>
              <a:t>Top Right picture indicates damaged stone and concrete foundation. </a:t>
            </a:r>
          </a:p>
          <a:p>
            <a:r>
              <a:rPr lang="en-US" baseline="0" dirty="0" smtClean="0"/>
              <a:t>Bottom left picture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 wood windows to be repaired as needed </a:t>
            </a:r>
          </a:p>
          <a:p>
            <a:r>
              <a:rPr lang="en-US" baseline="0" dirty="0" smtClean="0"/>
              <a:t>And lastly bottom right picture shows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Non-original aluminum windows to be replaced.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02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Commission to appoint a subcommittee to review this request in further detail before the homeowners prepare the plan and program</a:t>
            </a:r>
            <a:r>
              <a:rPr lang="en-US" baseline="0" dirty="0" smtClean="0"/>
              <a:t> for </a:t>
            </a:r>
            <a:r>
              <a:rPr lang="en-US" dirty="0" smtClean="0"/>
              <a:t>rehabilitation maintenance of</a:t>
            </a:r>
            <a:r>
              <a:rPr lang="en-US" baseline="0" dirty="0" smtClean="0"/>
              <a:t> the property.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Try reading this. 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6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9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704 </a:t>
            </a:r>
            <a:r>
              <a:rPr lang="en-US" baseline="0" smtClean="0"/>
              <a:t>Meridian Avenue </a:t>
            </a:r>
            <a:r>
              <a:rPr lang="en-US" baseline="0" dirty="0" smtClean="0"/>
              <a:t>Rollin Street is a contributing property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historic the North of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Mission Street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property was built in 1914 and the architectural style of the home 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Craftsman.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images illustrate the current</a:t>
            </a:r>
            <a:r>
              <a:rPr lang="en-US" baseline="0" dirty="0" smtClean="0"/>
              <a:t> state of the property. The</a:t>
            </a:r>
          </a:p>
          <a:p>
            <a:r>
              <a:rPr lang="en-US" baseline="0" dirty="0" smtClean="0"/>
              <a:t>Top Left image shows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deteriorating front gable fascia and wood siding </a:t>
            </a:r>
            <a:endParaRPr lang="en-US" baseline="0" dirty="0" smtClean="0"/>
          </a:p>
          <a:p>
            <a:r>
              <a:rPr lang="en-US" baseline="0" dirty="0" smtClean="0"/>
              <a:t>Top Right picture indicates damaged stone and concrete foundation. </a:t>
            </a:r>
          </a:p>
          <a:p>
            <a:r>
              <a:rPr lang="en-US" baseline="0" dirty="0" smtClean="0"/>
              <a:t>Bottom left picture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 wood windows to be repaired as needed </a:t>
            </a:r>
          </a:p>
          <a:p>
            <a:r>
              <a:rPr lang="en-US" baseline="0" dirty="0" smtClean="0"/>
              <a:t>And lastly bottom right picture shows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Non-original aluminum windows to be replaced.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63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images illustrate the current</a:t>
            </a:r>
            <a:r>
              <a:rPr lang="en-US" baseline="0" dirty="0" smtClean="0"/>
              <a:t> state of the property. The</a:t>
            </a:r>
          </a:p>
          <a:p>
            <a:r>
              <a:rPr lang="en-US" baseline="0" dirty="0" smtClean="0"/>
              <a:t>Top Left image shows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deteriorating front gable fascia and wood siding </a:t>
            </a:r>
            <a:endParaRPr lang="en-US" baseline="0" dirty="0" smtClean="0"/>
          </a:p>
          <a:p>
            <a:r>
              <a:rPr lang="en-US" baseline="0" dirty="0" smtClean="0"/>
              <a:t>Top Right picture indicates damaged stone and concrete foundation. </a:t>
            </a:r>
          </a:p>
          <a:p>
            <a:r>
              <a:rPr lang="en-US" baseline="0" dirty="0" smtClean="0"/>
              <a:t>Bottom left picture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 wood windows to be repaired as needed </a:t>
            </a:r>
          </a:p>
          <a:p>
            <a:r>
              <a:rPr lang="en-US" baseline="0" dirty="0" smtClean="0"/>
              <a:t>And lastly bottom right picture shows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Non-original aluminum windows to be replaced.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52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images illustrate the current</a:t>
            </a:r>
            <a:r>
              <a:rPr lang="en-US" baseline="0" dirty="0" smtClean="0"/>
              <a:t> state of the property. The</a:t>
            </a:r>
          </a:p>
          <a:p>
            <a:r>
              <a:rPr lang="en-US" baseline="0" dirty="0" smtClean="0"/>
              <a:t>Top Left image shows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deteriorating front gable fascia and wood siding </a:t>
            </a:r>
            <a:endParaRPr lang="en-US" baseline="0" dirty="0" smtClean="0"/>
          </a:p>
          <a:p>
            <a:r>
              <a:rPr lang="en-US" baseline="0" dirty="0" smtClean="0"/>
              <a:t>Top Right picture indicates damaged stone and concrete foundation. </a:t>
            </a:r>
          </a:p>
          <a:p>
            <a:r>
              <a:rPr lang="en-US" baseline="0" dirty="0" smtClean="0"/>
              <a:t>Bottom left picture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 wood windows to be repaired as needed </a:t>
            </a:r>
          </a:p>
          <a:p>
            <a:r>
              <a:rPr lang="en-US" baseline="0" dirty="0" smtClean="0"/>
              <a:t>And lastly bottom right picture shows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Non-original aluminum windows to be replaced.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7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images illustrate the current</a:t>
            </a:r>
            <a:r>
              <a:rPr lang="en-US" baseline="0" dirty="0" smtClean="0"/>
              <a:t> state of the property. The</a:t>
            </a:r>
          </a:p>
          <a:p>
            <a:r>
              <a:rPr lang="en-US" baseline="0" dirty="0" smtClean="0"/>
              <a:t>Top Left image shows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deteriorating front gable fascia and wood siding </a:t>
            </a:r>
            <a:endParaRPr lang="en-US" baseline="0" dirty="0" smtClean="0"/>
          </a:p>
          <a:p>
            <a:r>
              <a:rPr lang="en-US" baseline="0" dirty="0" smtClean="0"/>
              <a:t>Top Right picture indicates damaged stone and concrete foundation. </a:t>
            </a:r>
          </a:p>
          <a:p>
            <a:r>
              <a:rPr lang="en-US" baseline="0" dirty="0" smtClean="0"/>
              <a:t>Bottom left picture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 wood windows to be repaired as needed </a:t>
            </a:r>
          </a:p>
          <a:p>
            <a:r>
              <a:rPr lang="en-US" baseline="0" dirty="0" smtClean="0"/>
              <a:t>And lastly bottom right picture shows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Non-original aluminum windows to be replaced.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88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images illustrate the current</a:t>
            </a:r>
            <a:r>
              <a:rPr lang="en-US" baseline="0" dirty="0" smtClean="0"/>
              <a:t> state of the property. The</a:t>
            </a:r>
          </a:p>
          <a:p>
            <a:r>
              <a:rPr lang="en-US" baseline="0" dirty="0" smtClean="0"/>
              <a:t>Top Left image shows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deteriorating front gable fascia and wood siding </a:t>
            </a:r>
            <a:endParaRPr lang="en-US" baseline="0" dirty="0" smtClean="0"/>
          </a:p>
          <a:p>
            <a:r>
              <a:rPr lang="en-US" baseline="0" dirty="0" smtClean="0"/>
              <a:t>Top Right picture indicates damaged stone and concrete foundation. </a:t>
            </a:r>
          </a:p>
          <a:p>
            <a:r>
              <a:rPr lang="en-US" baseline="0" dirty="0" smtClean="0"/>
              <a:t>Bottom left picture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 wood windows to be repaired as needed </a:t>
            </a:r>
          </a:p>
          <a:p>
            <a:r>
              <a:rPr lang="en-US" baseline="0" dirty="0" smtClean="0"/>
              <a:t>And lastly bottom right picture shows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Non-original aluminum windows to be replaced.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8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731520" y="3125154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September 17, 2020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90086" y="906279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 6</a:t>
            </a:r>
            <a:r>
              <a:rPr lang="en-US" sz="4400" b="1" baseline="0" dirty="0" smtClean="0">
                <a:solidFill>
                  <a:srgbClr val="E49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704 Meridian Avenue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35806" y="1715726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2346-MIL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338069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97B5C9"/>
                </a:solidFill>
                <a:latin typeface="+mj-lt"/>
                <a:cs typeface="Calibri" panose="020F0502020204030204" pitchFamily="34" charset="0"/>
              </a:rPr>
              <a:t>Mills</a:t>
            </a:r>
            <a:r>
              <a:rPr lang="en-US" sz="3000" b="1" baseline="0" dirty="0" smtClean="0">
                <a:solidFill>
                  <a:srgbClr val="97B5C9"/>
                </a:solidFill>
                <a:latin typeface="+mj-lt"/>
                <a:cs typeface="Calibri" panose="020F0502020204030204" pitchFamily="34" charset="0"/>
              </a:rPr>
              <a:t> Act Request</a:t>
            </a:r>
            <a:endParaRPr lang="en-US" sz="3000" b="1" dirty="0">
              <a:solidFill>
                <a:srgbClr val="97B5C9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7576E"/>
                </a:solidFill>
                <a:latin typeface="+mj-lt"/>
              </a:rPr>
              <a:t>City of South Pasadena   |</a:t>
            </a:r>
            <a:r>
              <a:rPr lang="en-US" sz="2400" b="1" baseline="0" dirty="0" smtClean="0">
                <a:solidFill>
                  <a:srgbClr val="57576E"/>
                </a:solidFill>
                <a:latin typeface="+mj-lt"/>
              </a:rPr>
              <a:t> Cultural Heritage Commission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Item</a:t>
            </a:r>
            <a:r>
              <a:rPr lang="en-US" sz="20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smtClean="0">
                <a:solidFill>
                  <a:srgbClr val="CC5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704 Meridian Avenue. (2346-MIL)</a:t>
            </a: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1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Item</a:t>
            </a:r>
            <a:r>
              <a:rPr lang="en-US" sz="20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smtClean="0">
                <a:solidFill>
                  <a:srgbClr val="CC5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704 Meridian Avenue. (2346-MIL)</a:t>
            </a:r>
          </a:p>
          <a:p>
            <a:pPr algn="l">
              <a:tabLst/>
            </a:pPr>
            <a:endParaRPr lang="pt-BR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Item</a:t>
            </a:r>
            <a:r>
              <a:rPr lang="en-US" sz="20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smtClean="0">
                <a:solidFill>
                  <a:srgbClr val="CC5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704 Meridian Avenue. (2346-MIL)</a:t>
            </a:r>
          </a:p>
          <a:p>
            <a:pPr algn="l">
              <a:tabLst/>
            </a:pP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2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83178" y="-1"/>
            <a:ext cx="1641920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September</a:t>
            </a:r>
            <a:r>
              <a:rPr lang="en-US" altLang="en-US" baseline="0" dirty="0" smtClean="0"/>
              <a:t> 17</a:t>
            </a:r>
            <a:r>
              <a:rPr lang="en-US" altLang="en-US" dirty="0" smtClean="0"/>
              <a:t>, 2020</a:t>
            </a:r>
            <a:endParaRPr lang="en-US" alt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0347" y="-9130"/>
            <a:ext cx="56170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en-US" sz="12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284" y="891777"/>
            <a:ext cx="79106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Biannual Maintenance: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Termite </a:t>
            </a:r>
            <a:r>
              <a:rPr lang="en-US" dirty="0"/>
              <a:t>inspection/mitigation. Does not qualify for the Mills Act Contract, the cost has not been included in overall scope of work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Triannual Maintenance: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Roof inspection and repairs as needed. The cost has not been included in overall scope of work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Paint </a:t>
            </a:r>
            <a:r>
              <a:rPr lang="en-US" dirty="0"/>
              <a:t>inspection and repairs as needed. The cost has not been included in overall scope of work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8" t="1712" r="3430" b="-1712"/>
          <a:stretch/>
        </p:blipFill>
        <p:spPr>
          <a:xfrm>
            <a:off x="0" y="592443"/>
            <a:ext cx="4461831" cy="415639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57" y="948853"/>
            <a:ext cx="4213460" cy="551804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" y="4638067"/>
            <a:ext cx="4379205" cy="200436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87828" y="611967"/>
            <a:ext cx="7886700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/>
              <a:t>Recommendation:</a:t>
            </a:r>
            <a:r>
              <a:rPr lang="en-US" dirty="0" smtClean="0"/>
              <a:t> Approve of the Mills Act Contract to City Council. 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Alternatives:</a:t>
            </a:r>
            <a:r>
              <a:rPr lang="en-US" dirty="0" smtClean="0"/>
              <a:t> </a:t>
            </a:r>
          </a:p>
          <a:p>
            <a:pPr lvl="1" hangingPunct="0">
              <a:spcAft>
                <a:spcPts val="1200"/>
              </a:spcAft>
            </a:pPr>
            <a:r>
              <a:rPr lang="en-US" sz="2800" dirty="0" smtClean="0"/>
              <a:t>Recommend approval with condition(s).</a:t>
            </a:r>
          </a:p>
          <a:p>
            <a:pPr lvl="1" hangingPunct="0">
              <a:spcAft>
                <a:spcPts val="1200"/>
              </a:spcAft>
            </a:pPr>
            <a:r>
              <a:rPr lang="en-US" sz="2800" dirty="0" smtClean="0"/>
              <a:t>Recommend denial.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2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6674" y="1155727"/>
            <a:ext cx="1652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Questions? </a:t>
            </a:r>
            <a:endParaRPr lang="en-US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338667" y="1058614"/>
            <a:ext cx="8229600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>
              <a:spcAft>
                <a:spcPts val="1200"/>
              </a:spcAft>
            </a:pPr>
            <a:r>
              <a:rPr lang="en-US" altLang="en-US" sz="2000" b="1" dirty="0">
                <a:latin typeface="Century Gothic" pitchFamily="34" charset="0"/>
              </a:rPr>
              <a:t>Mills Act Contract </a:t>
            </a:r>
            <a:r>
              <a:rPr lang="en-US" altLang="en-US" sz="2000" dirty="0">
                <a:latin typeface="Century Gothic" pitchFamily="34" charset="0"/>
              </a:rPr>
              <a:t>for </a:t>
            </a:r>
            <a:r>
              <a:rPr lang="en-US" altLang="en-US" sz="2000" dirty="0" smtClean="0">
                <a:latin typeface="Century Gothic" pitchFamily="34" charset="0"/>
              </a:rPr>
              <a:t>704 Meridian Avenue</a:t>
            </a:r>
            <a:endParaRPr lang="en-US" altLang="en-US" sz="2000" dirty="0">
              <a:latin typeface="Century Gothic" pitchFamily="34" charset="0"/>
            </a:endParaRPr>
          </a:p>
          <a:p>
            <a:pPr lvl="2" algn="just">
              <a:spcAft>
                <a:spcPts val="1200"/>
              </a:spcAft>
            </a:pPr>
            <a:r>
              <a:rPr lang="en-US" altLang="en-US" sz="2000" dirty="0">
                <a:latin typeface="Century Gothic" pitchFamily="34" charset="0"/>
              </a:rPr>
              <a:t>Contributor to </a:t>
            </a:r>
            <a:r>
              <a:rPr lang="en-US" altLang="en-US" sz="2000" dirty="0" smtClean="0">
                <a:latin typeface="Century Gothic" pitchFamily="34" charset="0"/>
              </a:rPr>
              <a:t>North of Mission District</a:t>
            </a:r>
            <a:endParaRPr lang="en-US" altLang="en-US" sz="2000" dirty="0">
              <a:latin typeface="Century Gothic" pitchFamily="34" charset="0"/>
            </a:endParaRPr>
          </a:p>
          <a:p>
            <a:pPr marL="115888" lvl="2" indent="0" algn="just">
              <a:spcAft>
                <a:spcPts val="1200"/>
              </a:spcAft>
              <a:buNone/>
            </a:pPr>
            <a:endParaRPr lang="en-US" altLang="en-US" sz="2000" dirty="0" smtClean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 smtClean="0">
                <a:latin typeface="Century Gothic" pitchFamily="34" charset="0"/>
              </a:rPr>
              <a:t>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06" y="2092172"/>
            <a:ext cx="6886575" cy="41719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155" y="5562089"/>
            <a:ext cx="7886700" cy="581891"/>
          </a:xfrm>
        </p:spPr>
        <p:txBody>
          <a:bodyPr>
            <a:normAutofit/>
          </a:bodyPr>
          <a:lstStyle/>
          <a:p>
            <a:r>
              <a:rPr lang="en-US" dirty="0" smtClean="0"/>
              <a:t>Built in 1912 –  Craftsman Style Home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84" y="892366"/>
            <a:ext cx="6448405" cy="428114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idx="1"/>
          </p:nvPr>
        </p:nvSpPr>
        <p:spPr>
          <a:xfrm>
            <a:off x="199505" y="523701"/>
            <a:ext cx="8695113" cy="622623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="1" dirty="0" smtClean="0"/>
              <a:t>Criteria for Mills Act Contract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Financial investment</a:t>
            </a:r>
            <a:r>
              <a:rPr lang="en-US" dirty="0" smtClean="0"/>
              <a:t>. Tax benefit would not exceed applicant’s proposed financial investment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Public Benefit</a:t>
            </a:r>
            <a:r>
              <a:rPr lang="en-US" dirty="0" smtClean="0"/>
              <a:t>.  Work plan will provide a benefit to the public (rehabilitation for continued occupancy or reuse, systems and structural reinforcement upgrades, preserving, maintaining, restoring character-defining features)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Retroactive Limitation</a:t>
            </a:r>
            <a:r>
              <a:rPr lang="en-US" dirty="0" smtClean="0"/>
              <a:t>. Tax benefit will not be used for work that was previously completed or initiated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Limitation on Maintenance</a:t>
            </a:r>
            <a:r>
              <a:rPr lang="en-US" dirty="0" smtClean="0"/>
              <a:t>. Tax benefit will not be used for routine maintenance work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Limitations on Interior Work</a:t>
            </a:r>
            <a:r>
              <a:rPr lang="en-US" dirty="0" smtClean="0"/>
              <a:t>. Tax benefit will not be used for interior work unless it is necessary for structural integrity, preservation, maintenance, restoration of character-defining features.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Limitations on Landscaping</a:t>
            </a:r>
            <a:r>
              <a:rPr lang="en-US" dirty="0" smtClean="0"/>
              <a:t>.  Tax benefit will not be used for landscape unless for specific landscape features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7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000"/>
    </mc:Choice>
    <mc:Fallback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0" y="407723"/>
            <a:ext cx="8027872" cy="2379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Work Plan 2022: </a:t>
            </a:r>
          </a:p>
          <a:p>
            <a:r>
              <a:rPr lang="en-US" sz="2000" dirty="0" smtClean="0"/>
              <a:t> Garage: Structural retro-fitting, repair of wood framing, sheathing removal and re-sheathing of roof, and repainting ($25,000)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 smtClean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23" y="2190306"/>
            <a:ext cx="4184605" cy="3058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486" y="2190306"/>
            <a:ext cx="4196031" cy="317946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532234" y="473826"/>
            <a:ext cx="7664115" cy="490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980" y="569436"/>
            <a:ext cx="830121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Work Plan </a:t>
            </a:r>
            <a:r>
              <a:rPr lang="en-US" sz="2000" dirty="0" smtClean="0"/>
              <a:t>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Window repair and repainting ($25,000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Work Plan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Replace </a:t>
            </a:r>
            <a:r>
              <a:rPr lang="en-US" sz="2000" dirty="0"/>
              <a:t>window screens on north elevation ($5,000)</a:t>
            </a:r>
          </a:p>
          <a:p>
            <a:r>
              <a:rPr lang="en-US" sz="2000" dirty="0" smtClean="0"/>
              <a:t> </a:t>
            </a:r>
            <a:endParaRPr lang="en-US" sz="2000" dirty="0"/>
          </a:p>
          <a:p>
            <a:pPr algn="just">
              <a:lnSpc>
                <a:spcPct val="115000"/>
              </a:lnSpc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688" y="1926487"/>
            <a:ext cx="66865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532234" y="473826"/>
            <a:ext cx="7664115" cy="490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/>
              <a:t>Work Plan 2025:</a:t>
            </a:r>
          </a:p>
          <a:p>
            <a:r>
              <a:rPr lang="en-US" sz="8000" dirty="0" smtClean="0"/>
              <a:t>Re-roof </a:t>
            </a:r>
            <a:r>
              <a:rPr lang="en-US" sz="8000" dirty="0"/>
              <a:t>residence with installation of plywood decking and uninstall/reinstall solar panels ($35,000)</a:t>
            </a:r>
          </a:p>
          <a:p>
            <a:r>
              <a:rPr lang="en-US" sz="8000" dirty="0" smtClean="0"/>
              <a:t>Reinforce </a:t>
            </a:r>
            <a:r>
              <a:rPr lang="en-US" sz="8000" dirty="0"/>
              <a:t>and repair brick chimney ($5,000)</a:t>
            </a:r>
            <a:r>
              <a:rPr lang="en-US" sz="3600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778" y="1942214"/>
            <a:ext cx="6677025" cy="441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1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97784" y="639079"/>
            <a:ext cx="9232135" cy="490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		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33916" y="529364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Plan 2028:</a:t>
            </a:r>
          </a:p>
          <a:p>
            <a:r>
              <a:rPr lang="en-US" dirty="0" smtClean="0"/>
              <a:t> </a:t>
            </a:r>
            <a:r>
              <a:rPr lang="en-US" dirty="0"/>
              <a:t>Exterior of the house: Repair/patch damaged/deteriorated wood siding, reseal and repaint, repair and repainting of wood sheathing ($40,000)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78" y="1452694"/>
            <a:ext cx="6543675" cy="50482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9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532234" y="473826"/>
            <a:ext cx="7664115" cy="490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/>
              <a:t>Work Plan 2029:</a:t>
            </a:r>
          </a:p>
          <a:p>
            <a:r>
              <a:rPr lang="en-US" sz="8000" dirty="0" smtClean="0"/>
              <a:t> </a:t>
            </a:r>
            <a:r>
              <a:rPr lang="en-US" sz="8000" dirty="0"/>
              <a:t>Repair hardware and clean leaded glass window at the front door ($10,000)</a:t>
            </a:r>
            <a:r>
              <a:rPr lang="en-US" sz="3600" dirty="0"/>
              <a:t>		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10" y="1881964"/>
            <a:ext cx="7547921" cy="338015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2634</TotalTime>
  <Words>810</Words>
  <Application>Microsoft Office PowerPoint</Application>
  <PresentationFormat>On-screen Show (4:3)</PresentationFormat>
  <Paragraphs>89</Paragraphs>
  <Slides>13</Slides>
  <Notes>12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 Sissi</dc:creator>
  <cp:lastModifiedBy>Aneli Gonzales</cp:lastModifiedBy>
  <cp:revision>156</cp:revision>
  <cp:lastPrinted>2019-09-10T02:19:15Z</cp:lastPrinted>
  <dcterms:created xsi:type="dcterms:W3CDTF">2017-12-04T17:55:54Z</dcterms:created>
  <dcterms:modified xsi:type="dcterms:W3CDTF">2020-09-11T02:16:21Z</dcterms:modified>
</cp:coreProperties>
</file>