
<file path=[Content_Types].xml><?xml version="1.0" encoding="utf-8"?>
<Types xmlns="http://schemas.openxmlformats.org/package/2006/content-types">
  <Default Extension="png" ContentType="image/png"/>
  <Default Extension="jpeg" ContentType="image/jpeg"/>
  <Default Extension="m4a" ContentType="audio/mp4"/>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8"/>
  </p:notesMasterIdLst>
  <p:handoutMasterIdLst>
    <p:handoutMasterId r:id="rId9"/>
  </p:handoutMasterIdLst>
  <p:sldIdLst>
    <p:sldId id="256" r:id="rId2"/>
    <p:sldId id="257" r:id="rId3"/>
    <p:sldId id="320" r:id="rId4"/>
    <p:sldId id="321" r:id="rId5"/>
    <p:sldId id="303" r:id="rId6"/>
    <p:sldId id="301" r:id="rId7"/>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7B5C9"/>
    <a:srgbClr val="93E6CC"/>
    <a:srgbClr val="E20EC4"/>
    <a:srgbClr val="57576E"/>
    <a:srgbClr val="D2533C"/>
    <a:srgbClr val="93A299"/>
    <a:srgbClr val="CDE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47" autoAdjust="0"/>
    <p:restoredTop sz="74017" autoAdjust="0"/>
  </p:normalViewPr>
  <p:slideViewPr>
    <p:cSldViewPr snapToGrid="0">
      <p:cViewPr varScale="1">
        <p:scale>
          <a:sx n="55" d="100"/>
          <a:sy n="55" d="100"/>
        </p:scale>
        <p:origin x="1926" y="6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315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ED1353F5-6A43-40DB-9596-38C46502E0E1}" type="datetimeFigureOut">
              <a:rPr lang="en-US" smtClean="0"/>
              <a:pPr/>
              <a:t>3/11/2021</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39DBC765-651A-4039-8BD4-6EAA4206E9EA}" type="slidenum">
              <a:rPr lang="en-US" smtClean="0"/>
              <a:pPr/>
              <a:t>‹#›</a:t>
            </a:fld>
            <a:endParaRPr lang="en-US"/>
          </a:p>
        </p:txBody>
      </p:sp>
    </p:spTree>
    <p:extLst>
      <p:ext uri="{BB962C8B-B14F-4D97-AF65-F5344CB8AC3E}">
        <p14:creationId xmlns:p14="http://schemas.microsoft.com/office/powerpoint/2010/main" val="1984099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AF5D39D9-A4C1-4AD1-BAF1-29CF785EDF99}" type="datetimeFigureOut">
              <a:rPr lang="en-US" smtClean="0"/>
              <a:pPr/>
              <a:t>3/11/2021</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45553B1C-9F3F-43FF-ABF7-E4A5C87A8439}" type="slidenum">
              <a:rPr lang="en-US" smtClean="0"/>
              <a:pPr/>
              <a:t>‹#›</a:t>
            </a:fld>
            <a:endParaRPr lang="en-US"/>
          </a:p>
        </p:txBody>
      </p:sp>
    </p:spTree>
    <p:extLst>
      <p:ext uri="{BB962C8B-B14F-4D97-AF65-F5344CB8AC3E}">
        <p14:creationId xmlns:p14="http://schemas.microsoft.com/office/powerpoint/2010/main" val="2506167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45553B1C-9F3F-43FF-ABF7-E4A5C87A8439}" type="slidenum">
              <a:rPr lang="en-US" smtClean="0"/>
              <a:pPr/>
              <a:t>1</a:t>
            </a:fld>
            <a:endParaRPr lang="en-US"/>
          </a:p>
        </p:txBody>
      </p:sp>
    </p:spTree>
    <p:extLst>
      <p:ext uri="{BB962C8B-B14F-4D97-AF65-F5344CB8AC3E}">
        <p14:creationId xmlns:p14="http://schemas.microsoft.com/office/powerpoint/2010/main" val="3000370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45553B1C-9F3F-43FF-ABF7-E4A5C87A8439}" type="slidenum">
              <a:rPr lang="en-US" smtClean="0"/>
              <a:pPr/>
              <a:t>2</a:t>
            </a:fld>
            <a:endParaRPr lang="en-US"/>
          </a:p>
        </p:txBody>
      </p:sp>
    </p:spTree>
    <p:extLst>
      <p:ext uri="{BB962C8B-B14F-4D97-AF65-F5344CB8AC3E}">
        <p14:creationId xmlns:p14="http://schemas.microsoft.com/office/powerpoint/2010/main" val="3414949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home, was built in 1959 and was designed by Theodore </a:t>
            </a:r>
            <a:r>
              <a:rPr lang="en-US" sz="1200" kern="1200" dirty="0" err="1" smtClean="0">
                <a:solidFill>
                  <a:schemeClr val="tx1"/>
                </a:solidFill>
                <a:effectLst/>
                <a:latin typeface="+mn-lt"/>
                <a:ea typeface="+mn-ea"/>
                <a:cs typeface="+mn-cs"/>
              </a:rPr>
              <a:t>Pletsch</a:t>
            </a:r>
            <a:r>
              <a:rPr lang="en-US" sz="1200" kern="1200" baseline="0" dirty="0" smtClean="0">
                <a:solidFill>
                  <a:schemeClr val="tx1"/>
                </a:solidFill>
                <a:effectLst/>
                <a:latin typeface="+mn-lt"/>
                <a:ea typeface="+mn-ea"/>
                <a:cs typeface="+mn-cs"/>
              </a:rPr>
              <a:t> and it’s are </a:t>
            </a:r>
            <a:r>
              <a:rPr lang="en-US" sz="1200" kern="1200" dirty="0" smtClean="0">
                <a:solidFill>
                  <a:schemeClr val="tx1"/>
                </a:solidFill>
                <a:effectLst/>
                <a:latin typeface="+mn-lt"/>
                <a:ea typeface="+mn-ea"/>
                <a:cs typeface="+mn-cs"/>
              </a:rPr>
              <a:t>architectural style is modern ranch home</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553B1C-9F3F-43FF-ABF7-E4A5C87A8439}" type="slidenum">
              <a:rPr lang="en-US" smtClean="0"/>
              <a:pPr/>
              <a:t>3</a:t>
            </a:fld>
            <a:endParaRPr lang="en-US"/>
          </a:p>
        </p:txBody>
      </p:sp>
    </p:spTree>
    <p:extLst>
      <p:ext uri="{BB962C8B-B14F-4D97-AF65-F5344CB8AC3E}">
        <p14:creationId xmlns:p14="http://schemas.microsoft.com/office/powerpoint/2010/main" val="4098780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Some of the proposed repairs included</a:t>
            </a:r>
            <a:r>
              <a:rPr lang="en-US" sz="1200" kern="1200" baseline="0" dirty="0" smtClean="0">
                <a:solidFill>
                  <a:schemeClr val="tx1"/>
                </a:solidFill>
                <a:effectLst/>
                <a:latin typeface="+mn-lt"/>
                <a:ea typeface="+mn-ea"/>
                <a:cs typeface="+mn-cs"/>
              </a:rPr>
              <a:t> in the Letter of Intent include</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Roof replacement </a:t>
            </a:r>
          </a:p>
          <a:p>
            <a:pPr lvl="0"/>
            <a:r>
              <a:rPr lang="en-US" sz="1200" kern="1200" dirty="0" smtClean="0">
                <a:solidFill>
                  <a:schemeClr val="tx1"/>
                </a:solidFill>
                <a:effectLst/>
                <a:latin typeface="+mn-lt"/>
                <a:ea typeface="+mn-ea"/>
                <a:cs typeface="+mn-cs"/>
              </a:rPr>
              <a:t>Window replacement </a:t>
            </a:r>
          </a:p>
          <a:p>
            <a:pPr lvl="0"/>
            <a:r>
              <a:rPr lang="en-US" sz="1200" kern="1200" dirty="0" smtClean="0">
                <a:solidFill>
                  <a:schemeClr val="tx1"/>
                </a:solidFill>
                <a:effectLst/>
                <a:latin typeface="+mn-lt"/>
                <a:ea typeface="+mn-ea"/>
                <a:cs typeface="+mn-cs"/>
              </a:rPr>
              <a:t>Wood and batten maintenance</a:t>
            </a:r>
          </a:p>
          <a:p>
            <a:pPr lvl="0"/>
            <a:r>
              <a:rPr lang="en-US" sz="1200" kern="1200" dirty="0" smtClean="0">
                <a:solidFill>
                  <a:schemeClr val="tx1"/>
                </a:solidFill>
                <a:effectLst/>
                <a:latin typeface="+mn-lt"/>
                <a:ea typeface="+mn-ea"/>
                <a:cs typeface="+mn-cs"/>
              </a:rPr>
              <a:t>Retaining wall replacement</a:t>
            </a:r>
          </a:p>
          <a:p>
            <a:pPr lvl="0"/>
            <a:r>
              <a:rPr lang="en-US" sz="1200" kern="1200" dirty="0" smtClean="0">
                <a:solidFill>
                  <a:schemeClr val="tx1"/>
                </a:solidFill>
                <a:effectLst/>
                <a:latin typeface="+mn-lt"/>
                <a:ea typeface="+mn-ea"/>
                <a:cs typeface="+mn-cs"/>
              </a:rPr>
              <a:t>Brick Seating wall stabilization </a:t>
            </a:r>
          </a:p>
          <a:p>
            <a:r>
              <a:rPr lang="en-US" sz="1200" kern="1200" dirty="0" smtClean="0">
                <a:solidFill>
                  <a:schemeClr val="tx1"/>
                </a:solidFill>
                <a:effectLst/>
                <a:latin typeface="+mn-lt"/>
                <a:ea typeface="+mn-ea"/>
                <a:cs typeface="+mn-cs"/>
              </a:rPr>
              <a:t>Original light fixture rehabilitation/re-installation</a:t>
            </a:r>
            <a:endParaRPr lang="en-US" dirty="0"/>
          </a:p>
        </p:txBody>
      </p:sp>
      <p:sp>
        <p:nvSpPr>
          <p:cNvPr id="4" name="Slide Number Placeholder 3"/>
          <p:cNvSpPr>
            <a:spLocks noGrp="1"/>
          </p:cNvSpPr>
          <p:nvPr>
            <p:ph type="sldNum" sz="quarter" idx="10"/>
          </p:nvPr>
        </p:nvSpPr>
        <p:spPr/>
        <p:txBody>
          <a:bodyPr/>
          <a:lstStyle/>
          <a:p>
            <a:fld id="{45553B1C-9F3F-43FF-ABF7-E4A5C87A8439}" type="slidenum">
              <a:rPr lang="en-US" smtClean="0"/>
              <a:pPr/>
              <a:t>4</a:t>
            </a:fld>
            <a:endParaRPr lang="en-US"/>
          </a:p>
        </p:txBody>
      </p:sp>
    </p:spTree>
    <p:extLst>
      <p:ext uri="{BB962C8B-B14F-4D97-AF65-F5344CB8AC3E}">
        <p14:creationId xmlns:p14="http://schemas.microsoft.com/office/powerpoint/2010/main" val="917753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45553B1C-9F3F-43FF-ABF7-E4A5C87A8439}" type="slidenum">
              <a:rPr lang="en-US" smtClean="0"/>
              <a:pPr/>
              <a:t>5</a:t>
            </a:fld>
            <a:endParaRPr lang="en-US"/>
          </a:p>
        </p:txBody>
      </p:sp>
    </p:spTree>
    <p:extLst>
      <p:ext uri="{BB962C8B-B14F-4D97-AF65-F5344CB8AC3E}">
        <p14:creationId xmlns:p14="http://schemas.microsoft.com/office/powerpoint/2010/main" val="1192424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553B1C-9F3F-43FF-ABF7-E4A5C87A8439}" type="slidenum">
              <a:rPr lang="en-US" smtClean="0"/>
              <a:pPr/>
              <a:t>6</a:t>
            </a:fld>
            <a:endParaRPr lang="en-US"/>
          </a:p>
        </p:txBody>
      </p:sp>
    </p:spTree>
    <p:extLst>
      <p:ext uri="{BB962C8B-B14F-4D97-AF65-F5344CB8AC3E}">
        <p14:creationId xmlns:p14="http://schemas.microsoft.com/office/powerpoint/2010/main" val="40815453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5899" y="3328511"/>
            <a:ext cx="3112199" cy="3143956"/>
          </a:xfrm>
          <a:prstGeom prst="rect">
            <a:avLst/>
          </a:prstGeom>
        </p:spPr>
      </p:pic>
      <p:cxnSp>
        <p:nvCxnSpPr>
          <p:cNvPr id="9" name="Straight Connector 8"/>
          <p:cNvCxnSpPr/>
          <p:nvPr userDrawn="1"/>
        </p:nvCxnSpPr>
        <p:spPr>
          <a:xfrm>
            <a:off x="731520" y="3611880"/>
            <a:ext cx="7772400" cy="1587"/>
          </a:xfrm>
          <a:prstGeom prst="line">
            <a:avLst/>
          </a:prstGeom>
          <a:ln w="19050">
            <a:solidFill>
              <a:srgbClr val="D2533C"/>
            </a:solidFill>
          </a:ln>
        </p:spPr>
        <p:style>
          <a:lnRef idx="1">
            <a:schemeClr val="accent1"/>
          </a:lnRef>
          <a:fillRef idx="0">
            <a:schemeClr val="accent1"/>
          </a:fillRef>
          <a:effectRef idx="0">
            <a:schemeClr val="accent1"/>
          </a:effectRef>
          <a:fontRef idx="minor">
            <a:schemeClr val="tx1"/>
          </a:fontRef>
        </p:style>
      </p:cxnSp>
      <p:sp>
        <p:nvSpPr>
          <p:cNvPr id="10" name="Subtitle 2"/>
          <p:cNvSpPr txBox="1">
            <a:spLocks/>
          </p:cNvSpPr>
          <p:nvPr userDrawn="1"/>
        </p:nvSpPr>
        <p:spPr>
          <a:xfrm>
            <a:off x="731520" y="2433454"/>
            <a:ext cx="7772400" cy="406715"/>
          </a:xfrm>
          <a:prstGeom prst="rect">
            <a:avLst/>
          </a:prstGeom>
        </p:spPr>
        <p:txBody>
          <a:bodyPr vert="horz" lIns="91440" tIns="45720" rIns="91440" bIns="45720" rtlCol="0" anchor="b"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7576E"/>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baseline="0" dirty="0" smtClean="0">
                <a:solidFill>
                  <a:srgbClr val="57576E"/>
                </a:solidFill>
                <a:latin typeface="+mj-lt"/>
              </a:rPr>
              <a:t>March 18, 2021</a:t>
            </a:r>
            <a:endParaRPr lang="en-US" sz="1800" b="1" dirty="0">
              <a:solidFill>
                <a:srgbClr val="57576E"/>
              </a:solidFill>
              <a:latin typeface="+mj-lt"/>
            </a:endParaRPr>
          </a:p>
        </p:txBody>
      </p:sp>
      <p:sp>
        <p:nvSpPr>
          <p:cNvPr id="11" name="TextBox 10"/>
          <p:cNvSpPr txBox="1"/>
          <p:nvPr userDrawn="1"/>
        </p:nvSpPr>
        <p:spPr>
          <a:xfrm>
            <a:off x="469766" y="909835"/>
            <a:ext cx="7863840" cy="769441"/>
          </a:xfrm>
          <a:prstGeom prst="rect">
            <a:avLst/>
          </a:prstGeom>
          <a:noFill/>
        </p:spPr>
        <p:txBody>
          <a:bodyPr wrap="square" rtlCol="0">
            <a:spAutoFit/>
          </a:bodyPr>
          <a:lstStyle/>
          <a:p>
            <a:pPr algn="ctr"/>
            <a:r>
              <a:rPr lang="en-US" sz="4400" b="1" baseline="0" dirty="0" smtClean="0">
                <a:solidFill>
                  <a:srgbClr val="D2533C"/>
                </a:solidFill>
                <a:latin typeface="Calibri" panose="020F0502020204030204" pitchFamily="34" charset="0"/>
                <a:cs typeface="Calibri" panose="020F0502020204030204" pitchFamily="34" charset="0"/>
              </a:rPr>
              <a:t>807 Bank Street </a:t>
            </a:r>
            <a:endParaRPr lang="en-US" sz="4400" b="1" dirty="0">
              <a:solidFill>
                <a:srgbClr val="D2533C"/>
              </a:solidFill>
              <a:latin typeface="Calibri" panose="020F0502020204030204" pitchFamily="34" charset="0"/>
              <a:cs typeface="Calibri" panose="020F0502020204030204" pitchFamily="34" charset="0"/>
            </a:endParaRPr>
          </a:p>
        </p:txBody>
      </p:sp>
      <p:sp>
        <p:nvSpPr>
          <p:cNvPr id="12" name="TextBox 11"/>
          <p:cNvSpPr txBox="1"/>
          <p:nvPr userDrawn="1"/>
        </p:nvSpPr>
        <p:spPr>
          <a:xfrm>
            <a:off x="688206" y="1645557"/>
            <a:ext cx="7772400" cy="523220"/>
          </a:xfrm>
          <a:prstGeom prst="rect">
            <a:avLst/>
          </a:prstGeom>
          <a:noFill/>
        </p:spPr>
        <p:txBody>
          <a:bodyPr wrap="square" rtlCol="0">
            <a:spAutoFit/>
          </a:bodyPr>
          <a:lstStyle/>
          <a:p>
            <a:pPr algn="ctr"/>
            <a:r>
              <a:rPr lang="en-US" sz="2800" b="0" dirty="0" smtClean="0">
                <a:solidFill>
                  <a:srgbClr val="97B5C9"/>
                </a:solidFill>
                <a:latin typeface="Calibri" panose="020F0502020204030204" pitchFamily="34" charset="0"/>
                <a:cs typeface="Calibri" panose="020F0502020204030204" pitchFamily="34" charset="0"/>
              </a:rPr>
              <a:t>Mills</a:t>
            </a:r>
            <a:r>
              <a:rPr lang="en-US" sz="2800" b="0" baseline="0" dirty="0" smtClean="0">
                <a:solidFill>
                  <a:srgbClr val="97B5C9"/>
                </a:solidFill>
                <a:latin typeface="Calibri" panose="020F0502020204030204" pitchFamily="34" charset="0"/>
                <a:cs typeface="Calibri" panose="020F0502020204030204" pitchFamily="34" charset="0"/>
              </a:rPr>
              <a:t> Act Request</a:t>
            </a:r>
            <a:endParaRPr lang="en-US" sz="2800" b="0" dirty="0">
              <a:solidFill>
                <a:srgbClr val="97B5C9"/>
              </a:solidFill>
              <a:latin typeface="Calibri" panose="020F0502020204030204" pitchFamily="34" charset="0"/>
              <a:cs typeface="Calibri" panose="020F0502020204030204" pitchFamily="34" charset="0"/>
            </a:endParaRPr>
          </a:p>
        </p:txBody>
      </p:sp>
      <p:sp>
        <p:nvSpPr>
          <p:cNvPr id="14" name="TextBox 13"/>
          <p:cNvSpPr txBox="1"/>
          <p:nvPr userDrawn="1"/>
        </p:nvSpPr>
        <p:spPr>
          <a:xfrm>
            <a:off x="731520" y="3693478"/>
            <a:ext cx="7729086" cy="461665"/>
          </a:xfrm>
          <a:prstGeom prst="rect">
            <a:avLst/>
          </a:prstGeom>
          <a:noFill/>
        </p:spPr>
        <p:txBody>
          <a:bodyPr wrap="square" rtlCol="0">
            <a:spAutoFit/>
          </a:bodyPr>
          <a:lstStyle/>
          <a:p>
            <a:pPr algn="ctr"/>
            <a:r>
              <a:rPr lang="en-US" sz="2400" b="1" dirty="0" smtClean="0">
                <a:solidFill>
                  <a:srgbClr val="57576E"/>
                </a:solidFill>
                <a:latin typeface="+mj-lt"/>
              </a:rPr>
              <a:t>City of South Pasadena   |   Cultural Heritage Commission</a:t>
            </a:r>
            <a:endParaRPr lang="en-US" sz="2400" b="1" dirty="0">
              <a:solidFill>
                <a:srgbClr val="57576E"/>
              </a:solidFill>
              <a:latin typeface="+mj-lt"/>
            </a:endParaRPr>
          </a:p>
        </p:txBody>
      </p:sp>
    </p:spTree>
    <p:extLst>
      <p:ext uri="{BB962C8B-B14F-4D97-AF65-F5344CB8AC3E}">
        <p14:creationId xmlns:p14="http://schemas.microsoft.com/office/powerpoint/2010/main" val="38768269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extBox 4"/>
          <p:cNvSpPr txBox="1"/>
          <p:nvPr userDrawn="1"/>
        </p:nvSpPr>
        <p:spPr>
          <a:xfrm>
            <a:off x="-1" y="0"/>
            <a:ext cx="6858000" cy="400110"/>
          </a:xfrm>
          <a:prstGeom prst="rect">
            <a:avLst/>
          </a:prstGeom>
          <a:noFill/>
        </p:spPr>
        <p:txBody>
          <a:bodyPr wrap="square" rtlCol="0">
            <a:spAutoFit/>
          </a:bodyPr>
          <a:lstStyle/>
          <a:p>
            <a:pPr algn="l">
              <a:tabLst/>
            </a:pPr>
            <a:r>
              <a:rPr lang="en-US" sz="2000" b="0" dirty="0" smtClean="0">
                <a:solidFill>
                  <a:srgbClr val="D2533C"/>
                </a:solidFill>
                <a:latin typeface="Arial" panose="020B0604020202020204" pitchFamily="34" charset="0"/>
                <a:cs typeface="Arial" panose="020B0604020202020204" pitchFamily="34" charset="0"/>
              </a:rPr>
              <a:t>807 Bank Street </a:t>
            </a:r>
          </a:p>
        </p:txBody>
      </p:sp>
    </p:spTree>
    <p:extLst>
      <p:ext uri="{BB962C8B-B14F-4D97-AF65-F5344CB8AC3E}">
        <p14:creationId xmlns:p14="http://schemas.microsoft.com/office/powerpoint/2010/main" val="85061900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extBox 3"/>
          <p:cNvSpPr txBox="1"/>
          <p:nvPr userDrawn="1"/>
        </p:nvSpPr>
        <p:spPr>
          <a:xfrm>
            <a:off x="0" y="0"/>
            <a:ext cx="685800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0" dirty="0" smtClean="0">
                <a:solidFill>
                  <a:srgbClr val="D2533C"/>
                </a:solidFill>
                <a:latin typeface="Arial" panose="020B0604020202020204" pitchFamily="34" charset="0"/>
                <a:cs typeface="Arial" panose="020B0604020202020204" pitchFamily="34" charset="0"/>
              </a:rPr>
              <a:t>807 Bank Street </a:t>
            </a:r>
          </a:p>
          <a:p>
            <a:pPr algn="l">
              <a:tabLst/>
            </a:pPr>
            <a:endParaRPr lang="en-US" sz="2000" b="0" dirty="0" smtClean="0">
              <a:solidFill>
                <a:srgbClr val="D2533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710732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Box 2"/>
          <p:cNvSpPr txBox="1"/>
          <p:nvPr userDrawn="1"/>
        </p:nvSpPr>
        <p:spPr>
          <a:xfrm>
            <a:off x="-1" y="0"/>
            <a:ext cx="685800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0" dirty="0" smtClean="0">
                <a:solidFill>
                  <a:srgbClr val="D2533C"/>
                </a:solidFill>
                <a:latin typeface="Arial" panose="020B0604020202020204" pitchFamily="34" charset="0"/>
                <a:cs typeface="Arial" panose="020B0604020202020204" pitchFamily="34" charset="0"/>
              </a:rPr>
              <a:t>807 Bank Street </a:t>
            </a:r>
          </a:p>
          <a:p>
            <a:pPr algn="l">
              <a:tabLst/>
            </a:pPr>
            <a:endParaRPr lang="en-US" sz="2000" b="0" dirty="0" smtClean="0">
              <a:solidFill>
                <a:srgbClr val="D2533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702657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9144000" cy="365125"/>
          </a:xfrm>
          <a:prstGeom prst="rect">
            <a:avLst/>
          </a:prstGeom>
          <a:solidFill>
            <a:srgbClr val="97B5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mtClean="0">
              <a:solidFill>
                <a:srgbClr val="FFFFFF"/>
              </a:solidFill>
            </a:endParaRPr>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3"/>
          <p:cNvSpPr txBox="1">
            <a:spLocks/>
          </p:cNvSpPr>
          <p:nvPr userDrawn="1"/>
        </p:nvSpPr>
        <p:spPr>
          <a:xfrm>
            <a:off x="6469166" y="-1"/>
            <a:ext cx="1655932" cy="346869"/>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l" defTabSz="457200" rtl="0" eaLnBrk="1" latinLnBrk="0" hangingPunct="1">
              <a:defRPr sz="1200" kern="1200" smtClean="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r>
              <a:rPr lang="en-US" altLang="en-US" dirty="0" smtClean="0"/>
              <a:t>March 18, 2021</a:t>
            </a:r>
            <a:endParaRPr lang="en-US" altLang="en-US" dirty="0"/>
          </a:p>
        </p:txBody>
      </p:sp>
      <p:sp>
        <p:nvSpPr>
          <p:cNvPr id="14" name="Slide Number Placeholder 5"/>
          <p:cNvSpPr txBox="1">
            <a:spLocks/>
          </p:cNvSpPr>
          <p:nvPr userDrawn="1"/>
        </p:nvSpPr>
        <p:spPr>
          <a:xfrm>
            <a:off x="8220347" y="-9130"/>
            <a:ext cx="561703"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l" defTabSz="457200" rtl="0" eaLnBrk="1" latinLnBrk="0" hangingPunct="1">
              <a:defRPr sz="1400" b="1" kern="1200" smtClean="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endParaRPr lang="en-US" altLang="en-US" sz="1200" b="0" dirty="0"/>
          </a:p>
        </p:txBody>
      </p:sp>
      <p:pic>
        <p:nvPicPr>
          <p:cNvPr id="15" name="Picture 14"/>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8782050" y="0"/>
            <a:ext cx="3619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Connector 15"/>
          <p:cNvCxnSpPr/>
          <p:nvPr userDrawn="1"/>
        </p:nvCxnSpPr>
        <p:spPr>
          <a:xfrm>
            <a:off x="8220896" y="76902"/>
            <a:ext cx="0" cy="18288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3366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7" r:id="rId4"/>
    <p:sldLayoutId id="2147483668" r:id="rId5"/>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slideLayout" Target="../slideLayouts/slideLayout3.xml"/><Relationship Id="rId7" Type="http://schemas.openxmlformats.org/officeDocument/2006/relationships/image" Target="../media/image8.emf"/><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3.png"/><Relationship Id="rId4" Type="http://schemas.openxmlformats.org/officeDocument/2006/relationships/notesSlide" Target="../notesSlides/notesSlide4.xml"/><Relationship Id="rId9" Type="http://schemas.openxmlformats.org/officeDocument/2006/relationships/image" Target="../media/image10.emf"/></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3.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3.png"/><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79056085"/>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98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p:cNvSpPr txBox="1">
            <a:spLocks/>
          </p:cNvSpPr>
          <p:nvPr/>
        </p:nvSpPr>
        <p:spPr bwMode="auto">
          <a:xfrm>
            <a:off x="-1" y="962041"/>
            <a:ext cx="8579492" cy="5442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82563" indent="-182563">
              <a:spcBef>
                <a:spcPct val="20000"/>
              </a:spcBef>
              <a:buClr>
                <a:schemeClr val="accent1"/>
              </a:buClr>
              <a:buSzPct val="85000"/>
              <a:buFont typeface="Arial" charset="0"/>
              <a:buChar char="•"/>
              <a:defRPr sz="2400">
                <a:solidFill>
                  <a:schemeClr val="tx1"/>
                </a:solidFill>
                <a:latin typeface="Arial" charset="0"/>
              </a:defRPr>
            </a:lvl1pPr>
            <a:lvl2pPr indent="-182563">
              <a:spcBef>
                <a:spcPct val="20000"/>
              </a:spcBef>
              <a:buClr>
                <a:schemeClr val="accent1"/>
              </a:buClr>
              <a:buSzPct val="85000"/>
              <a:buFont typeface="Arial" charset="0"/>
              <a:buChar char="•"/>
              <a:defRPr sz="2000">
                <a:solidFill>
                  <a:schemeClr val="tx1"/>
                </a:solidFill>
                <a:latin typeface="Arial" charset="0"/>
              </a:defRPr>
            </a:lvl2pPr>
            <a:lvl3pPr marL="573088" indent="-457200">
              <a:spcBef>
                <a:spcPct val="20000"/>
              </a:spcBef>
              <a:buClr>
                <a:schemeClr val="accent1"/>
              </a:buClr>
              <a:buSzPct val="90000"/>
              <a:buFont typeface="Arial" charset="0"/>
              <a:buChar char="•"/>
              <a:defRPr>
                <a:solidFill>
                  <a:schemeClr val="tx1"/>
                </a:solidFill>
                <a:latin typeface="Arial" charset="0"/>
              </a:defRPr>
            </a:lvl3pPr>
            <a:lvl4pPr marL="1004888" indent="-182563">
              <a:spcBef>
                <a:spcPct val="20000"/>
              </a:spcBef>
              <a:buClr>
                <a:schemeClr val="accent1"/>
              </a:buClr>
              <a:buFont typeface="Arial" charset="0"/>
              <a:buChar char="•"/>
              <a:defRPr sz="1600">
                <a:solidFill>
                  <a:schemeClr val="tx1"/>
                </a:solidFill>
                <a:latin typeface="Arial" charset="0"/>
              </a:defRPr>
            </a:lvl4pPr>
            <a:lvl5pPr marL="1030288" indent="-457200">
              <a:spcBef>
                <a:spcPct val="20000"/>
              </a:spcBef>
              <a:buClr>
                <a:schemeClr val="accent1"/>
              </a:buClr>
              <a:buSzPct val="100000"/>
              <a:buFont typeface="Arial" charset="0"/>
              <a:buChar char="•"/>
              <a:defRPr sz="1400">
                <a:solidFill>
                  <a:schemeClr val="tx1"/>
                </a:solidFill>
                <a:latin typeface="Arial" charset="0"/>
              </a:defRPr>
            </a:lvl5pPr>
            <a:lvl6pPr marL="1487488" indent="-4572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1944688" indent="-4572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2401888" indent="-4572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2859088" indent="-4572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lvl="2">
              <a:spcAft>
                <a:spcPts val="1200"/>
              </a:spcAft>
            </a:pPr>
            <a:r>
              <a:rPr lang="en-US" altLang="en-US" sz="2400" dirty="0" smtClean="0">
                <a:latin typeface="Century Gothic" pitchFamily="34" charset="0"/>
              </a:rPr>
              <a:t>Mills Act Contract Request for 807 Bank Street</a:t>
            </a:r>
          </a:p>
          <a:p>
            <a:pPr lvl="2">
              <a:spcAft>
                <a:spcPts val="1200"/>
              </a:spcAft>
            </a:pPr>
            <a:r>
              <a:rPr lang="en-US" altLang="en-US" sz="2400" dirty="0">
                <a:latin typeface="Century Gothic" pitchFamily="34" charset="0"/>
              </a:rPr>
              <a:t>The property will qualify for the Mills Act incentive program if the landmark designation request is approved by City Council on April 7, 2021.  </a:t>
            </a:r>
            <a:endParaRPr lang="en-US" altLang="en-US" sz="2400" dirty="0" smtClean="0">
              <a:latin typeface="Century Gothic" pitchFamily="34" charset="0"/>
            </a:endParaRPr>
          </a:p>
          <a:p>
            <a:pPr lvl="2">
              <a:spcAft>
                <a:spcPts val="1200"/>
              </a:spcAft>
            </a:pPr>
            <a:endParaRPr lang="en-US" altLang="en-US" sz="3200" dirty="0">
              <a:latin typeface="Century Gothic" pitchFamily="34" charset="0"/>
            </a:endParaRPr>
          </a:p>
        </p:txBody>
      </p:sp>
      <p:sp>
        <p:nvSpPr>
          <p:cNvPr id="4" name="Content Placeholder 3"/>
          <p:cNvSpPr txBox="1">
            <a:spLocks/>
          </p:cNvSpPr>
          <p:nvPr/>
        </p:nvSpPr>
        <p:spPr>
          <a:xfrm>
            <a:off x="0" y="414353"/>
            <a:ext cx="9144000" cy="5476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888" lvl="2" indent="0">
              <a:buFont typeface="Arial" charset="0"/>
              <a:buNone/>
            </a:pPr>
            <a:r>
              <a:rPr lang="en-US" altLang="en-US" sz="3200" dirty="0" smtClean="0">
                <a:latin typeface="Century Gothic" pitchFamily="34" charset="0"/>
              </a:rPr>
              <a:t>PROJECT</a:t>
            </a:r>
            <a:endParaRPr lang="en-US" altLang="en-US" sz="2800" dirty="0" smtClean="0">
              <a:latin typeface="Century Gothic" pitchFamily="34" charset="0"/>
            </a:endParaRPr>
          </a:p>
        </p:txBody>
      </p:sp>
      <p:pic>
        <p:nvPicPr>
          <p:cNvPr id="6" name="Picture 5"/>
          <p:cNvPicPr>
            <a:picLocks noChangeAspect="1"/>
          </p:cNvPicPr>
          <p:nvPr/>
        </p:nvPicPr>
        <p:blipFill>
          <a:blip r:embed="rId5"/>
          <a:stretch>
            <a:fillRect/>
          </a:stretch>
        </p:blipFill>
        <p:spPr>
          <a:xfrm>
            <a:off x="974047" y="2869245"/>
            <a:ext cx="6642095" cy="3623657"/>
          </a:xfrm>
          <a:prstGeom prst="rect">
            <a:avLst/>
          </a:prstGeom>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102444152"/>
      </p:ext>
    </p:extLst>
  </p:cSld>
  <p:clrMapOvr>
    <a:masterClrMapping/>
  </p:clrMapOvr>
  <mc:AlternateContent xmlns:mc="http://schemas.openxmlformats.org/markup-compatibility/2006" xmlns:p14="http://schemas.microsoft.com/office/powerpoint/2010/main">
    <mc:Choice Requires="p14">
      <p:transition spd="slow" p14:dur="2000" advClick="0" advTm="17000"/>
    </mc:Choice>
    <mc:Fallback xmlns="">
      <p:transition spd="slow" advClick="0" advTm="1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38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5"/>
          <a:stretch>
            <a:fillRect/>
          </a:stretch>
        </p:blipFill>
        <p:spPr>
          <a:xfrm>
            <a:off x="723900" y="1633537"/>
            <a:ext cx="7696200" cy="3590925"/>
          </a:xfrm>
          <a:prstGeom prst="rect">
            <a:avLst/>
          </a:prstGeom>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675113071"/>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98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stretch>
            <a:fillRect/>
          </a:stretch>
        </p:blipFill>
        <p:spPr>
          <a:xfrm>
            <a:off x="185788" y="663166"/>
            <a:ext cx="2542449" cy="3272226"/>
          </a:xfrm>
          <a:prstGeom prst="rect">
            <a:avLst/>
          </a:prstGeom>
        </p:spPr>
      </p:pic>
      <p:pic>
        <p:nvPicPr>
          <p:cNvPr id="3" name="Picture 2"/>
          <p:cNvPicPr>
            <a:picLocks noChangeAspect="1"/>
          </p:cNvPicPr>
          <p:nvPr/>
        </p:nvPicPr>
        <p:blipFill>
          <a:blip r:embed="rId6"/>
          <a:stretch>
            <a:fillRect/>
          </a:stretch>
        </p:blipFill>
        <p:spPr>
          <a:xfrm>
            <a:off x="3148314" y="640177"/>
            <a:ext cx="2395195" cy="3237341"/>
          </a:xfrm>
          <a:prstGeom prst="rect">
            <a:avLst/>
          </a:prstGeom>
        </p:spPr>
      </p:pic>
      <p:pic>
        <p:nvPicPr>
          <p:cNvPr id="4" name="Picture 3"/>
          <p:cNvPicPr>
            <a:picLocks noChangeAspect="1"/>
          </p:cNvPicPr>
          <p:nvPr/>
        </p:nvPicPr>
        <p:blipFill>
          <a:blip r:embed="rId7"/>
          <a:stretch>
            <a:fillRect/>
          </a:stretch>
        </p:blipFill>
        <p:spPr>
          <a:xfrm>
            <a:off x="6014851" y="663166"/>
            <a:ext cx="2430673" cy="3214352"/>
          </a:xfrm>
          <a:prstGeom prst="rect">
            <a:avLst/>
          </a:prstGeom>
        </p:spPr>
      </p:pic>
      <p:pic>
        <p:nvPicPr>
          <p:cNvPr id="5" name="Picture 4"/>
          <p:cNvPicPr>
            <a:picLocks noChangeAspect="1"/>
          </p:cNvPicPr>
          <p:nvPr/>
        </p:nvPicPr>
        <p:blipFill>
          <a:blip r:embed="rId8"/>
          <a:stretch>
            <a:fillRect/>
          </a:stretch>
        </p:blipFill>
        <p:spPr>
          <a:xfrm>
            <a:off x="469477" y="4188046"/>
            <a:ext cx="3242012" cy="2413578"/>
          </a:xfrm>
          <a:prstGeom prst="rect">
            <a:avLst/>
          </a:prstGeom>
        </p:spPr>
      </p:pic>
      <p:pic>
        <p:nvPicPr>
          <p:cNvPr id="6" name="Picture 5"/>
          <p:cNvPicPr>
            <a:picLocks noChangeAspect="1"/>
          </p:cNvPicPr>
          <p:nvPr/>
        </p:nvPicPr>
        <p:blipFill>
          <a:blip r:embed="rId9"/>
          <a:stretch>
            <a:fillRect/>
          </a:stretch>
        </p:blipFill>
        <p:spPr>
          <a:xfrm>
            <a:off x="4653616" y="4070815"/>
            <a:ext cx="3388335" cy="2530809"/>
          </a:xfrm>
          <a:prstGeom prst="rect">
            <a:avLst/>
          </a:prstGeom>
        </p:spPr>
      </p:pic>
      <p:pic>
        <p:nvPicPr>
          <p:cNvPr id="8"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916533818"/>
      </p:ext>
    </p:extLst>
  </p:cSld>
  <p:clrMapOvr>
    <a:masterClrMapping/>
  </p:clrMapOvr>
  <mc:AlternateContent xmlns:mc="http://schemas.openxmlformats.org/markup-compatibility/2006" xmlns:p14="http://schemas.microsoft.com/office/powerpoint/2010/main">
    <mc:Choice Requires="p14">
      <p:transition spd="slow" p14:dur="2000" advClick="0" advTm="19000"/>
    </mc:Choice>
    <mc:Fallback xmlns="">
      <p:transition spd="slow" advClick="0" advTm="19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105"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1919" y="616410"/>
            <a:ext cx="7276289" cy="1159934"/>
          </a:xfrm>
          <a:prstGeom prst="rect">
            <a:avLst/>
          </a:prstGeom>
        </p:spPr>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900" b="1" dirty="0" smtClean="0">
                <a:latin typeface="Calibri" panose="020F0502020204030204" pitchFamily="34" charset="0"/>
                <a:cs typeface="Calibri" panose="020F0502020204030204" pitchFamily="34" charset="0"/>
              </a:rPr>
              <a:t>Staff Recommendation</a:t>
            </a:r>
            <a:r>
              <a:rPr lang="en-US" sz="9300" dirty="0" smtClean="0"/>
              <a:t>:</a:t>
            </a:r>
            <a:r>
              <a:rPr lang="en-US" dirty="0" smtClean="0"/>
              <a:t/>
            </a:r>
            <a:br>
              <a:rPr lang="en-US" dirty="0" smtClean="0"/>
            </a:br>
            <a:r>
              <a:rPr lang="en-US" dirty="0" smtClean="0"/>
              <a:t/>
            </a:r>
            <a:br>
              <a:rPr lang="en-US" dirty="0" smtClean="0"/>
            </a:br>
            <a:endParaRPr lang="en-US" dirty="0"/>
          </a:p>
        </p:txBody>
      </p:sp>
      <p:sp>
        <p:nvSpPr>
          <p:cNvPr id="5" name="Title 1"/>
          <p:cNvSpPr txBox="1">
            <a:spLocks/>
          </p:cNvSpPr>
          <p:nvPr/>
        </p:nvSpPr>
        <p:spPr>
          <a:xfrm>
            <a:off x="354356" y="2132756"/>
            <a:ext cx="8305800" cy="2769466"/>
          </a:xfrm>
          <a:prstGeom prst="rect">
            <a:avLst/>
          </a:prstGeom>
        </p:spPr>
        <p:txBody>
          <a:bodyPr vert="horz" lIns="91440" tIns="45720" rIns="91440" bIns="45720" rtlCol="0" anchor="ctr">
            <a:noAutofit/>
          </a:bodyPr>
          <a:lstStyle/>
          <a:p>
            <a:r>
              <a:rPr lang="en-US" sz="3200" dirty="0"/>
              <a:t>Staff recommends that the Commission appoint the subcommittee used for Landmark Historic Designation for said property, composed of Commissioners William Cross and Kristin Morrish to review this request in further detail before the homeowners prepare rehabilitation and restoration plans and maintenance program.</a:t>
            </a:r>
          </a:p>
          <a:p>
            <a:endParaRPr lang="en-US" sz="3200" dirty="0" smtClean="0">
              <a:ea typeface="+mj-ea"/>
              <a:cs typeface="+mj-cs"/>
            </a:endParaRPr>
          </a:p>
        </p:txBody>
      </p:sp>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53393356"/>
      </p:ext>
    </p:extLst>
  </p:cSld>
  <p:clrMapOvr>
    <a:masterClrMapping/>
  </p:clrMapOvr>
  <mc:AlternateContent xmlns:mc="http://schemas.openxmlformats.org/markup-compatibility/2006" xmlns:p14="http://schemas.microsoft.com/office/powerpoint/2010/main">
    <mc:Choice Requires="p14">
      <p:transition spd="slow" p14:dur="2000" advTm="19000"/>
    </mc:Choice>
    <mc:Fallback xmlns="">
      <p:transition spd="slow" advTm="19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59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6092" y="740229"/>
            <a:ext cx="8438606" cy="646331"/>
          </a:xfrm>
          <a:prstGeom prst="rect">
            <a:avLst/>
          </a:prstGeom>
          <a:noFill/>
        </p:spPr>
        <p:txBody>
          <a:bodyPr wrap="square" rtlCol="0">
            <a:spAutoFit/>
          </a:bodyPr>
          <a:lstStyle/>
          <a:p>
            <a:endParaRPr lang="en-US" dirty="0"/>
          </a:p>
          <a:p>
            <a:endParaRPr lang="en-US" dirty="0"/>
          </a:p>
        </p:txBody>
      </p:sp>
      <p:sp>
        <p:nvSpPr>
          <p:cNvPr id="4" name="TextBox 3"/>
          <p:cNvSpPr txBox="1"/>
          <p:nvPr/>
        </p:nvSpPr>
        <p:spPr>
          <a:xfrm>
            <a:off x="3357496" y="3056446"/>
            <a:ext cx="3242077" cy="769441"/>
          </a:xfrm>
          <a:prstGeom prst="rect">
            <a:avLst/>
          </a:prstGeom>
          <a:noFill/>
        </p:spPr>
        <p:txBody>
          <a:bodyPr wrap="square" rtlCol="0">
            <a:spAutoFit/>
          </a:bodyPr>
          <a:lstStyle/>
          <a:p>
            <a:r>
              <a:rPr lang="en-US" sz="4400" dirty="0" smtClean="0"/>
              <a:t>Thank you</a:t>
            </a:r>
            <a:endParaRPr lang="en-US" sz="4400" dirty="0"/>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16357668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7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2817</TotalTime>
  <Words>143</Words>
  <Application>Microsoft Office PowerPoint</Application>
  <PresentationFormat>On-screen Show (4:3)</PresentationFormat>
  <Paragraphs>21</Paragraphs>
  <Slides>6</Slides>
  <Notes>6</Notes>
  <HiddenSlides>0</HiddenSlides>
  <MMClips>6</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Malinda Lim</dc:creator>
  <cp:lastModifiedBy>Aneli Gonzales</cp:lastModifiedBy>
  <cp:revision>185</cp:revision>
  <cp:lastPrinted>2020-02-21T01:44:28Z</cp:lastPrinted>
  <dcterms:created xsi:type="dcterms:W3CDTF">2017-12-04T17:55:54Z</dcterms:created>
  <dcterms:modified xsi:type="dcterms:W3CDTF">2021-03-11T22:21:01Z</dcterms:modified>
</cp:coreProperties>
</file>