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304" r:id="rId4"/>
    <p:sldId id="327" r:id="rId5"/>
    <p:sldId id="329" r:id="rId6"/>
    <p:sldId id="328" r:id="rId7"/>
    <p:sldId id="324" r:id="rId8"/>
    <p:sldId id="325" r:id="rId9"/>
    <p:sldId id="312" r:id="rId10"/>
    <p:sldId id="326" r:id="rId11"/>
    <p:sldId id="315" r:id="rId12"/>
    <p:sldId id="311" r:id="rId13"/>
    <p:sldId id="319" r:id="rId14"/>
    <p:sldId id="313" r:id="rId1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7" autoAdjust="0"/>
    <p:restoredTop sz="73968" autoAdjust="0"/>
  </p:normalViewPr>
  <p:slideViewPr>
    <p:cSldViewPr snapToGrid="0">
      <p:cViewPr varScale="1">
        <p:scale>
          <a:sx n="84" d="100"/>
          <a:sy n="84" d="100"/>
        </p:scale>
        <p:origin x="232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65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March 4,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1213 Fair Oaks Avenue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2343 – SGN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1213 Fair Oaks Avenue (2343-SGN)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1213 Fair Oaks Avenue (2343-SGN)</a:t>
            </a:r>
            <a:endParaRPr lang="pt-BR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1213 Fair Oaks Avenue (2343-SGN)</a:t>
            </a: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March 4,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4E53A8-4EC2-4F6D-BD09-ACB266D33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Signage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C38BB-C462-4CD3-9ECF-834B0190D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0340"/>
            <a:ext cx="9144000" cy="375732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1695D-BAB5-4BE7-A531-44081AC84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250" y="697687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vs. New North Elevation Sign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FA245-7E15-AF4B-849E-A872CC6FF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7"/>
          <a:stretch/>
        </p:blipFill>
        <p:spPr>
          <a:xfrm>
            <a:off x="255520" y="2675178"/>
            <a:ext cx="3966210" cy="2706342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42DE-F77D-43A2-AA2E-4FFE4A0541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5" r="11695"/>
          <a:stretch/>
        </p:blipFill>
        <p:spPr>
          <a:xfrm>
            <a:off x="4375603" y="2675179"/>
            <a:ext cx="4522121" cy="270634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88CA14-ED22-4529-8720-08F898F2D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776859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latin typeface="Century Gothic" panose="020B0502020202020204" pitchFamily="34" charset="0"/>
              </a:rPr>
              <a:t>STAFF RECOMMENDATION: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7166" y="962900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n-US" sz="2000" dirty="0">
                <a:latin typeface="Century Gothic" panose="020B0502020202020204" pitchFamily="34" charset="0"/>
              </a:rPr>
              <a:t>Approve the project subject to conditions - including reduction in total sign area by 47.7 square feet with  the review and approval by the DRB Chair.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EC6E55-311C-48B1-9692-3C9E1714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2514" y="1646852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Approve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with condition(s) added;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aseline="0" dirty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Continue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the project to address comments discussed; or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latin typeface="Century Gothic" panose="020B0502020202020204" pitchFamily="34" charset="0"/>
                <a:ea typeface="+mj-ea"/>
                <a:cs typeface="+mj-cs"/>
              </a:rPr>
              <a:t> Deny the project.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537" y="840518"/>
            <a:ext cx="9229725" cy="806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entury Gothic" panose="020B0502020202020204" pitchFamily="34" charset="0"/>
              </a:rPr>
              <a:t>Design Review Board Options: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56F4A3-E8C5-4E29-B230-38FEFB5B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9442" y="1419750"/>
            <a:ext cx="300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BA613-E818-4B8F-B8F0-B8FED56B2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309908" y="1761054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itchFamily="34" charset="0"/>
              </a:rPr>
              <a:t>Three (3) new wall signs facing Fair Oaks Avenue </a:t>
            </a:r>
          </a:p>
          <a:p>
            <a:pPr lvl="2" algn="just">
              <a:spcAft>
                <a:spcPts val="1200"/>
              </a:spcAft>
            </a:pPr>
            <a:r>
              <a:rPr lang="en-US" altLang="en-US" sz="2000" dirty="0">
                <a:latin typeface="Century Gothic" pitchFamily="34" charset="0"/>
              </a:rPr>
              <a:t>One(1) new wall sign facing Monterrey Avenue 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2" algn="just">
              <a:spcAft>
                <a:spcPts val="1200"/>
              </a:spcAft>
            </a:pPr>
            <a:r>
              <a:rPr lang="en-US" sz="2000" dirty="0">
                <a:latin typeface="Century Gothic" panose="020B0502020202020204" pitchFamily="34" charset="0"/>
              </a:rPr>
              <a:t>Reface existing monument sign and repaint to match building.</a:t>
            </a:r>
          </a:p>
          <a:p>
            <a:pPr lvl="2" algn="just">
              <a:spcAft>
                <a:spcPts val="1200"/>
              </a:spcAft>
            </a:pP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09908" y="707369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EE160-830C-4A29-AD3F-DB22CFC8D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590" y="4010390"/>
            <a:ext cx="6444630" cy="1281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2B079-6CE0-4B3C-BBBA-7F86DE83F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90" y="5544840"/>
            <a:ext cx="4271010" cy="123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EA6003-5491-48B1-AF91-E4C6BE35B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71"/>
          <a:stretch/>
        </p:blipFill>
        <p:spPr>
          <a:xfrm>
            <a:off x="5740718" y="6077728"/>
            <a:ext cx="1734502" cy="73584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98153-C877-4F20-B0A2-4821AD930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/>
          </p:cNvSpPr>
          <p:nvPr/>
        </p:nvSpPr>
        <p:spPr>
          <a:xfrm>
            <a:off x="8232899" y="5950144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27281" y="5442007"/>
            <a:ext cx="0" cy="49448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441C242-67D0-4B1E-9824-07EF2AB68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73" y="593612"/>
            <a:ext cx="6246495" cy="6017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84347F-2A00-42FC-B0C9-AE8DF748F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575" y="1419225"/>
            <a:ext cx="2114550" cy="2009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60F79-3405-46D2-950D-FA8C6FF3A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A6003-5491-48B1-AF91-E4C6BE35B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71"/>
          <a:stretch/>
        </p:blipFill>
        <p:spPr>
          <a:xfrm>
            <a:off x="5488383" y="4296194"/>
            <a:ext cx="3307248" cy="1403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E69B5A-00DF-4A02-A16D-04B876A30925}"/>
              </a:ext>
            </a:extLst>
          </p:cNvPr>
          <p:cNvPicPr/>
          <p:nvPr/>
        </p:nvPicPr>
        <p:blipFill rotWithShape="1">
          <a:blip r:embed="rId6"/>
          <a:srcRect l="298" r="595"/>
          <a:stretch/>
        </p:blipFill>
        <p:spPr bwMode="auto">
          <a:xfrm>
            <a:off x="171204" y="1526171"/>
            <a:ext cx="8589891" cy="2174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B0B54-EC2D-44E7-AA3C-7884C1A568A1}"/>
              </a:ext>
            </a:extLst>
          </p:cNvPr>
          <p:cNvPicPr/>
          <p:nvPr/>
        </p:nvPicPr>
        <p:blipFill rotWithShape="1">
          <a:blip r:embed="rId7"/>
          <a:srcRect l="9645" r="6006"/>
          <a:stretch/>
        </p:blipFill>
        <p:spPr>
          <a:xfrm>
            <a:off x="0" y="3516425"/>
            <a:ext cx="5439382" cy="21828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99A97B-15CC-46B2-9DE8-CAD79A4993DF}"/>
              </a:ext>
            </a:extLst>
          </p:cNvPr>
          <p:cNvSpPr/>
          <p:nvPr/>
        </p:nvSpPr>
        <p:spPr>
          <a:xfrm>
            <a:off x="381250" y="697687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Previous Sign Plans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D44FB8-584B-4BBF-8917-3FFFB7EB1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4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0A5657-37CE-41C9-BB30-DD32A732DBA3}"/>
              </a:ext>
            </a:extLst>
          </p:cNvPr>
          <p:cNvSpPr/>
          <p:nvPr/>
        </p:nvSpPr>
        <p:spPr>
          <a:xfrm>
            <a:off x="708659" y="4817980"/>
            <a:ext cx="7726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463F35"/>
                </a:solidFill>
                <a:latin typeface="Fira Sans"/>
              </a:rPr>
              <a:t>1 sf for each linear foot of primary frontage plus 0.5 sf for each foot of one additional secondary frontage</a:t>
            </a:r>
            <a:endParaRPr lang="en-US" dirty="0">
              <a:solidFill>
                <a:srgbClr val="463F35"/>
              </a:solidFill>
              <a:latin typeface="Fira Sans"/>
            </a:endParaRPr>
          </a:p>
          <a:p>
            <a:pPr fontAlgn="base"/>
            <a:r>
              <a:rPr lang="en-US" dirty="0">
                <a:solidFill>
                  <a:srgbClr val="463F35"/>
                </a:solidFill>
                <a:latin typeface="Fira Sans"/>
              </a:rPr>
              <a:t>The total area of all signs on a single building frontage shall not exceed the total linear feet in that frontage.</a:t>
            </a:r>
          </a:p>
          <a:p>
            <a:pPr fontAlgn="base"/>
            <a:r>
              <a:rPr lang="en-US" b="1" dirty="0">
                <a:solidFill>
                  <a:srgbClr val="463F35"/>
                </a:solidFill>
                <a:latin typeface="Fira Sans"/>
              </a:rPr>
              <a:t>No more than 200 sf is allowed for each use</a:t>
            </a:r>
            <a:r>
              <a:rPr lang="en-US" i="1" dirty="0">
                <a:solidFill>
                  <a:srgbClr val="463F35"/>
                </a:solidFill>
                <a:latin typeface="Fira Sans"/>
              </a:rPr>
              <a:t>.</a:t>
            </a:r>
            <a:endParaRPr lang="en-US" b="0" i="1" dirty="0">
              <a:solidFill>
                <a:srgbClr val="463F35"/>
              </a:solidFill>
              <a:effectLst/>
              <a:latin typeface="Fira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FBAD3-1477-40E6-AF9C-A7E5EF457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" y="1231132"/>
            <a:ext cx="8161020" cy="1464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4E5BB-B7E8-44F9-91A5-136CF7D7C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084" y="2665074"/>
            <a:ext cx="5649278" cy="1969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B8DD56-0D23-4445-97EA-564B624C8A54}"/>
              </a:ext>
            </a:extLst>
          </p:cNvPr>
          <p:cNvSpPr/>
          <p:nvPr/>
        </p:nvSpPr>
        <p:spPr>
          <a:xfrm>
            <a:off x="381250" y="697687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Maximum Sign Area Allowed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52106-C377-4BBB-A201-C67BEF42D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50" y="3062378"/>
            <a:ext cx="2201941" cy="138898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F00223-0041-4082-ADAC-D7E670C55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582E1-7748-40FB-87DA-0B7A67796B59}"/>
              </a:ext>
            </a:extLst>
          </p:cNvPr>
          <p:cNvSpPr txBox="1"/>
          <p:nvPr/>
        </p:nvSpPr>
        <p:spPr>
          <a:xfrm>
            <a:off x="5091476" y="1158719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200 sq. ft.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FB55D-B674-4B0C-9866-3BED0887C0E8}"/>
              </a:ext>
            </a:extLst>
          </p:cNvPr>
          <p:cNvSpPr txBox="1"/>
          <p:nvPr/>
        </p:nvSpPr>
        <p:spPr>
          <a:xfrm>
            <a:off x="1010545" y="2768169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17.7 sq. ft.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CBB40-8847-45FA-A45A-BBA582F577A1}"/>
              </a:ext>
            </a:extLst>
          </p:cNvPr>
          <p:cNvSpPr txBox="1"/>
          <p:nvPr/>
        </p:nvSpPr>
        <p:spPr>
          <a:xfrm>
            <a:off x="5478669" y="3036623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30 sq. ft.</a:t>
            </a:r>
          </a:p>
        </p:txBody>
      </p:sp>
    </p:spTree>
    <p:extLst>
      <p:ext uri="{BB962C8B-B14F-4D97-AF65-F5344CB8AC3E}">
        <p14:creationId xmlns:p14="http://schemas.microsoft.com/office/powerpoint/2010/main" val="11044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355A1E-E8F6-488E-854A-B90AC0E64D88}"/>
              </a:ext>
            </a:extLst>
          </p:cNvPr>
          <p:cNvSpPr/>
          <p:nvPr/>
        </p:nvSpPr>
        <p:spPr>
          <a:xfrm>
            <a:off x="1283970" y="5582993"/>
            <a:ext cx="6576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463F35"/>
                </a:solidFill>
                <a:latin typeface="Fira Sans"/>
              </a:rPr>
              <a:t>Single tenant site: 3 of any combination of allowed sign types per primary building frontage. 1 of any allowed sign type per secondary frontage.</a:t>
            </a:r>
            <a:endParaRPr lang="en-US" b="0" i="0" dirty="0">
              <a:solidFill>
                <a:srgbClr val="463F35"/>
              </a:solidFill>
              <a:effectLst/>
              <a:latin typeface="Fira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1CE7D-B448-4778-AF37-BA27E77F848D}"/>
              </a:ext>
            </a:extLst>
          </p:cNvPr>
          <p:cNvSpPr/>
          <p:nvPr/>
        </p:nvSpPr>
        <p:spPr>
          <a:xfrm>
            <a:off x="381250" y="697687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Maximum Number of Signs Allowed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93030-4B20-4DB1-93E9-5ACC7E00E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0" y="1685592"/>
            <a:ext cx="8161020" cy="146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54790-8C01-4A70-B074-15539E3C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532" y="3024486"/>
            <a:ext cx="6146482" cy="2142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87D31-546A-44DA-9B31-FE0193A6A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30" y="3767949"/>
            <a:ext cx="2385060" cy="1504491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AB3C2A-E26D-4D4B-B06F-26BB40E5B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Wall Signage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12F3D-EDC8-4349-9415-65287D272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34" y="3733800"/>
            <a:ext cx="1966527" cy="1412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415A83-CEB1-4798-A9A6-CCA8E81D6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358" y="3747973"/>
            <a:ext cx="3710940" cy="96184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5261C-054C-4AA1-A446-DF8ABC80F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BE8FB0-C6D9-4667-8414-8D5E77C47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79" y="1189234"/>
            <a:ext cx="7527882" cy="2107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B438AD-455D-4F02-9114-8CE2283DB9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4961378"/>
            <a:ext cx="57912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679" y="689142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Signage: Existing and Proposed Refacing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004476-4203-425F-A354-B65A6CA78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10" y="2536308"/>
            <a:ext cx="5623560" cy="3547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51A4C-98B1-471C-91BE-6AF259413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" y="3429000"/>
            <a:ext cx="3219450" cy="21621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DC150F-E877-4463-B83A-D31D156C9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DE5790-DAE6-4B52-9F11-D249C791E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" y="2832544"/>
            <a:ext cx="9135229" cy="23223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47E570-A7B4-49F8-990A-7319351B78CF}"/>
              </a:ext>
            </a:extLst>
          </p:cNvPr>
          <p:cNvSpPr/>
          <p:nvPr/>
        </p:nvSpPr>
        <p:spPr>
          <a:xfrm>
            <a:off x="381250" y="697687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Arial" panose="020B0604020202020204" pitchFamily="34" charset="0"/>
              </a:rPr>
              <a:t>Existing Wall Signs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E81E37-DC88-49C1-A1FA-5426747CE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7087</TotalTime>
  <Words>231</Words>
  <Application>Microsoft Office PowerPoint</Application>
  <PresentationFormat>On-screen Show (4:3)</PresentationFormat>
  <Paragraphs>39</Paragraphs>
  <Slides>14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Fira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Lisa Krause</cp:lastModifiedBy>
  <cp:revision>251</cp:revision>
  <cp:lastPrinted>2019-09-10T02:19:15Z</cp:lastPrinted>
  <dcterms:created xsi:type="dcterms:W3CDTF">2017-12-04T17:55:54Z</dcterms:created>
  <dcterms:modified xsi:type="dcterms:W3CDTF">2021-02-25T17:07:14Z</dcterms:modified>
</cp:coreProperties>
</file>