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4" r:id="rId4"/>
    <p:sldId id="329" r:id="rId5"/>
    <p:sldId id="328" r:id="rId6"/>
    <p:sldId id="332" r:id="rId7"/>
    <p:sldId id="327" r:id="rId8"/>
    <p:sldId id="331" r:id="rId9"/>
    <p:sldId id="330" r:id="rId10"/>
    <p:sldId id="324" r:id="rId11"/>
    <p:sldId id="315" r:id="rId12"/>
    <p:sldId id="325" r:id="rId13"/>
    <p:sldId id="311" r:id="rId14"/>
    <p:sldId id="319" r:id="rId15"/>
    <p:sldId id="313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B5C9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7" autoAdjust="0"/>
    <p:restoredTop sz="73968" autoAdjust="0"/>
  </p:normalViewPr>
  <p:slideViewPr>
    <p:cSldViewPr snapToGrid="0">
      <p:cViewPr varScale="1">
        <p:scale>
          <a:sx n="78" d="100"/>
          <a:sy n="78" d="100"/>
        </p:scale>
        <p:origin x="102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85798" y="2292577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April 1,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1213 Fair Oaks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2343 – SGN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>
                <a:solidFill>
                  <a:srgbClr val="57576E"/>
                </a:solidFill>
                <a:latin typeface="+mj-lt"/>
              </a:rPr>
              <a:t> 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1213 Fair Oaks Avenue (2343-SGN)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1213 Fair Oaks Avenue (2343-SGN)</a:t>
            </a:r>
            <a:endParaRPr lang="pt-BR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1213 Fair Oaks Avenue (2343-SGN)</a:t>
            </a: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/>
              <a:t>April 1, 2021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4CBC8-20B8-44C6-AEEC-70DB6E1448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9988.63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8303" y="5682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5D5AF6-B341-4CF4-A8F3-4F83229D1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8266"/>
            <a:ext cx="7815532" cy="2481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679" y="68914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Wall Signage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12F3D-EDC8-4349-9415-65287D272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34" y="3733800"/>
            <a:ext cx="1966527" cy="1412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15A83-CEB1-4798-A9A6-CCA8E81D6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358" y="3747973"/>
            <a:ext cx="3710940" cy="961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438AD-455D-4F02-9114-8CE2283DB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4961378"/>
            <a:ext cx="5791200" cy="17621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273A29-BFC3-4D5C-864B-DF44DD0DB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5532" y="5537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50" y="697687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Existing vs. New North Elevation Sign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FA245-7E15-AF4B-849E-A872CC6FF1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7"/>
          <a:stretch/>
        </p:blipFill>
        <p:spPr>
          <a:xfrm>
            <a:off x="255520" y="2675178"/>
            <a:ext cx="3966210" cy="270634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42DE-F77D-43A2-AA2E-4FFE4A054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5" r="11695"/>
          <a:stretch/>
        </p:blipFill>
        <p:spPr>
          <a:xfrm>
            <a:off x="4375603" y="2675179"/>
            <a:ext cx="4522121" cy="270634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C8FC98-A58E-4110-BDE7-A4AA50390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74227" y="5805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679" y="689142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Signage: Existing and Proposed Refacing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04476-4203-425F-A354-B65A6CA78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910" y="2536308"/>
            <a:ext cx="5623560" cy="3547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51A4C-98B1-471C-91BE-6AF259413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3429000"/>
            <a:ext cx="3219450" cy="216217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DC150F-E877-4463-B83A-D31D156C9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1980" y="6095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776859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latin typeface="Century Gothic" panose="020B0502020202020204" pitchFamily="34" charset="0"/>
              </a:rPr>
              <a:t>STAFF RECOMMENDATION: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7166" y="962900"/>
            <a:ext cx="7669667" cy="49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dirty="0">
                <a:latin typeface="Century Gothic" panose="020B0502020202020204" pitchFamily="34" charset="0"/>
              </a:rPr>
              <a:t>Approve the Reduced Sign Plan subject to conditions 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DFA23C-B062-4344-8537-1DA6D955E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7233" y="5792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2514" y="1646852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Approve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2800" dirty="0">
                <a:latin typeface="Century Gothic" panose="020B0502020202020204" pitchFamily="34" charset="0"/>
                <a:ea typeface="+mj-ea"/>
                <a:cs typeface="+mj-cs"/>
              </a:rPr>
              <a:t>with condition(s) added;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Continue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the project to address comments discussed; or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Century Gothic" panose="020B0502020202020204" pitchFamily="34" charset="0"/>
                <a:ea typeface="+mj-ea"/>
                <a:cs typeface="+mj-cs"/>
              </a:rPr>
              <a:t> Deny the project.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3537" y="840518"/>
            <a:ext cx="9229725" cy="806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entury Gothic" panose="020B0502020202020204" pitchFamily="34" charset="0"/>
              </a:rPr>
              <a:t>Design Review Board Options: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56F4A3-E8C5-4E29-B230-38FEFB5BD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9070" y="5855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9442" y="1419750"/>
            <a:ext cx="300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FBA613-E818-4B8F-B8F0-B8FED56B2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09908" y="1761054"/>
            <a:ext cx="8229600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>
              <a:spcAft>
                <a:spcPts val="1200"/>
              </a:spcAft>
            </a:pPr>
            <a:r>
              <a:rPr lang="en-US" altLang="en-US" sz="2000" dirty="0">
                <a:latin typeface="Century Gothic" pitchFamily="34" charset="0"/>
              </a:rPr>
              <a:t>Three (3) new wall signs facing Fair Oaks Avenue </a:t>
            </a:r>
          </a:p>
          <a:p>
            <a:pPr lvl="2" algn="just">
              <a:spcAft>
                <a:spcPts val="1200"/>
              </a:spcAft>
            </a:pPr>
            <a:r>
              <a:rPr lang="en-US" altLang="en-US" sz="2000" dirty="0">
                <a:latin typeface="Century Gothic" pitchFamily="34" charset="0"/>
              </a:rPr>
              <a:t>One(1) new wall sign facing Monterrey Avenue 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Reface existing monument sign and repaint to match building.</a:t>
            </a:r>
          </a:p>
          <a:p>
            <a:pPr lvl="2" algn="just">
              <a:spcAft>
                <a:spcPts val="1200"/>
              </a:spcAft>
            </a:pPr>
            <a:endParaRPr lang="en-US" altLang="en-US" sz="24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9908" y="70736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EE160-830C-4A29-AD3F-DB22CFC8D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90" y="4010390"/>
            <a:ext cx="6444630" cy="1281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2B079-6CE0-4B3C-BBBA-7F86DE83F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90" y="5544840"/>
            <a:ext cx="4271010" cy="123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A6003-5491-48B1-AF91-E4C6BE35BD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171"/>
          <a:stretch/>
        </p:blipFill>
        <p:spPr>
          <a:xfrm>
            <a:off x="5740718" y="6077728"/>
            <a:ext cx="1734502" cy="73584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EEDBCF-EBF8-4A61-A021-8A3CD02E2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9908" y="5474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/>
          </p:cNvSpPr>
          <p:nvPr/>
        </p:nvSpPr>
        <p:spPr>
          <a:xfrm>
            <a:off x="8232899" y="5950144"/>
            <a:ext cx="613856" cy="6614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27281" y="5442007"/>
            <a:ext cx="0" cy="49448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41C242-67D0-4B1E-9824-07EF2AB68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73" y="593612"/>
            <a:ext cx="6246495" cy="60179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04F27C-8834-472A-9CCA-B35CE5661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7103" y="5936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0A5657-37CE-41C9-BB30-DD32A732DBA3}"/>
              </a:ext>
            </a:extLst>
          </p:cNvPr>
          <p:cNvSpPr/>
          <p:nvPr/>
        </p:nvSpPr>
        <p:spPr>
          <a:xfrm>
            <a:off x="708659" y="4817980"/>
            <a:ext cx="772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3F35"/>
                </a:solidFill>
                <a:latin typeface="Fira Sans"/>
              </a:rPr>
              <a:t>Sign Ordinance “use” Interpretation meeting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3F35"/>
                </a:solidFill>
                <a:latin typeface="Fira Sans"/>
              </a:rPr>
              <a:t>No more than 200 sf is allowed for each use</a:t>
            </a:r>
            <a:r>
              <a:rPr lang="en-US" sz="2000" i="1" dirty="0">
                <a:solidFill>
                  <a:srgbClr val="463F35"/>
                </a:solidFill>
                <a:latin typeface="Fira Sans"/>
              </a:rPr>
              <a:t>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3F35"/>
                </a:solidFill>
                <a:latin typeface="Fira Sans"/>
              </a:rPr>
              <a:t>Each </a:t>
            </a:r>
            <a:r>
              <a:rPr lang="en-US" sz="2000" b="0" i="1" dirty="0">
                <a:solidFill>
                  <a:srgbClr val="463F35"/>
                </a:solidFill>
                <a:effectLst/>
                <a:latin typeface="Fira Sans"/>
              </a:rPr>
              <a:t>use </a:t>
            </a:r>
            <a:r>
              <a:rPr lang="en-US" sz="2000" dirty="0">
                <a:solidFill>
                  <a:srgbClr val="463F35"/>
                </a:solidFill>
                <a:latin typeface="Fira Sans"/>
              </a:rPr>
              <a:t>would be separate tenants, not individually licensed product/business within</a:t>
            </a:r>
            <a:endParaRPr lang="en-US" sz="2000" b="0" dirty="0">
              <a:solidFill>
                <a:srgbClr val="463F35"/>
              </a:solidFill>
              <a:effectLst/>
              <a:latin typeface="Fir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FBAD3-1477-40E6-AF9C-A7E5EF457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" y="1231132"/>
            <a:ext cx="8161020" cy="146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4E5BB-B7E8-44F9-91A5-136CF7D7C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501" y="2421157"/>
            <a:ext cx="5649278" cy="1969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8DD56-0D23-4445-97EA-564B624C8A54}"/>
              </a:ext>
            </a:extLst>
          </p:cNvPr>
          <p:cNvSpPr/>
          <p:nvPr/>
        </p:nvSpPr>
        <p:spPr>
          <a:xfrm>
            <a:off x="381250" y="697687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Sign Area Interpretation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52106-C377-4BBB-A201-C67BEF42D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50" y="3062378"/>
            <a:ext cx="2201941" cy="1388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582E1-7748-40FB-87DA-0B7A67796B59}"/>
              </a:ext>
            </a:extLst>
          </p:cNvPr>
          <p:cNvSpPr txBox="1"/>
          <p:nvPr/>
        </p:nvSpPr>
        <p:spPr>
          <a:xfrm>
            <a:off x="5091476" y="1158719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200 sq. ft.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FB55D-B674-4B0C-9866-3BED0887C0E8}"/>
              </a:ext>
            </a:extLst>
          </p:cNvPr>
          <p:cNvSpPr txBox="1"/>
          <p:nvPr/>
        </p:nvSpPr>
        <p:spPr>
          <a:xfrm>
            <a:off x="1010545" y="2768169"/>
            <a:ext cx="157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+17.7 sq. ft.?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CBB40-8847-45FA-A45A-BBA582F577A1}"/>
              </a:ext>
            </a:extLst>
          </p:cNvPr>
          <p:cNvSpPr txBox="1"/>
          <p:nvPr/>
        </p:nvSpPr>
        <p:spPr>
          <a:xfrm>
            <a:off x="5478669" y="3036623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+30 sq. ft.?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D252C7-E8D1-4AAC-A5E9-3334A774A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8618" y="5633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71CE7D-B448-4778-AF37-BA27E77F848D}"/>
              </a:ext>
            </a:extLst>
          </p:cNvPr>
          <p:cNvSpPr/>
          <p:nvPr/>
        </p:nvSpPr>
        <p:spPr>
          <a:xfrm>
            <a:off x="381250" y="697687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Reduced Sign Size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5E733-38A5-45A8-BAA2-FCAFD468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5236"/>
            <a:ext cx="9144000" cy="2109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07479-A9C3-4F6C-A62C-289DAF197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3854743"/>
            <a:ext cx="8877300" cy="3124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B1EA6D-264C-4A2A-B65F-BD4F7CE4C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2925" y="5354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71CE7D-B448-4778-AF37-BA27E77F848D}"/>
              </a:ext>
            </a:extLst>
          </p:cNvPr>
          <p:cNvSpPr/>
          <p:nvPr/>
        </p:nvSpPr>
        <p:spPr>
          <a:xfrm>
            <a:off x="381250" y="697687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Reduced Sign Size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07D0E-2A84-4A90-AB2D-5121CD01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836" y="1921430"/>
            <a:ext cx="4403840" cy="386955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F2423E-A4CB-42C5-976A-31232B58C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669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99A97B-15CC-46B2-9DE8-CAD79A4993DF}"/>
              </a:ext>
            </a:extLst>
          </p:cNvPr>
          <p:cNvSpPr/>
          <p:nvPr/>
        </p:nvSpPr>
        <p:spPr>
          <a:xfrm>
            <a:off x="381250" y="69768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Existing Sign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48D4C-7E34-46E4-BF81-BEC227945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382"/>
          <a:stretch/>
        </p:blipFill>
        <p:spPr>
          <a:xfrm>
            <a:off x="0" y="1321981"/>
            <a:ext cx="9144000" cy="2091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B0969-FA8D-40E6-B3F0-67F2E1841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22903"/>
            <a:ext cx="9144000" cy="2283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B33F6-6FF4-443E-B140-885433700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610" y="3163802"/>
            <a:ext cx="1905000" cy="10096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264872-CD31-4B7F-A3AE-B652D88FB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150" y="712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71CE7D-B448-4778-AF37-BA27E77F848D}"/>
              </a:ext>
            </a:extLst>
          </p:cNvPr>
          <p:cNvSpPr/>
          <p:nvPr/>
        </p:nvSpPr>
        <p:spPr>
          <a:xfrm>
            <a:off x="381250" y="697687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Reduced Sign Size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17E5F1-B834-4CD3-A174-91F99EC49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9" t="13834" b="7905"/>
          <a:stretch/>
        </p:blipFill>
        <p:spPr>
          <a:xfrm>
            <a:off x="190625" y="1639018"/>
            <a:ext cx="8762750" cy="398540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979311-EA8D-49DD-BA96-AEA0344A5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3655" y="5891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C19766-1902-401D-88DC-D523FDCF4465}"/>
              </a:ext>
            </a:extLst>
          </p:cNvPr>
          <p:cNvSpPr/>
          <p:nvPr/>
        </p:nvSpPr>
        <p:spPr>
          <a:xfrm>
            <a:off x="381250" y="697687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Overlay Comparison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6A421-A88C-4A75-B299-65322BC0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3563"/>
            <a:ext cx="9144000" cy="215087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D7BED-E083-4C6D-B81C-5B7B431BE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5373" y="5486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7227</TotalTime>
  <Words>166</Words>
  <Application>Microsoft Office PowerPoint</Application>
  <PresentationFormat>On-screen Show (4:3)</PresentationFormat>
  <Paragraphs>38</Paragraphs>
  <Slides>15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Fira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Lisa Krause</cp:lastModifiedBy>
  <cp:revision>262</cp:revision>
  <cp:lastPrinted>2019-09-10T02:19:15Z</cp:lastPrinted>
  <dcterms:created xsi:type="dcterms:W3CDTF">2017-12-04T17:55:54Z</dcterms:created>
  <dcterms:modified xsi:type="dcterms:W3CDTF">2021-03-25T15:46:26Z</dcterms:modified>
</cp:coreProperties>
</file>