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60" r:id="rId1"/>
  </p:sldMasterIdLst>
  <p:notesMasterIdLst>
    <p:notesMasterId r:id="rId20"/>
  </p:notesMasterIdLst>
  <p:handoutMasterIdLst>
    <p:handoutMasterId r:id="rId21"/>
  </p:handoutMasterIdLst>
  <p:sldIdLst>
    <p:sldId id="256" r:id="rId2"/>
    <p:sldId id="257" r:id="rId3"/>
    <p:sldId id="304" r:id="rId4"/>
    <p:sldId id="312" r:id="rId5"/>
    <p:sldId id="305" r:id="rId6"/>
    <p:sldId id="321" r:id="rId7"/>
    <p:sldId id="314" r:id="rId8"/>
    <p:sldId id="320" r:id="rId9"/>
    <p:sldId id="323" r:id="rId10"/>
    <p:sldId id="315" r:id="rId11"/>
    <p:sldId id="322" r:id="rId12"/>
    <p:sldId id="316" r:id="rId13"/>
    <p:sldId id="317" r:id="rId14"/>
    <p:sldId id="324" r:id="rId15"/>
    <p:sldId id="325" r:id="rId16"/>
    <p:sldId id="311" r:id="rId17"/>
    <p:sldId id="319" r:id="rId18"/>
    <p:sldId id="313" r:id="rId19"/>
  </p:sldIdLst>
  <p:sldSz cx="9144000" cy="6858000" type="screen4x3"/>
  <p:notesSz cx="7023100" cy="9309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97B5C9"/>
    <a:srgbClr val="93E6CC"/>
    <a:srgbClr val="E20EC4"/>
    <a:srgbClr val="57576E"/>
    <a:srgbClr val="D2533C"/>
    <a:srgbClr val="93A299"/>
    <a:srgbClr val="CDE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87" autoAdjust="0"/>
    <p:restoredTop sz="73968" autoAdjust="0"/>
  </p:normalViewPr>
  <p:slideViewPr>
    <p:cSldViewPr snapToGrid="0">
      <p:cViewPr varScale="1">
        <p:scale>
          <a:sx n="84" d="100"/>
          <a:sy n="84" d="100"/>
        </p:scale>
        <p:origin x="2322" y="7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4" d="100"/>
          <a:sy n="84" d="100"/>
        </p:scale>
        <p:origin x="3150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ED1353F5-6A43-40DB-9596-38C46502E0E1}" type="datetimeFigureOut">
              <a:rPr lang="en-US" smtClean="0"/>
              <a:t>1/28/2021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099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AF5D39D9-A4C1-4AD1-BAF1-29CF785EDF99}" type="datetimeFigureOut">
              <a:rPr lang="en-US" smtClean="0"/>
              <a:t>1/28/2021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7638" y="1163638"/>
            <a:ext cx="4187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45553B1C-9F3F-43FF-ABF7-E4A5C87A84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1672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53B1C-9F3F-43FF-ABF7-E4A5C87A843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7936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53B1C-9F3F-43FF-ABF7-E4A5C87A843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5243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53B1C-9F3F-43FF-ABF7-E4A5C87A843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9869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53B1C-9F3F-43FF-ABF7-E4A5C87A843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8982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53B1C-9F3F-43FF-ABF7-E4A5C87A843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6927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53B1C-9F3F-43FF-ABF7-E4A5C87A843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5632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53B1C-9F3F-43FF-ABF7-E4A5C87A843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4505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553B1C-9F3F-43FF-ABF7-E4A5C87A843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1366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53B1C-9F3F-43FF-ABF7-E4A5C87A843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5291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53B1C-9F3F-43FF-ABF7-E4A5C87A843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1299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53B1C-9F3F-43FF-ABF7-E4A5C87A843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7515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53B1C-9F3F-43FF-ABF7-E4A5C87A843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8358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53B1C-9F3F-43FF-ABF7-E4A5C87A843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4856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53B1C-9F3F-43FF-ABF7-E4A5C87A843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7366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53B1C-9F3F-43FF-ABF7-E4A5C87A843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2772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53B1C-9F3F-43FF-ABF7-E4A5C87A843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3303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899" y="3328511"/>
            <a:ext cx="3112199" cy="3143956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731520" y="3611880"/>
            <a:ext cx="7772400" cy="1587"/>
          </a:xfrm>
          <a:prstGeom prst="line">
            <a:avLst/>
          </a:prstGeom>
          <a:ln w="19050">
            <a:solidFill>
              <a:srgbClr val="D253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ubtitle 2"/>
          <p:cNvSpPr txBox="1">
            <a:spLocks/>
          </p:cNvSpPr>
          <p:nvPr userDrawn="1"/>
        </p:nvSpPr>
        <p:spPr>
          <a:xfrm>
            <a:off x="685798" y="2292577"/>
            <a:ext cx="7772400" cy="40671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57576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baseline="0" dirty="0">
                <a:solidFill>
                  <a:srgbClr val="57576E"/>
                </a:solidFill>
                <a:latin typeface="+mj-lt"/>
              </a:rPr>
              <a:t>February 4, 2021</a:t>
            </a:r>
            <a:endParaRPr lang="en-US" sz="1800" b="1" dirty="0">
              <a:solidFill>
                <a:srgbClr val="57576E"/>
              </a:solidFill>
              <a:latin typeface="+mj-lt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731520" y="866274"/>
            <a:ext cx="78638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baseline="0" dirty="0">
                <a:solidFill>
                  <a:srgbClr val="D2533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1213 Fair Oaks Avenue</a:t>
            </a:r>
            <a:endParaRPr lang="en-US" sz="4400" b="1" dirty="0">
              <a:solidFill>
                <a:srgbClr val="D2533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688206" y="1645557"/>
            <a:ext cx="7772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0" dirty="0">
                <a:solidFill>
                  <a:srgbClr val="97B5C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Project</a:t>
            </a:r>
            <a:r>
              <a:rPr lang="en-US" sz="4000" b="0" baseline="0" dirty="0">
                <a:solidFill>
                  <a:srgbClr val="97B5C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No. 2343 – DRX/SGN</a:t>
            </a:r>
            <a:endParaRPr lang="en-US" sz="4000" b="0" dirty="0">
              <a:solidFill>
                <a:srgbClr val="97B5C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731520" y="3693478"/>
            <a:ext cx="77290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57576E"/>
                </a:solidFill>
                <a:latin typeface="+mj-lt"/>
              </a:rPr>
              <a:t>City of South Pasadena   |</a:t>
            </a:r>
            <a:r>
              <a:rPr lang="en-US" sz="2400" b="1" baseline="0" dirty="0">
                <a:solidFill>
                  <a:srgbClr val="57576E"/>
                </a:solidFill>
                <a:latin typeface="+mj-lt"/>
              </a:rPr>
              <a:t> Design Review Board</a:t>
            </a:r>
            <a:endParaRPr lang="en-US" sz="2400" b="1" dirty="0">
              <a:solidFill>
                <a:srgbClr val="57576E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76826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-1" y="0"/>
            <a:ext cx="685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tabLst/>
            </a:pPr>
            <a:r>
              <a:rPr lang="en-US" sz="2000" b="0" dirty="0">
                <a:solidFill>
                  <a:srgbClr val="D253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1213 Fair Oaks Avenue (2343-DRX)</a:t>
            </a:r>
          </a:p>
        </p:txBody>
      </p:sp>
    </p:spTree>
    <p:extLst>
      <p:ext uri="{BB962C8B-B14F-4D97-AF65-F5344CB8AC3E}">
        <p14:creationId xmlns:p14="http://schemas.microsoft.com/office/powerpoint/2010/main" val="850619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-1" y="0"/>
            <a:ext cx="685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tabLst/>
            </a:pPr>
            <a:r>
              <a:rPr lang="en-US" sz="2000" b="0" dirty="0">
                <a:solidFill>
                  <a:srgbClr val="D253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1213 Fair Oaks Avenue (2343-DRX)</a:t>
            </a:r>
            <a:endParaRPr lang="pt-BR" sz="2000" b="0" dirty="0">
              <a:solidFill>
                <a:srgbClr val="D2533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7107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-1" y="0"/>
            <a:ext cx="685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tabLst/>
            </a:pPr>
            <a:r>
              <a:rPr lang="en-US" sz="2000" b="0">
                <a:solidFill>
                  <a:srgbClr val="D253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Item X – 1213 Fair Oaks Avenue (2343-DRX)</a:t>
            </a:r>
            <a:endParaRPr lang="en-US" sz="2000" b="0" dirty="0">
              <a:solidFill>
                <a:srgbClr val="D2533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7026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365125"/>
          </a:xfrm>
          <a:prstGeom prst="rect">
            <a:avLst/>
          </a:prstGeom>
          <a:solidFill>
            <a:srgbClr val="97B5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Date Placeholder 3"/>
          <p:cNvSpPr txBox="1">
            <a:spLocks/>
          </p:cNvSpPr>
          <p:nvPr userDrawn="1"/>
        </p:nvSpPr>
        <p:spPr>
          <a:xfrm>
            <a:off x="6483178" y="-1"/>
            <a:ext cx="1641920" cy="346869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20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en-US" altLang="en-US" dirty="0"/>
              <a:t>February 4, 2021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2050" y="0"/>
            <a:ext cx="36195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" name="Straight Connector 15"/>
          <p:cNvCxnSpPr/>
          <p:nvPr userDrawn="1"/>
        </p:nvCxnSpPr>
        <p:spPr>
          <a:xfrm>
            <a:off x="8220896" y="76902"/>
            <a:ext cx="0" cy="18288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3366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6" r:id="rId3"/>
    <p:sldLayoutId id="2147483667" r:id="rId4"/>
  </p:sldLayoutIdLst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6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microsoft.com/office/2007/relationships/media" Target="../media/media13.m4a"/><Relationship Id="rId1" Type="http://schemas.openxmlformats.org/officeDocument/2006/relationships/audio" Target="NULL" TargetMode="Externa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microsoft.com/office/2007/relationships/media" Target="../media/media14.m4a"/><Relationship Id="rId1" Type="http://schemas.openxmlformats.org/officeDocument/2006/relationships/audio" Target="NULL" TargetMode="Externa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3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3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3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5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2D325CA-E481-4FB5-9745-5F7AE7F85B3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0.841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56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250" y="697687"/>
            <a:ext cx="47179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entury Gothic" panose="020B0502020202020204" pitchFamily="34" charset="0"/>
                <a:ea typeface="Arial" panose="020B0604020202020204" pitchFamily="34" charset="0"/>
              </a:rPr>
              <a:t>Existing vs. Revised North Elevation (Side)</a:t>
            </a:r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B2FA245-7E15-AF4B-849E-A872CC6FF1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8489" y="1256058"/>
            <a:ext cx="4729933" cy="270634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99C42DE-F77D-43A2-AA2E-4FFE4A0541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77362" y="4115407"/>
            <a:ext cx="4789211" cy="2532227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2A6F28B-049A-4592-B39B-E37DE2F0C1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017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250" y="697687"/>
            <a:ext cx="59650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entury Gothic" panose="020B0502020202020204" pitchFamily="34" charset="0"/>
                <a:ea typeface="Arial" panose="020B0604020202020204" pitchFamily="34" charset="0"/>
              </a:rPr>
              <a:t>Revised vs. Previous Proposed North Elevation (Side)</a:t>
            </a:r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DD7D12-3947-3046-8997-FC892CFFC1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52908"/>
            <a:ext cx="9144000" cy="24607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A53CC26-CD5E-4B9F-BE3C-F004F67998A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044" t="17849"/>
          <a:stretch/>
        </p:blipFill>
        <p:spPr>
          <a:xfrm>
            <a:off x="70146" y="1552921"/>
            <a:ext cx="9070044" cy="230979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30480B8-87F6-44C2-81C4-85565BD92D33}"/>
              </a:ext>
            </a:extLst>
          </p:cNvPr>
          <p:cNvSpPr/>
          <p:nvPr/>
        </p:nvSpPr>
        <p:spPr>
          <a:xfrm>
            <a:off x="381250" y="3979290"/>
            <a:ext cx="28039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entury Gothic" panose="020B0502020202020204" pitchFamily="34" charset="0"/>
                <a:ea typeface="Arial" panose="020B0604020202020204" pitchFamily="34" charset="0"/>
              </a:rPr>
              <a:t>vs. Previously Proposed </a:t>
            </a:r>
            <a:endParaRPr lang="en-US" dirty="0"/>
          </a:p>
        </p:txBody>
      </p:sp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A007784-DA4C-4BFC-AE7F-1DAB42C6C4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29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2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06972" y="778708"/>
            <a:ext cx="4932762" cy="3824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dirty="0">
                <a:latin typeface="Century Gothic" panose="020B0502020202020204" pitchFamily="34" charset="0"/>
                <a:ea typeface="Times New Roman" panose="02020603050405020304" pitchFamily="18" charset="0"/>
              </a:rPr>
              <a:t>Existing vs. Proposed South Elevation (Side)</a:t>
            </a:r>
            <a:endParaRPr lang="en-US" sz="1600" dirty="0">
              <a:effectLst/>
              <a:latin typeface="Century Gothic" panose="020B0502020202020204" pitchFamily="34" charset="0"/>
              <a:ea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2329C9-6F50-344A-9F96-017CBFD24B2B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24" y="1531598"/>
            <a:ext cx="5004435" cy="281686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1C839A3-E8FC-8E49-B289-8F6226C644C7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81" b="26956"/>
          <a:stretch/>
        </p:blipFill>
        <p:spPr bwMode="auto">
          <a:xfrm>
            <a:off x="6295286" y="4171266"/>
            <a:ext cx="2722289" cy="2403212"/>
          </a:xfrm>
          <a:prstGeom prst="rect">
            <a:avLst/>
          </a:prstGeom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sd="0">
                  <a:custGeom>
                    <a:avLst/>
                    <a:gdLst/>
                    <a:ahLst/>
                    <a:cxnLst/>
                    <a:rect l="0" t="0" r="0" b="0"/>
                    <a:pathLst/>
                  </a:custGeom>
                  <ask:type/>
                </ask:lineSketchStyleProps>
              </a:ext>
            </a:extLst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E0F7F01-9784-0740-954C-4AC4A59BE903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6719" y="2121044"/>
            <a:ext cx="2972354" cy="1612756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5821E86-A4AC-9A4C-9C6B-47F694A3086B}"/>
              </a:ext>
            </a:extLst>
          </p:cNvPr>
          <p:cNvCxnSpPr>
            <a:cxnSpLocks/>
          </p:cNvCxnSpPr>
          <p:nvPr/>
        </p:nvCxnSpPr>
        <p:spPr>
          <a:xfrm flipH="1">
            <a:off x="4572000" y="2121044"/>
            <a:ext cx="1454719" cy="764418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8A3AC1F-8B5C-9544-B039-124B9FF22E2B}"/>
              </a:ext>
            </a:extLst>
          </p:cNvPr>
          <p:cNvCxnSpPr>
            <a:cxnSpLocks/>
          </p:cNvCxnSpPr>
          <p:nvPr/>
        </p:nvCxnSpPr>
        <p:spPr>
          <a:xfrm flipH="1" flipV="1">
            <a:off x="4572000" y="3500120"/>
            <a:ext cx="1454719" cy="23368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EBCDE5A-20FB-3144-B73F-8B9B6FB7AC5E}"/>
              </a:ext>
            </a:extLst>
          </p:cNvPr>
          <p:cNvCxnSpPr>
            <a:cxnSpLocks/>
          </p:cNvCxnSpPr>
          <p:nvPr/>
        </p:nvCxnSpPr>
        <p:spPr>
          <a:xfrm flipH="1" flipV="1">
            <a:off x="5451760" y="6336784"/>
            <a:ext cx="843526" cy="237694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2A9B9C35-6626-40CF-9735-3458CBD2B37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6425" y="4718935"/>
            <a:ext cx="6306242" cy="2007339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124950B-58AD-2D45-9889-6F1C4ABD281B}"/>
              </a:ext>
            </a:extLst>
          </p:cNvPr>
          <p:cNvCxnSpPr>
            <a:cxnSpLocks/>
          </p:cNvCxnSpPr>
          <p:nvPr/>
        </p:nvCxnSpPr>
        <p:spPr>
          <a:xfrm flipH="1">
            <a:off x="4848046" y="4165646"/>
            <a:ext cx="1447239" cy="162859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51DDF4B-539A-4B89-B79D-4E813DD918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082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83679" y="689142"/>
            <a:ext cx="48910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entury Gothic" panose="020B0502020202020204" pitchFamily="34" charset="0"/>
                <a:ea typeface="Times New Roman" panose="02020603050405020304" pitchFamily="18" charset="0"/>
              </a:rPr>
              <a:t>Existing vs. Proposed West Elevation (Rear)</a:t>
            </a:r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A5283D-37F9-7E42-B6FE-6E5C2E9D6FA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74"/>
          <a:stretch/>
        </p:blipFill>
        <p:spPr>
          <a:xfrm>
            <a:off x="0" y="5148835"/>
            <a:ext cx="9144000" cy="11579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EB95646-E4BA-2446-AB04-68E73F1EB9F3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965" y="1503137"/>
            <a:ext cx="5132070" cy="3201035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EB6F525-4D18-49D6-98E3-6703BF62A71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8808.344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346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83679" y="689142"/>
            <a:ext cx="11063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entury Gothic" panose="020B0502020202020204" pitchFamily="34" charset="0"/>
                <a:ea typeface="Times New Roman" panose="02020603050405020304" pitchFamily="18" charset="0"/>
              </a:rPr>
              <a:t>Signage</a:t>
            </a:r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095F3D-07BF-43D3-B4F4-EC1DEB608B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336241"/>
            <a:ext cx="9144000" cy="21361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917647-CCE7-4A74-BC7D-A0BA06EACE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8104" y="3750141"/>
            <a:ext cx="8547791" cy="289179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64A5774-22D4-437E-9DE7-3A927F1E7C0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6949.0521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421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1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83679" y="689142"/>
            <a:ext cx="11063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entury Gothic" panose="020B0502020202020204" pitchFamily="34" charset="0"/>
                <a:ea typeface="Times New Roman" panose="02020603050405020304" pitchFamily="18" charset="0"/>
              </a:rPr>
              <a:t>Signage</a:t>
            </a:r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1004476-4203-425F-A354-B65A6CA785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6401" y="1620360"/>
            <a:ext cx="6658849" cy="4200388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BB9B88F-0F3E-4CDA-A372-8A697327FD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407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28650" y="776859"/>
            <a:ext cx="78867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2400" dirty="0">
                <a:latin typeface="Century Gothic" panose="020B0502020202020204" pitchFamily="34" charset="0"/>
              </a:rPr>
              <a:t>STAFF RECOMMENDATION: 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737166" y="962900"/>
            <a:ext cx="7669667" cy="4932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just"/>
            <a:r>
              <a:rPr lang="en-US" sz="2800" dirty="0">
                <a:latin typeface="Century Gothic" panose="020B0502020202020204" pitchFamily="34" charset="0"/>
              </a:rPr>
              <a:t>Continue the project to form a subcommittee to review and refine details for the proposed remodel at 1213 Fair Oaks Avenue.  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6000" b="0" i="0" u="none" strike="noStrike" kern="1200" cap="none" spc="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7AA7425-5B4E-4A17-977C-2B3DAFB394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724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522514" y="1646852"/>
            <a:ext cx="8621486" cy="35642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Approve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</a:t>
            </a:r>
            <a:r>
              <a:rPr lang="en-US" sz="2800" dirty="0">
                <a:latin typeface="Century Gothic" panose="020B0502020202020204" pitchFamily="34" charset="0"/>
                <a:ea typeface="+mj-ea"/>
                <a:cs typeface="+mj-cs"/>
              </a:rPr>
              <a:t>with condition(s) added;</a:t>
            </a:r>
            <a:endParaRPr kumimoji="0" lang="en-US" sz="2800" b="0" i="0" u="none" strike="noStrike" kern="1200" cap="none" spc="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800" b="0" i="0" u="none" strike="noStrike" kern="1200" cap="none" spc="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800" baseline="0" dirty="0">
                <a:latin typeface="Century Gothic" panose="020B0502020202020204" pitchFamily="34" charset="0"/>
                <a:ea typeface="+mj-ea"/>
                <a:cs typeface="+mj-cs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Continue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the project to address comments discussed; or 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800" b="0" i="0" u="none" strike="noStrike" kern="1200" cap="none" spc="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800" dirty="0">
                <a:latin typeface="Century Gothic" panose="020B0502020202020204" pitchFamily="34" charset="0"/>
                <a:ea typeface="+mj-ea"/>
                <a:cs typeface="+mj-cs"/>
              </a:rPr>
              <a:t> Deny the project.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63537" y="840518"/>
            <a:ext cx="9229725" cy="8063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Century Gothic" panose="020B0502020202020204" pitchFamily="34" charset="0"/>
              </a:rPr>
              <a:t>Design Review Board Options: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8A93EE9-BF6E-48F1-836A-90CE9FC20A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148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96092" y="740229"/>
            <a:ext cx="84386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069442" y="1419750"/>
            <a:ext cx="30051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entury Gothic" panose="020B0502020202020204" pitchFamily="34" charset="0"/>
              </a:rPr>
              <a:t>Questions? </a:t>
            </a:r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588F517-36AB-48B3-8509-8D815D8A43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86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3"/>
          <p:cNvSpPr txBox="1">
            <a:spLocks/>
          </p:cNvSpPr>
          <p:nvPr/>
        </p:nvSpPr>
        <p:spPr bwMode="auto">
          <a:xfrm>
            <a:off x="309908" y="1761054"/>
            <a:ext cx="8229600" cy="5442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82563" indent="-182563">
              <a:spcBef>
                <a:spcPct val="20000"/>
              </a:spcBef>
              <a:buClr>
                <a:schemeClr val="accent1"/>
              </a:buClr>
              <a:buSzPct val="85000"/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1pPr>
            <a:lvl2pPr indent="-182563">
              <a:spcBef>
                <a:spcPct val="20000"/>
              </a:spcBef>
              <a:buClr>
                <a:schemeClr val="accent1"/>
              </a:buClr>
              <a:buSzPct val="85000"/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2pPr>
            <a:lvl3pPr marL="573088" indent="-457200">
              <a:spcBef>
                <a:spcPct val="20000"/>
              </a:spcBef>
              <a:buClr>
                <a:schemeClr val="accent1"/>
              </a:buClr>
              <a:buSzPct val="90000"/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3pPr>
            <a:lvl4pPr marL="1004888" indent="-182563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4pPr>
            <a:lvl5pPr marL="1030288" indent="-457200">
              <a:spcBef>
                <a:spcPct val="20000"/>
              </a:spcBef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5pPr>
            <a:lvl6pPr marL="1487488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1944688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2401888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2859088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lvl="2" algn="just">
              <a:spcAft>
                <a:spcPts val="1200"/>
              </a:spcAft>
            </a:pPr>
            <a:r>
              <a:rPr lang="en-US" altLang="en-US" sz="2400" dirty="0">
                <a:latin typeface="Century Gothic" pitchFamily="34" charset="0"/>
              </a:rPr>
              <a:t>Proposal: </a:t>
            </a:r>
            <a:r>
              <a:rPr lang="en-US" sz="2400" dirty="0">
                <a:latin typeface="Century Gothic" panose="020B0502020202020204" pitchFamily="34" charset="0"/>
              </a:rPr>
              <a:t>Design Review for the remodel of an existing 33,355 square-foot grocery store. No new square footage proposed. </a:t>
            </a:r>
          </a:p>
          <a:p>
            <a:pPr lvl="2" algn="just">
              <a:spcAft>
                <a:spcPts val="1200"/>
              </a:spcAft>
            </a:pPr>
            <a:r>
              <a:rPr lang="en-US" sz="2400" dirty="0">
                <a:latin typeface="Century Gothic" panose="020B0502020202020204" pitchFamily="34" charset="0"/>
              </a:rPr>
              <a:t>Includes: modification of the front and side exterior building elevations, repainting, upgrading accessible path to the public right-of-way, lighting, bicycle parking, new planters and trees, and updating signage. </a:t>
            </a:r>
          </a:p>
          <a:p>
            <a:pPr lvl="2" algn="just">
              <a:spcAft>
                <a:spcPts val="1200"/>
              </a:spcAft>
            </a:pPr>
            <a:endParaRPr lang="en-US" altLang="en-US" sz="2400" dirty="0">
              <a:latin typeface="Century Gothic" pitchFamily="34" charset="0"/>
            </a:endParaRPr>
          </a:p>
        </p:txBody>
      </p:sp>
      <p:sp>
        <p:nvSpPr>
          <p:cNvPr id="4" name="Content Placeholder 3"/>
          <p:cNvSpPr txBox="1">
            <a:spLocks/>
          </p:cNvSpPr>
          <p:nvPr/>
        </p:nvSpPr>
        <p:spPr>
          <a:xfrm>
            <a:off x="309908" y="707369"/>
            <a:ext cx="9144000" cy="5476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5888" lvl="2" indent="0">
              <a:buFont typeface="Arial" charset="0"/>
              <a:buNone/>
            </a:pPr>
            <a:r>
              <a:rPr lang="en-US" altLang="en-US" sz="2800" dirty="0">
                <a:latin typeface="Century Gothic" pitchFamily="34" charset="0"/>
              </a:rPr>
              <a:t>PROJECT DESCRIPTION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6CC2AD5-D3AE-489B-A723-28A43E44E2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444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8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9"/>
          <p:cNvSpPr txBox="1">
            <a:spLocks/>
          </p:cNvSpPr>
          <p:nvPr/>
        </p:nvSpPr>
        <p:spPr>
          <a:xfrm>
            <a:off x="8232899" y="5950144"/>
            <a:ext cx="613856" cy="661433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4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N</a:t>
            </a:r>
            <a:endParaRPr lang="en-US" sz="14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8427281" y="5442007"/>
            <a:ext cx="0" cy="494489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FACCCEA0-2E00-4647-B981-C5A869C7DB8C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476" y="856022"/>
            <a:ext cx="6665047" cy="542483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7466D98-57AD-4C97-A699-255F28C77F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324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D4701AA-2AA9-7A49-ACE3-49337F2A47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63" y="984054"/>
            <a:ext cx="4425541" cy="244494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72E435-E4F3-9F43-8851-E8DCE01F7D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09" y="3974691"/>
            <a:ext cx="4425540" cy="248817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A3479BD-CB1E-7A4F-BA71-33C0646070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897" y="984054"/>
            <a:ext cx="4348644" cy="244494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9304A77-BD94-DC43-9B73-003A4679214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897" y="3974691"/>
            <a:ext cx="4348644" cy="248817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5A40FC6-F970-6D4B-8CF4-74EA33996D67}"/>
              </a:ext>
            </a:extLst>
          </p:cNvPr>
          <p:cNvSpPr txBox="1"/>
          <p:nvPr/>
        </p:nvSpPr>
        <p:spPr>
          <a:xfrm>
            <a:off x="732645" y="3491984"/>
            <a:ext cx="30993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Front (facing Fair Oaks Avenue)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288BEF4-DD40-7942-87F7-011BAAB568C3}"/>
              </a:ext>
            </a:extLst>
          </p:cNvPr>
          <p:cNvSpPr txBox="1"/>
          <p:nvPr/>
        </p:nvSpPr>
        <p:spPr>
          <a:xfrm>
            <a:off x="732645" y="6455595"/>
            <a:ext cx="1459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Front of store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26406D6-0535-1742-B2E5-8C1ABF7B77A9}"/>
              </a:ext>
            </a:extLst>
          </p:cNvPr>
          <p:cNvSpPr txBox="1"/>
          <p:nvPr/>
        </p:nvSpPr>
        <p:spPr>
          <a:xfrm>
            <a:off x="5403856" y="6455595"/>
            <a:ext cx="34765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North side (facing Monterey Road)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2CAA22-44F3-2F4A-A5DD-FD3763070BA8}"/>
              </a:ext>
            </a:extLst>
          </p:cNvPr>
          <p:cNvSpPr txBox="1"/>
          <p:nvPr/>
        </p:nvSpPr>
        <p:spPr>
          <a:xfrm>
            <a:off x="5311980" y="3517179"/>
            <a:ext cx="3323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South side (facing Lyndon Street) 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105D4ED-BF0A-4D63-AD97-1960E7BB05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830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1"/>
          <p:cNvSpPr txBox="1">
            <a:spLocks/>
          </p:cNvSpPr>
          <p:nvPr/>
        </p:nvSpPr>
        <p:spPr>
          <a:xfrm>
            <a:off x="108285" y="498762"/>
            <a:ext cx="4322207" cy="34248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en-US" sz="3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7AB6557-A2FB-2A4E-A54C-09436A234DC2}"/>
              </a:ext>
            </a:extLst>
          </p:cNvPr>
          <p:cNvSpPr txBox="1"/>
          <p:nvPr/>
        </p:nvSpPr>
        <p:spPr>
          <a:xfrm>
            <a:off x="6502735" y="900244"/>
            <a:ext cx="257175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Orange</a:t>
            </a:r>
            <a:r>
              <a:rPr lang="en-US" dirty="0"/>
              <a:t> – Pedestrian Pathway Improvements</a:t>
            </a:r>
          </a:p>
          <a:p>
            <a:endParaRPr lang="en-US" dirty="0"/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Red</a:t>
            </a:r>
            <a:r>
              <a:rPr lang="en-US" dirty="0"/>
              <a:t> – Landscaping Improvements</a:t>
            </a:r>
          </a:p>
          <a:p>
            <a:endParaRPr lang="en-US" dirty="0"/>
          </a:p>
          <a:p>
            <a:endParaRPr lang="en-US" dirty="0">
              <a:solidFill>
                <a:schemeClr val="accent5"/>
              </a:solidFill>
            </a:endParaRPr>
          </a:p>
          <a:p>
            <a:r>
              <a:rPr lang="en-US" dirty="0">
                <a:solidFill>
                  <a:schemeClr val="accent5"/>
                </a:solidFill>
              </a:rPr>
              <a:t>Blue</a:t>
            </a:r>
            <a:r>
              <a:rPr lang="en-US" dirty="0"/>
              <a:t> – New Bike Parking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DB00125-34B1-8B4F-95FB-2FF3952F87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716" y="1153927"/>
            <a:ext cx="5495971" cy="55393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3A226FE-B7CA-4947-BA69-2F10DE89EBA0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56"/>
          <a:stretch/>
        </p:blipFill>
        <p:spPr bwMode="auto">
          <a:xfrm>
            <a:off x="6547611" y="1585180"/>
            <a:ext cx="2437765" cy="2145030"/>
          </a:xfrm>
          <a:prstGeom prst="rect">
            <a:avLst/>
          </a:prstGeom>
          <a:solidFill>
            <a:schemeClr val="accent2"/>
          </a:solidFill>
          <a:ln w="22225">
            <a:solidFill>
              <a:schemeClr val="accent2">
                <a:lumMod val="75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FC5A376-88A6-4898-8284-D3B386DDB1BC}"/>
              </a:ext>
            </a:extLst>
          </p:cNvPr>
          <p:cNvSpPr/>
          <p:nvPr/>
        </p:nvSpPr>
        <p:spPr>
          <a:xfrm>
            <a:off x="295716" y="560955"/>
            <a:ext cx="2097049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>
                <a:latin typeface="Century Gothic" panose="020B0502020202020204" pitchFamily="34" charset="0"/>
                <a:ea typeface="Arial" panose="020B0604020202020204" pitchFamily="34" charset="0"/>
              </a:rPr>
              <a:t>Previous Site Plan</a:t>
            </a:r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0451D1A-D9F2-4710-BE89-A261407306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935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3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1"/>
          <p:cNvSpPr txBox="1">
            <a:spLocks/>
          </p:cNvSpPr>
          <p:nvPr/>
        </p:nvSpPr>
        <p:spPr>
          <a:xfrm>
            <a:off x="108285" y="498762"/>
            <a:ext cx="4322207" cy="34248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en-US" sz="3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7AB6557-A2FB-2A4E-A54C-09436A234DC2}"/>
              </a:ext>
            </a:extLst>
          </p:cNvPr>
          <p:cNvSpPr txBox="1"/>
          <p:nvPr/>
        </p:nvSpPr>
        <p:spPr>
          <a:xfrm>
            <a:off x="6502735" y="900244"/>
            <a:ext cx="257175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Orange</a:t>
            </a:r>
            <a:r>
              <a:rPr lang="en-US" dirty="0"/>
              <a:t> – Pedestrian Pathway Improvements</a:t>
            </a:r>
          </a:p>
          <a:p>
            <a:endParaRPr lang="en-US" dirty="0"/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Red</a:t>
            </a:r>
            <a:r>
              <a:rPr lang="en-US" dirty="0"/>
              <a:t> – Added Trees</a:t>
            </a:r>
          </a:p>
          <a:p>
            <a:endParaRPr lang="en-US" dirty="0"/>
          </a:p>
          <a:p>
            <a:endParaRPr lang="en-US" dirty="0">
              <a:solidFill>
                <a:schemeClr val="accent5"/>
              </a:solidFill>
            </a:endParaRPr>
          </a:p>
          <a:p>
            <a:r>
              <a:rPr lang="en-US" dirty="0">
                <a:solidFill>
                  <a:schemeClr val="accent5"/>
                </a:solidFill>
              </a:rPr>
              <a:t>Blue</a:t>
            </a:r>
            <a:r>
              <a:rPr lang="en-US" dirty="0"/>
              <a:t> – New Bike Parking</a:t>
            </a:r>
          </a:p>
        </p:txBody>
      </p:sp>
      <p:pic>
        <p:nvPicPr>
          <p:cNvPr id="2051" name="Picture 43">
            <a:extLst>
              <a:ext uri="{FF2B5EF4-FFF2-40B4-BE49-F238E27FC236}">
                <a16:creationId xmlns:a16="http://schemas.microsoft.com/office/drawing/2014/main" id="{FD16365D-AB0A-4597-AE0F-ECEF5D71DE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96" y="1252639"/>
            <a:ext cx="5286375" cy="536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32950CF-1370-4077-8F83-4B75013F6294}"/>
              </a:ext>
            </a:extLst>
          </p:cNvPr>
          <p:cNvSpPr/>
          <p:nvPr/>
        </p:nvSpPr>
        <p:spPr>
          <a:xfrm>
            <a:off x="3208307" y="5296704"/>
            <a:ext cx="428625" cy="43815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8A316FD-FAEF-44A1-9DA4-E3AC6D95E730}"/>
              </a:ext>
            </a:extLst>
          </p:cNvPr>
          <p:cNvSpPr/>
          <p:nvPr/>
        </p:nvSpPr>
        <p:spPr>
          <a:xfrm>
            <a:off x="4547321" y="2335936"/>
            <a:ext cx="428625" cy="43815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E027FB4-A486-4E7D-886B-69012CF4F186}"/>
              </a:ext>
            </a:extLst>
          </p:cNvPr>
          <p:cNvSpPr/>
          <p:nvPr/>
        </p:nvSpPr>
        <p:spPr>
          <a:xfrm>
            <a:off x="4428289" y="4397104"/>
            <a:ext cx="428625" cy="43700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413CD6F-D319-429E-8855-84F527D4D9CB}"/>
              </a:ext>
            </a:extLst>
          </p:cNvPr>
          <p:cNvSpPr/>
          <p:nvPr/>
        </p:nvSpPr>
        <p:spPr>
          <a:xfrm>
            <a:off x="4430821" y="5210344"/>
            <a:ext cx="428625" cy="43815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3726419-26CE-4D7E-A4EF-83257D144DFB}"/>
              </a:ext>
            </a:extLst>
          </p:cNvPr>
          <p:cNvSpPr/>
          <p:nvPr/>
        </p:nvSpPr>
        <p:spPr>
          <a:xfrm>
            <a:off x="3029262" y="5946627"/>
            <a:ext cx="428625" cy="43815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BFE66CF-FF6D-4AD2-8F81-465C5EB9EA20}"/>
              </a:ext>
            </a:extLst>
          </p:cNvPr>
          <p:cNvSpPr/>
          <p:nvPr/>
        </p:nvSpPr>
        <p:spPr>
          <a:xfrm>
            <a:off x="3750307" y="5589336"/>
            <a:ext cx="428625" cy="43815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AB68258-35EA-40D4-8973-5D8256FAFB02}"/>
              </a:ext>
            </a:extLst>
          </p:cNvPr>
          <p:cNvSpPr/>
          <p:nvPr/>
        </p:nvSpPr>
        <p:spPr>
          <a:xfrm>
            <a:off x="3204453" y="3872818"/>
            <a:ext cx="428625" cy="43815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A2FAFB3-7B67-4486-9B52-1D5F493A8081}"/>
              </a:ext>
            </a:extLst>
          </p:cNvPr>
          <p:cNvSpPr/>
          <p:nvPr/>
        </p:nvSpPr>
        <p:spPr>
          <a:xfrm>
            <a:off x="4509987" y="2974111"/>
            <a:ext cx="428625" cy="43815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F0344BD-CDEC-4E3C-B361-94DE24084EE9}"/>
              </a:ext>
            </a:extLst>
          </p:cNvPr>
          <p:cNvSpPr/>
          <p:nvPr/>
        </p:nvSpPr>
        <p:spPr>
          <a:xfrm>
            <a:off x="825794" y="2335936"/>
            <a:ext cx="428625" cy="43815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93AC794-3279-4C40-8A62-F23AC3ABB7E1}"/>
              </a:ext>
            </a:extLst>
          </p:cNvPr>
          <p:cNvSpPr/>
          <p:nvPr/>
        </p:nvSpPr>
        <p:spPr>
          <a:xfrm>
            <a:off x="3608838" y="5966526"/>
            <a:ext cx="428625" cy="43815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BCC38E4-2679-4B28-A0F8-A52988D41BD8}"/>
              </a:ext>
            </a:extLst>
          </p:cNvPr>
          <p:cNvSpPr/>
          <p:nvPr/>
        </p:nvSpPr>
        <p:spPr>
          <a:xfrm>
            <a:off x="4213976" y="5949761"/>
            <a:ext cx="428625" cy="37147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0089293-68DF-4DEC-A5C9-7F5190D17D1E}"/>
              </a:ext>
            </a:extLst>
          </p:cNvPr>
          <p:cNvSpPr/>
          <p:nvPr/>
        </p:nvSpPr>
        <p:spPr>
          <a:xfrm>
            <a:off x="3292630" y="2414756"/>
            <a:ext cx="428625" cy="43815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59ED0F2-BC85-4476-ADFF-91E7C8A0F2E9}"/>
              </a:ext>
            </a:extLst>
          </p:cNvPr>
          <p:cNvSpPr/>
          <p:nvPr/>
        </p:nvSpPr>
        <p:spPr>
          <a:xfrm>
            <a:off x="3208324" y="3116749"/>
            <a:ext cx="428625" cy="43815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536B4D4-2C73-4227-A19A-8D5984000AEA}"/>
              </a:ext>
            </a:extLst>
          </p:cNvPr>
          <p:cNvSpPr/>
          <p:nvPr/>
        </p:nvSpPr>
        <p:spPr>
          <a:xfrm>
            <a:off x="3316126" y="4635929"/>
            <a:ext cx="381635" cy="3905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" name="Rectangle 18">
            <a:extLst>
              <a:ext uri="{FF2B5EF4-FFF2-40B4-BE49-F238E27FC236}">
                <a16:creationId xmlns:a16="http://schemas.microsoft.com/office/drawing/2014/main" id="{F62DB7BE-FA3A-4B03-B049-4260471C52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624" y="12382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Rectangle 19">
            <a:extLst>
              <a:ext uri="{FF2B5EF4-FFF2-40B4-BE49-F238E27FC236}">
                <a16:creationId xmlns:a16="http://schemas.microsoft.com/office/drawing/2014/main" id="{6ACD1041-7F76-4B0E-8334-AB2E09D172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624" y="5810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67AFDC09-7827-40A7-9448-55FA6C3EE68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8172"/>
          <a:stretch/>
        </p:blipFill>
        <p:spPr>
          <a:xfrm>
            <a:off x="5928878" y="1641496"/>
            <a:ext cx="3106838" cy="2004665"/>
          </a:xfrm>
          <a:prstGeom prst="rect">
            <a:avLst/>
          </a:prstGeom>
        </p:spPr>
      </p:pic>
      <p:sp>
        <p:nvSpPr>
          <p:cNvPr id="27" name="Oval 26">
            <a:extLst>
              <a:ext uri="{FF2B5EF4-FFF2-40B4-BE49-F238E27FC236}">
                <a16:creationId xmlns:a16="http://schemas.microsoft.com/office/drawing/2014/main" id="{BD2D2157-9877-4356-B180-09FDF634CBD8}"/>
              </a:ext>
            </a:extLst>
          </p:cNvPr>
          <p:cNvSpPr/>
          <p:nvPr/>
        </p:nvSpPr>
        <p:spPr>
          <a:xfrm>
            <a:off x="1798966" y="1684164"/>
            <a:ext cx="575835" cy="1275279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21EF5A33-2912-45FD-82DA-76FC1A3C3E85}"/>
              </a:ext>
            </a:extLst>
          </p:cNvPr>
          <p:cNvSpPr/>
          <p:nvPr/>
        </p:nvSpPr>
        <p:spPr>
          <a:xfrm>
            <a:off x="2076067" y="3076997"/>
            <a:ext cx="708482" cy="700081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01FBE4E0-72E0-4EB9-B1A1-F58BFFBB70D0}"/>
              </a:ext>
            </a:extLst>
          </p:cNvPr>
          <p:cNvSpPr/>
          <p:nvPr/>
        </p:nvSpPr>
        <p:spPr>
          <a:xfrm>
            <a:off x="2048795" y="4240787"/>
            <a:ext cx="708482" cy="700081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72728C82-DB62-4315-AB11-53493A1427A3}"/>
              </a:ext>
            </a:extLst>
          </p:cNvPr>
          <p:cNvSpPr/>
          <p:nvPr/>
        </p:nvSpPr>
        <p:spPr>
          <a:xfrm>
            <a:off x="1823863" y="5677445"/>
            <a:ext cx="708482" cy="700081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891BECC3-60C4-4D41-B675-6B91189B960A}"/>
              </a:ext>
            </a:extLst>
          </p:cNvPr>
          <p:cNvSpPr/>
          <p:nvPr/>
        </p:nvSpPr>
        <p:spPr>
          <a:xfrm>
            <a:off x="2483948" y="4576423"/>
            <a:ext cx="496917" cy="595053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938C0CD-0127-48FE-995A-57E7EDB8B417}"/>
              </a:ext>
            </a:extLst>
          </p:cNvPr>
          <p:cNvSpPr/>
          <p:nvPr/>
        </p:nvSpPr>
        <p:spPr>
          <a:xfrm>
            <a:off x="295716" y="560955"/>
            <a:ext cx="2247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entury Gothic" panose="020B0502020202020204" pitchFamily="34" charset="0"/>
                <a:ea typeface="Arial" panose="020B0604020202020204" pitchFamily="34" charset="0"/>
              </a:rPr>
              <a:t>Proposed Site Plan</a:t>
            </a:r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1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3CF0A03-988E-4A66-84B8-C3FE4DF352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173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6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95716" y="560955"/>
            <a:ext cx="50706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Century Gothic" panose="020B0502020202020204" pitchFamily="34" charset="0"/>
                <a:ea typeface="Arial" panose="020B0604020202020204" pitchFamily="34" charset="0"/>
              </a:rPr>
              <a:t>  </a:t>
            </a:r>
            <a:r>
              <a:rPr lang="en-US" dirty="0">
                <a:latin typeface="Century Gothic" panose="020B0502020202020204" pitchFamily="34" charset="0"/>
                <a:ea typeface="Arial" panose="020B0604020202020204" pitchFamily="34" charset="0"/>
              </a:rPr>
              <a:t>Existing vs. Proposed East Elevation (Front) </a:t>
            </a:r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88E690D-9654-C041-A07B-6D94D89EF13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213"/>
          <a:stretch/>
        </p:blipFill>
        <p:spPr>
          <a:xfrm>
            <a:off x="399154" y="1305280"/>
            <a:ext cx="8324929" cy="2749746"/>
          </a:xfrm>
          <a:prstGeom prst="rect">
            <a:avLst/>
          </a:prstGeom>
          <a:ln>
            <a:solidFill>
              <a:srgbClr val="FFFFFF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82ED1C5-0C72-4CC0-B291-9AD9918089ED}"/>
              </a:ext>
            </a:extLst>
          </p:cNvPr>
          <p:cNvPicPr/>
          <p:nvPr/>
        </p:nvPicPr>
        <p:blipFill rotWithShape="1">
          <a:blip r:embed="rId6"/>
          <a:srcRect l="1425"/>
          <a:stretch/>
        </p:blipFill>
        <p:spPr bwMode="auto">
          <a:xfrm>
            <a:off x="103440" y="4830756"/>
            <a:ext cx="9054441" cy="146628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3E62C8D-35CD-48A9-AD03-021D564B4D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398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4464" y="1348528"/>
            <a:ext cx="36263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Century Gothic" panose="020B0502020202020204" pitchFamily="34" charset="0"/>
                <a:ea typeface="Arial" panose="020B0604020202020204" pitchFamily="34" charset="0"/>
              </a:rPr>
              <a:t>  </a:t>
            </a:r>
            <a:r>
              <a:rPr lang="en-US" dirty="0">
                <a:latin typeface="Century Gothic" panose="020B0502020202020204" pitchFamily="34" charset="0"/>
                <a:ea typeface="Arial" panose="020B0604020202020204" pitchFamily="34" charset="0"/>
              </a:rPr>
              <a:t>Revised East Elevation (Front) </a:t>
            </a:r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3DCBAB-C298-7247-A323-768E1A9440A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9" r="6330"/>
          <a:stretch/>
        </p:blipFill>
        <p:spPr>
          <a:xfrm>
            <a:off x="20762" y="4867826"/>
            <a:ext cx="9123238" cy="14439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5094D1-1A18-4DDA-8AD1-2780A4D870AE}"/>
              </a:ext>
            </a:extLst>
          </p:cNvPr>
          <p:cNvPicPr/>
          <p:nvPr/>
        </p:nvPicPr>
        <p:blipFill rotWithShape="1">
          <a:blip r:embed="rId6"/>
          <a:srcRect l="1426" r="3126"/>
          <a:stretch/>
        </p:blipFill>
        <p:spPr bwMode="auto">
          <a:xfrm>
            <a:off x="20763" y="1990174"/>
            <a:ext cx="9123238" cy="161718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D2E518F-BC29-4A96-89D4-7527AB4CCD58}"/>
              </a:ext>
            </a:extLst>
          </p:cNvPr>
          <p:cNvSpPr/>
          <p:nvPr/>
        </p:nvSpPr>
        <p:spPr>
          <a:xfrm>
            <a:off x="422084" y="4289363"/>
            <a:ext cx="30573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entury Gothic" panose="020B0502020202020204" pitchFamily="34" charset="0"/>
                <a:ea typeface="Arial" panose="020B0604020202020204" pitchFamily="34" charset="0"/>
              </a:rPr>
              <a:t>vs. Previous East Elevation</a:t>
            </a:r>
            <a:endParaRPr lang="en-US" dirty="0"/>
          </a:p>
        </p:txBody>
      </p:sp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D82ED3B-AD1C-41C8-A203-93E055D916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508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2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95716" y="560955"/>
            <a:ext cx="40799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Century Gothic" panose="020B0502020202020204" pitchFamily="34" charset="0"/>
                <a:ea typeface="Arial" panose="020B0604020202020204" pitchFamily="34" charset="0"/>
              </a:rPr>
              <a:t>  </a:t>
            </a:r>
            <a:r>
              <a:rPr lang="en-US" dirty="0">
                <a:latin typeface="Century Gothic" panose="020B0502020202020204" pitchFamily="34" charset="0"/>
                <a:ea typeface="Arial" panose="020B0604020202020204" pitchFamily="34" charset="0"/>
              </a:rPr>
              <a:t>Revised Color and Material Board</a:t>
            </a:r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82ED1C5-0C72-4CC0-B291-9AD9918089ED}"/>
              </a:ext>
            </a:extLst>
          </p:cNvPr>
          <p:cNvPicPr/>
          <p:nvPr/>
        </p:nvPicPr>
        <p:blipFill rotWithShape="1">
          <a:blip r:embed="rId5"/>
          <a:srcRect l="1425"/>
          <a:stretch/>
        </p:blipFill>
        <p:spPr bwMode="auto">
          <a:xfrm>
            <a:off x="103441" y="4830756"/>
            <a:ext cx="8916354" cy="144392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9908BEF-F737-4964-819C-8FCCCC6417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9601" y="1170816"/>
            <a:ext cx="5924797" cy="365994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EC38537-DEDC-4309-BB19-E6FBE7F4EF97}"/>
              </a:ext>
            </a:extLst>
          </p:cNvPr>
          <p:cNvCxnSpPr>
            <a:cxnSpLocks/>
          </p:cNvCxnSpPr>
          <p:nvPr/>
        </p:nvCxnSpPr>
        <p:spPr>
          <a:xfrm>
            <a:off x="1888177" y="4488873"/>
            <a:ext cx="1923802" cy="115190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B581E9E-4417-4DC1-AA07-E5628D43A1BA}"/>
              </a:ext>
            </a:extLst>
          </p:cNvPr>
          <p:cNvCxnSpPr>
            <a:cxnSpLocks/>
          </p:cNvCxnSpPr>
          <p:nvPr/>
        </p:nvCxnSpPr>
        <p:spPr>
          <a:xfrm flipH="1">
            <a:off x="5155123" y="3331393"/>
            <a:ext cx="936919" cy="262382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5E53BDB-EF6F-46AB-8AB1-6B44F4271C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222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6360</TotalTime>
  <Words>261</Words>
  <Application>Microsoft Office PowerPoint</Application>
  <PresentationFormat>On-screen Show (4:3)</PresentationFormat>
  <Paragraphs>76</Paragraphs>
  <Slides>18</Slides>
  <Notes>16</Notes>
  <HiddenSlides>0</HiddenSlides>
  <MMClips>18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Edwar Sissi</dc:creator>
  <cp:lastModifiedBy>Lisa Krause</cp:lastModifiedBy>
  <cp:revision>220</cp:revision>
  <cp:lastPrinted>2019-09-10T02:19:15Z</cp:lastPrinted>
  <dcterms:created xsi:type="dcterms:W3CDTF">2017-12-04T17:55:54Z</dcterms:created>
  <dcterms:modified xsi:type="dcterms:W3CDTF">2021-01-28T19:39:25Z</dcterms:modified>
</cp:coreProperties>
</file>