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2.xml" ContentType="application/inkml+xml"/>
  <Override PartName="/ppt/ink/ink3.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4.xml" ContentType="application/inkml+xml"/>
  <Override PartName="/ppt/notesSlides/notesSlide13.xml" ContentType="application/vnd.openxmlformats-officedocument.presentationml.notesSlide+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7"/>
  </p:notesMasterIdLst>
  <p:handoutMasterIdLst>
    <p:handoutMasterId r:id="rId18"/>
  </p:handoutMasterIdLst>
  <p:sldIdLst>
    <p:sldId id="256" r:id="rId2"/>
    <p:sldId id="257" r:id="rId3"/>
    <p:sldId id="304" r:id="rId4"/>
    <p:sldId id="331" r:id="rId5"/>
    <p:sldId id="330" r:id="rId6"/>
    <p:sldId id="325" r:id="rId7"/>
    <p:sldId id="328" r:id="rId8"/>
    <p:sldId id="327" r:id="rId9"/>
    <p:sldId id="312" r:id="rId10"/>
    <p:sldId id="322" r:id="rId11"/>
    <p:sldId id="329" r:id="rId12"/>
    <p:sldId id="324" r:id="rId13"/>
    <p:sldId id="318" r:id="rId14"/>
    <p:sldId id="311" r:id="rId15"/>
    <p:sldId id="313" r:id="rId16"/>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7B5C9"/>
    <a:srgbClr val="93E6CC"/>
    <a:srgbClr val="E20EC4"/>
    <a:srgbClr val="57576E"/>
    <a:srgbClr val="D2533C"/>
    <a:srgbClr val="93A299"/>
    <a:srgbClr val="CDE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04" autoAdjust="0"/>
    <p:restoredTop sz="94472" autoAdjust="0"/>
  </p:normalViewPr>
  <p:slideViewPr>
    <p:cSldViewPr snapToGrid="0">
      <p:cViewPr varScale="1">
        <p:scale>
          <a:sx n="108" d="100"/>
          <a:sy n="108" d="100"/>
        </p:scale>
        <p:origin x="2094" y="10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15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ED1353F5-6A43-40DB-9596-38C46502E0E1}" type="datetimeFigureOut">
              <a:rPr lang="en-US" smtClean="0"/>
              <a:t>1/28/2021</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Tree>
    <p:extLst>
      <p:ext uri="{BB962C8B-B14F-4D97-AF65-F5344CB8AC3E}">
        <p14:creationId xmlns:p14="http://schemas.microsoft.com/office/powerpoint/2010/main" val="19840994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8T14:47:26.569"/>
    </inkml:context>
    <inkml:brush xml:id="br0">
      <inkml:brushProperty name="width" value="0.05" units="cm"/>
      <inkml:brushProperty name="height" value="0.05" units="cm"/>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8T14:36:58.262"/>
    </inkml:context>
    <inkml:brush xml:id="br0">
      <inkml:brushProperty name="width" value="0.05" units="cm"/>
      <inkml:brushProperty name="height" value="0.05" units="cm"/>
      <inkml:brushProperty name="ignorePressure" value="1"/>
    </inkml:brush>
  </inkml:definitions>
  <inkml:trace contextRef="#ctx0" brushRef="#br0">126 0,'0'158,"-7"0,-31 178,5-149,9 2,0 284,24-450,1 0,1 0,0 0,2-1,1 1,0-1,2 0,1 0,15 31,1-3,-15-28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8T14:38:27.120"/>
    </inkml:context>
    <inkml:brush xml:id="br0">
      <inkml:brushProperty name="width" value="0.05" units="cm"/>
      <inkml:brushProperty name="height" value="0.05" units="cm"/>
      <inkml:brushProperty name="ignorePressure" value="1"/>
    </inkml:brush>
  </inkml:definitions>
  <inkml:trace contextRef="#ctx0" brushRef="#br0">1 0,'0'54,"2"0,15 86,16-2,-27-106,-2-1,-1 1,-2 0,-2 36,0-24,0-10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8T14:46:58.457"/>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8T14:42:16.411"/>
    </inkml:context>
    <inkml:brush xml:id="br0">
      <inkml:brushProperty name="width" value="0.05" units="cm"/>
      <inkml:brushProperty name="height" value="0.05" units="cm"/>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F5D39D9-A4C1-4AD1-BAF1-29CF785EDF99}" type="datetimeFigureOut">
              <a:rPr lang="en-US" smtClean="0"/>
              <a:t>1/28/2021</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5553B1C-9F3F-43FF-ABF7-E4A5C87A8439}" type="slidenum">
              <a:rPr lang="en-US" smtClean="0"/>
              <a:t>‹#›</a:t>
            </a:fld>
            <a:endParaRPr lang="en-US"/>
          </a:p>
        </p:txBody>
      </p:sp>
    </p:spTree>
    <p:extLst>
      <p:ext uri="{BB962C8B-B14F-4D97-AF65-F5344CB8AC3E}">
        <p14:creationId xmlns:p14="http://schemas.microsoft.com/office/powerpoint/2010/main" val="2506167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a:t>
            </a:fld>
            <a:endParaRPr lang="en-US"/>
          </a:p>
        </p:txBody>
      </p:sp>
    </p:spTree>
    <p:extLst>
      <p:ext uri="{BB962C8B-B14F-4D97-AF65-F5344CB8AC3E}">
        <p14:creationId xmlns:p14="http://schemas.microsoft.com/office/powerpoint/2010/main" val="4015793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10</a:t>
            </a:fld>
            <a:endParaRPr lang="en-US"/>
          </a:p>
        </p:txBody>
      </p:sp>
    </p:spTree>
    <p:extLst>
      <p:ext uri="{BB962C8B-B14F-4D97-AF65-F5344CB8AC3E}">
        <p14:creationId xmlns:p14="http://schemas.microsoft.com/office/powerpoint/2010/main" val="717942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11</a:t>
            </a:fld>
            <a:endParaRPr lang="en-US"/>
          </a:p>
        </p:txBody>
      </p:sp>
    </p:spTree>
    <p:extLst>
      <p:ext uri="{BB962C8B-B14F-4D97-AF65-F5344CB8AC3E}">
        <p14:creationId xmlns:p14="http://schemas.microsoft.com/office/powerpoint/2010/main" val="2021718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12</a:t>
            </a:fld>
            <a:endParaRPr lang="en-US"/>
          </a:p>
        </p:txBody>
      </p:sp>
    </p:spTree>
    <p:extLst>
      <p:ext uri="{BB962C8B-B14F-4D97-AF65-F5344CB8AC3E}">
        <p14:creationId xmlns:p14="http://schemas.microsoft.com/office/powerpoint/2010/main" val="2997111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13</a:t>
            </a:fld>
            <a:endParaRPr lang="en-US"/>
          </a:p>
        </p:txBody>
      </p:sp>
    </p:spTree>
    <p:extLst>
      <p:ext uri="{BB962C8B-B14F-4D97-AF65-F5344CB8AC3E}">
        <p14:creationId xmlns:p14="http://schemas.microsoft.com/office/powerpoint/2010/main" val="344541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2</a:t>
            </a:fld>
            <a:endParaRPr lang="en-US"/>
          </a:p>
        </p:txBody>
      </p:sp>
    </p:spTree>
    <p:extLst>
      <p:ext uri="{BB962C8B-B14F-4D97-AF65-F5344CB8AC3E}">
        <p14:creationId xmlns:p14="http://schemas.microsoft.com/office/powerpoint/2010/main" val="3488529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3</a:t>
            </a:fld>
            <a:endParaRPr lang="en-US"/>
          </a:p>
        </p:txBody>
      </p:sp>
    </p:spTree>
    <p:extLst>
      <p:ext uri="{BB962C8B-B14F-4D97-AF65-F5344CB8AC3E}">
        <p14:creationId xmlns:p14="http://schemas.microsoft.com/office/powerpoint/2010/main" val="2747129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4</a:t>
            </a:fld>
            <a:endParaRPr lang="en-US"/>
          </a:p>
        </p:txBody>
      </p:sp>
    </p:spTree>
    <p:extLst>
      <p:ext uri="{BB962C8B-B14F-4D97-AF65-F5344CB8AC3E}">
        <p14:creationId xmlns:p14="http://schemas.microsoft.com/office/powerpoint/2010/main" val="60251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5</a:t>
            </a:fld>
            <a:endParaRPr lang="en-US"/>
          </a:p>
        </p:txBody>
      </p:sp>
    </p:spTree>
    <p:extLst>
      <p:ext uri="{BB962C8B-B14F-4D97-AF65-F5344CB8AC3E}">
        <p14:creationId xmlns:p14="http://schemas.microsoft.com/office/powerpoint/2010/main" val="3290410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6</a:t>
            </a:fld>
            <a:endParaRPr lang="en-US"/>
          </a:p>
        </p:txBody>
      </p:sp>
    </p:spTree>
    <p:extLst>
      <p:ext uri="{BB962C8B-B14F-4D97-AF65-F5344CB8AC3E}">
        <p14:creationId xmlns:p14="http://schemas.microsoft.com/office/powerpoint/2010/main" val="2570241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7</a:t>
            </a:fld>
            <a:endParaRPr lang="en-US"/>
          </a:p>
        </p:txBody>
      </p:sp>
    </p:spTree>
    <p:extLst>
      <p:ext uri="{BB962C8B-B14F-4D97-AF65-F5344CB8AC3E}">
        <p14:creationId xmlns:p14="http://schemas.microsoft.com/office/powerpoint/2010/main" val="316845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8</a:t>
            </a:fld>
            <a:endParaRPr lang="en-US"/>
          </a:p>
        </p:txBody>
      </p:sp>
    </p:spTree>
    <p:extLst>
      <p:ext uri="{BB962C8B-B14F-4D97-AF65-F5344CB8AC3E}">
        <p14:creationId xmlns:p14="http://schemas.microsoft.com/office/powerpoint/2010/main" val="3332887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9</a:t>
            </a:fld>
            <a:endParaRPr lang="en-US"/>
          </a:p>
        </p:txBody>
      </p:sp>
    </p:spTree>
    <p:extLst>
      <p:ext uri="{BB962C8B-B14F-4D97-AF65-F5344CB8AC3E}">
        <p14:creationId xmlns:p14="http://schemas.microsoft.com/office/powerpoint/2010/main" val="7577515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5899" y="3328511"/>
            <a:ext cx="3112199" cy="3143956"/>
          </a:xfrm>
          <a:prstGeom prst="rect">
            <a:avLst/>
          </a:prstGeom>
        </p:spPr>
      </p:pic>
      <p:cxnSp>
        <p:nvCxnSpPr>
          <p:cNvPr id="9" name="Straight Connector 8"/>
          <p:cNvCxnSpPr/>
          <p:nvPr userDrawn="1"/>
        </p:nvCxnSpPr>
        <p:spPr>
          <a:xfrm>
            <a:off x="731520" y="3611880"/>
            <a:ext cx="7772400" cy="1587"/>
          </a:xfrm>
          <a:prstGeom prst="line">
            <a:avLst/>
          </a:prstGeom>
          <a:ln w="19050">
            <a:solidFill>
              <a:srgbClr val="D2533C"/>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userDrawn="1"/>
        </p:nvSpPr>
        <p:spPr>
          <a:xfrm>
            <a:off x="685798" y="2292577"/>
            <a:ext cx="7772400" cy="406715"/>
          </a:xfrm>
          <a:prstGeom prst="rect">
            <a:avLst/>
          </a:prstGeom>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7576E"/>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800" b="1" baseline="0" dirty="0">
                <a:solidFill>
                  <a:srgbClr val="57576E"/>
                </a:solidFill>
                <a:latin typeface="+mj-lt"/>
              </a:rPr>
              <a:t>February 4, 2021</a:t>
            </a:r>
            <a:endParaRPr lang="en-US" sz="1800" b="1" dirty="0">
              <a:solidFill>
                <a:srgbClr val="57576E"/>
              </a:solidFill>
              <a:latin typeface="+mj-lt"/>
            </a:endParaRPr>
          </a:p>
        </p:txBody>
      </p:sp>
      <p:sp>
        <p:nvSpPr>
          <p:cNvPr id="11" name="TextBox 10"/>
          <p:cNvSpPr txBox="1"/>
          <p:nvPr userDrawn="1"/>
        </p:nvSpPr>
        <p:spPr>
          <a:xfrm>
            <a:off x="731520" y="866274"/>
            <a:ext cx="7863840" cy="769441"/>
          </a:xfrm>
          <a:prstGeom prst="rect">
            <a:avLst/>
          </a:prstGeom>
          <a:noFill/>
        </p:spPr>
        <p:txBody>
          <a:bodyPr wrap="square" rtlCol="0">
            <a:spAutoFit/>
          </a:bodyPr>
          <a:lstStyle/>
          <a:p>
            <a:pPr algn="ctr"/>
            <a:r>
              <a:rPr lang="en-US" sz="4400" b="1" baseline="0" dirty="0">
                <a:solidFill>
                  <a:srgbClr val="D2533C"/>
                </a:solidFill>
                <a:latin typeface="Calibri" panose="020F0502020204030204" pitchFamily="34" charset="0"/>
                <a:cs typeface="Calibri" panose="020F0502020204030204" pitchFamily="34" charset="0"/>
              </a:rPr>
              <a:t>1502 Bank Street</a:t>
            </a:r>
            <a:endParaRPr lang="en-US" sz="4400" b="1" dirty="0">
              <a:solidFill>
                <a:srgbClr val="D2533C"/>
              </a:solidFill>
              <a:latin typeface="Calibri" panose="020F0502020204030204" pitchFamily="34" charset="0"/>
              <a:cs typeface="Calibri" panose="020F0502020204030204" pitchFamily="34" charset="0"/>
            </a:endParaRPr>
          </a:p>
        </p:txBody>
      </p:sp>
      <p:sp>
        <p:nvSpPr>
          <p:cNvPr id="12" name="TextBox 11"/>
          <p:cNvSpPr txBox="1"/>
          <p:nvPr userDrawn="1"/>
        </p:nvSpPr>
        <p:spPr>
          <a:xfrm>
            <a:off x="688206" y="1645557"/>
            <a:ext cx="7772400" cy="707886"/>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4000" b="0" dirty="0">
                <a:solidFill>
                  <a:srgbClr val="97B5C9"/>
                </a:solidFill>
                <a:latin typeface="Calibri" panose="020F0502020204030204" pitchFamily="34" charset="0"/>
                <a:cs typeface="Calibri" panose="020F0502020204030204" pitchFamily="34" charset="0"/>
              </a:rPr>
              <a:t>Project</a:t>
            </a:r>
            <a:r>
              <a:rPr lang="en-US" sz="4000" b="0" baseline="0" dirty="0">
                <a:solidFill>
                  <a:srgbClr val="97B5C9"/>
                </a:solidFill>
                <a:latin typeface="Calibri" panose="020F0502020204030204" pitchFamily="34" charset="0"/>
                <a:cs typeface="Calibri" panose="020F0502020204030204" pitchFamily="34" charset="0"/>
              </a:rPr>
              <a:t> No. 2328-NID/DRX </a:t>
            </a:r>
            <a:endParaRPr lang="en-US" sz="4000" b="0" dirty="0">
              <a:solidFill>
                <a:srgbClr val="97B5C9"/>
              </a:solidFill>
              <a:latin typeface="Calibri" panose="020F0502020204030204" pitchFamily="34" charset="0"/>
              <a:cs typeface="Calibri" panose="020F0502020204030204" pitchFamily="34" charset="0"/>
            </a:endParaRPr>
          </a:p>
        </p:txBody>
      </p:sp>
      <p:sp>
        <p:nvSpPr>
          <p:cNvPr id="14" name="TextBox 13"/>
          <p:cNvSpPr txBox="1"/>
          <p:nvPr userDrawn="1"/>
        </p:nvSpPr>
        <p:spPr>
          <a:xfrm>
            <a:off x="731520" y="3693478"/>
            <a:ext cx="7729086" cy="461665"/>
          </a:xfrm>
          <a:prstGeom prst="rect">
            <a:avLst/>
          </a:prstGeom>
          <a:noFill/>
        </p:spPr>
        <p:txBody>
          <a:bodyPr wrap="square" rtlCol="0">
            <a:spAutoFit/>
          </a:bodyPr>
          <a:lstStyle/>
          <a:p>
            <a:pPr algn="ctr"/>
            <a:r>
              <a:rPr lang="en-US" sz="2400" b="1" dirty="0">
                <a:solidFill>
                  <a:srgbClr val="57576E"/>
                </a:solidFill>
                <a:latin typeface="+mj-lt"/>
              </a:rPr>
              <a:t>City of South Pasadena   |</a:t>
            </a:r>
            <a:r>
              <a:rPr lang="en-US" sz="2400" b="1" baseline="0" dirty="0">
                <a:solidFill>
                  <a:srgbClr val="57576E"/>
                </a:solidFill>
                <a:latin typeface="+mj-lt"/>
              </a:rPr>
              <a:t> Design Review Board</a:t>
            </a:r>
            <a:endParaRPr lang="en-US" sz="2400" b="1" dirty="0">
              <a:solidFill>
                <a:srgbClr val="57576E"/>
              </a:solidFill>
              <a:latin typeface="+mj-lt"/>
            </a:endParaRPr>
          </a:p>
        </p:txBody>
      </p:sp>
    </p:spTree>
    <p:extLst>
      <p:ext uri="{BB962C8B-B14F-4D97-AF65-F5344CB8AC3E}">
        <p14:creationId xmlns:p14="http://schemas.microsoft.com/office/powerpoint/2010/main" val="3876826954"/>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1" y="0"/>
            <a:ext cx="6858000" cy="40011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solidFill>
                  <a:srgbClr val="D2533C"/>
                </a:solidFill>
                <a:latin typeface="Arial" panose="020B0604020202020204" pitchFamily="34" charset="0"/>
                <a:cs typeface="Arial" panose="020B0604020202020204" pitchFamily="34" charset="0"/>
              </a:rPr>
              <a:t> 1502 Bank Street (2328-NID/DRX)</a:t>
            </a:r>
          </a:p>
        </p:txBody>
      </p:sp>
    </p:spTree>
    <p:extLst>
      <p:ext uri="{BB962C8B-B14F-4D97-AF65-F5344CB8AC3E}">
        <p14:creationId xmlns:p14="http://schemas.microsoft.com/office/powerpoint/2010/main" val="85061900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Box 3"/>
          <p:cNvSpPr txBox="1"/>
          <p:nvPr userDrawn="1"/>
        </p:nvSpPr>
        <p:spPr>
          <a:xfrm>
            <a:off x="-1" y="0"/>
            <a:ext cx="6858000" cy="40011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solidFill>
                  <a:srgbClr val="D2533C"/>
                </a:solidFill>
                <a:latin typeface="Arial" panose="020B0604020202020204" pitchFamily="34" charset="0"/>
                <a:cs typeface="Arial" panose="020B0604020202020204" pitchFamily="34" charset="0"/>
              </a:rPr>
              <a:t>	 1502 Bank Street (2328-NID/DRX)</a:t>
            </a:r>
            <a:endParaRPr lang="pt-BR" sz="2000" b="0" dirty="0">
              <a:solidFill>
                <a:srgbClr val="D2533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710732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p:cNvSpPr txBox="1"/>
          <p:nvPr userDrawn="1"/>
        </p:nvSpPr>
        <p:spPr>
          <a:xfrm>
            <a:off x="-1" y="0"/>
            <a:ext cx="6858000" cy="40011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solidFill>
                  <a:srgbClr val="D2533C"/>
                </a:solidFill>
                <a:latin typeface="Arial" panose="020B0604020202020204" pitchFamily="34" charset="0"/>
                <a:cs typeface="Arial" panose="020B0604020202020204" pitchFamily="34" charset="0"/>
              </a:rPr>
              <a:t>	 1502 Bank Street (2328-NID/DRX)</a:t>
            </a:r>
          </a:p>
        </p:txBody>
      </p:sp>
    </p:spTree>
    <p:extLst>
      <p:ext uri="{BB962C8B-B14F-4D97-AF65-F5344CB8AC3E}">
        <p14:creationId xmlns:p14="http://schemas.microsoft.com/office/powerpoint/2010/main" val="2127026576"/>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365125"/>
          </a:xfrm>
          <a:prstGeom prst="rect">
            <a:avLst/>
          </a:prstGeom>
          <a:solidFill>
            <a:srgbClr val="97B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a:solidFill>
                <a:srgbClr val="FFFFFF"/>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3"/>
          <p:cNvSpPr txBox="1">
            <a:spLocks/>
          </p:cNvSpPr>
          <p:nvPr userDrawn="1"/>
        </p:nvSpPr>
        <p:spPr>
          <a:xfrm>
            <a:off x="6483178" y="-1"/>
            <a:ext cx="1641920" cy="346869"/>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200" kern="1200" smtClean="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r>
              <a:rPr lang="en-US" altLang="en-US" dirty="0"/>
              <a:t>February 4, 2021</a:t>
            </a:r>
          </a:p>
        </p:txBody>
      </p:sp>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782050" y="0"/>
            <a:ext cx="3619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userDrawn="1"/>
        </p:nvCxnSpPr>
        <p:spPr>
          <a:xfrm>
            <a:off x="8220896" y="76902"/>
            <a:ext cx="0" cy="1828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366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customXml" Target="../ink/ink1.xml"/><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customXml" Target="../ink/ink3.xml"/><Relationship Id="rId4" Type="http://schemas.openxmlformats.org/officeDocument/2006/relationships/notesSlide" Target="../notesSlides/notesSlide10.xml"/><Relationship Id="rId9" Type="http://schemas.openxmlformats.org/officeDocument/2006/relationships/image" Target="../media/image18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png"/><Relationship Id="rId11" Type="http://schemas.openxmlformats.org/officeDocument/2006/relationships/image" Target="../media/image4.png"/><Relationship Id="rId5" Type="http://schemas.openxmlformats.org/officeDocument/2006/relationships/image" Target="../media/image21.png"/><Relationship Id="rId10" Type="http://schemas.openxmlformats.org/officeDocument/2006/relationships/customXml" Target="../ink/ink4.xml"/><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customXml" Target="../ink/ink5.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de 1">
            <a:hlinkClick r:id="" action="ppaction://media"/>
            <a:extLst>
              <a:ext uri="{FF2B5EF4-FFF2-40B4-BE49-F238E27FC236}">
                <a16:creationId xmlns:a16="http://schemas.microsoft.com/office/drawing/2014/main" id="{8AAE96F1-82F6-4258-94F0-5AA56AFCE8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22490558-5DA5-40DF-BF5C-773ADF47290C}"/>
                  </a:ext>
                </a:extLst>
              </p14:cNvPr>
              <p14:cNvContentPartPr/>
              <p14:nvPr/>
            </p14:nvContentPartPr>
            <p14:xfrm>
              <a:off x="4549074" y="3344830"/>
              <a:ext cx="360" cy="360"/>
            </p14:xfrm>
          </p:contentPart>
        </mc:Choice>
        <mc:Fallback xmlns="">
          <p:pic>
            <p:nvPicPr>
              <p:cNvPr id="2" name="Ink 1">
                <a:extLst>
                  <a:ext uri="{FF2B5EF4-FFF2-40B4-BE49-F238E27FC236}">
                    <a16:creationId xmlns:a16="http://schemas.microsoft.com/office/drawing/2014/main" id="{22490558-5DA5-40DF-BF5C-773ADF47290C}"/>
                  </a:ext>
                </a:extLst>
              </p:cNvPr>
              <p:cNvPicPr/>
              <p:nvPr/>
            </p:nvPicPr>
            <p:blipFill>
              <a:blip r:embed="rId7"/>
              <a:stretch>
                <a:fillRect/>
              </a:stretch>
            </p:blipFill>
            <p:spPr>
              <a:xfrm>
                <a:off x="4540434" y="3336190"/>
                <a:ext cx="18000" cy="18000"/>
              </a:xfrm>
              <a:prstGeom prst="rect">
                <a:avLst/>
              </a:prstGeom>
            </p:spPr>
          </p:pic>
        </mc:Fallback>
      </mc:AlternateContent>
    </p:spTree>
    <p:extLst>
      <p:ext uri="{BB962C8B-B14F-4D97-AF65-F5344CB8AC3E}">
        <p14:creationId xmlns:p14="http://schemas.microsoft.com/office/powerpoint/2010/main" val="7905608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A55BDF-B7C9-467F-A022-CD321DAA7E7D}"/>
              </a:ext>
            </a:extLst>
          </p:cNvPr>
          <p:cNvPicPr/>
          <p:nvPr/>
        </p:nvPicPr>
        <p:blipFill>
          <a:blip r:embed="rId5"/>
          <a:stretch>
            <a:fillRect/>
          </a:stretch>
        </p:blipFill>
        <p:spPr>
          <a:xfrm>
            <a:off x="526473" y="1804122"/>
            <a:ext cx="7703578" cy="2219498"/>
          </a:xfrm>
          <a:prstGeom prst="rect">
            <a:avLst/>
          </a:prstGeom>
        </p:spPr>
      </p:pic>
      <p:sp>
        <p:nvSpPr>
          <p:cNvPr id="4" name="Rectangle 3">
            <a:extLst>
              <a:ext uri="{FF2B5EF4-FFF2-40B4-BE49-F238E27FC236}">
                <a16:creationId xmlns:a16="http://schemas.microsoft.com/office/drawing/2014/main" id="{9A29EBAA-A16D-4047-9E85-A419F4F89FD6}"/>
              </a:ext>
            </a:extLst>
          </p:cNvPr>
          <p:cNvSpPr/>
          <p:nvPr/>
        </p:nvSpPr>
        <p:spPr>
          <a:xfrm>
            <a:off x="75130" y="1733728"/>
            <a:ext cx="2341155" cy="461665"/>
          </a:xfrm>
          <a:prstGeom prst="rect">
            <a:avLst/>
          </a:prstGeom>
          <a:noFill/>
        </p:spPr>
        <p:txBody>
          <a:bodyPr wrap="squar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Revised</a:t>
            </a:r>
          </a:p>
        </p:txBody>
      </p:sp>
      <p:sp>
        <p:nvSpPr>
          <p:cNvPr id="6" name="Content Placeholder 3">
            <a:extLst>
              <a:ext uri="{FF2B5EF4-FFF2-40B4-BE49-F238E27FC236}">
                <a16:creationId xmlns:a16="http://schemas.microsoft.com/office/drawing/2014/main" id="{A5F28930-3979-4D7E-8F5D-EEEC23DD2A3F}"/>
              </a:ext>
            </a:extLst>
          </p:cNvPr>
          <p:cNvSpPr txBox="1">
            <a:spLocks/>
          </p:cNvSpPr>
          <p:nvPr/>
        </p:nvSpPr>
        <p:spPr>
          <a:xfrm>
            <a:off x="0" y="586599"/>
            <a:ext cx="9144000"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2800" dirty="0">
                <a:latin typeface="Century Gothic" pitchFamily="34" charset="0"/>
              </a:rPr>
              <a:t>West (Side) Elevation</a:t>
            </a:r>
          </a:p>
        </p:txBody>
      </p:sp>
      <p:grpSp>
        <p:nvGrpSpPr>
          <p:cNvPr id="11" name="Group 10">
            <a:extLst>
              <a:ext uri="{FF2B5EF4-FFF2-40B4-BE49-F238E27FC236}">
                <a16:creationId xmlns:a16="http://schemas.microsoft.com/office/drawing/2014/main" id="{8B04D00D-55AE-44C1-8643-D7459FD50527}"/>
              </a:ext>
            </a:extLst>
          </p:cNvPr>
          <p:cNvGrpSpPr/>
          <p:nvPr/>
        </p:nvGrpSpPr>
        <p:grpSpPr>
          <a:xfrm>
            <a:off x="445925" y="4304371"/>
            <a:ext cx="8363699" cy="2536613"/>
            <a:chOff x="383247" y="4213086"/>
            <a:chExt cx="9144000" cy="2773269"/>
          </a:xfrm>
        </p:grpSpPr>
        <p:pic>
          <p:nvPicPr>
            <p:cNvPr id="9" name="Picture 8">
              <a:extLst>
                <a:ext uri="{FF2B5EF4-FFF2-40B4-BE49-F238E27FC236}">
                  <a16:creationId xmlns:a16="http://schemas.microsoft.com/office/drawing/2014/main" id="{86CEA50A-9318-4E1B-8DFE-5D3E5C5DBC2D}"/>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383247" y="4213086"/>
              <a:ext cx="9144000" cy="2617837"/>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340902B8-9863-4677-A1ED-6D780B6C6AA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977144" y="4741420"/>
              <a:ext cx="5086299" cy="2244935"/>
            </a:xfrm>
            <a:prstGeom prst="rect">
              <a:avLst/>
            </a:prstGeom>
          </p:spPr>
        </p:pic>
      </p:grpSp>
      <p:sp>
        <p:nvSpPr>
          <p:cNvPr id="5" name="Rectangle 4">
            <a:extLst>
              <a:ext uri="{FF2B5EF4-FFF2-40B4-BE49-F238E27FC236}">
                <a16:creationId xmlns:a16="http://schemas.microsoft.com/office/drawing/2014/main" id="{777BCFCD-9E14-47CC-8724-FF7CEE92E9DB}"/>
              </a:ext>
            </a:extLst>
          </p:cNvPr>
          <p:cNvSpPr/>
          <p:nvPr/>
        </p:nvSpPr>
        <p:spPr>
          <a:xfrm>
            <a:off x="125004" y="4386242"/>
            <a:ext cx="2341155" cy="461665"/>
          </a:xfrm>
          <a:prstGeom prst="rect">
            <a:avLst/>
          </a:prstGeom>
          <a:noFill/>
        </p:spPr>
        <p:txBody>
          <a:bodyPr wrap="squar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Previous</a:t>
            </a:r>
          </a:p>
        </p:txBody>
      </p:sp>
      <p:sp>
        <p:nvSpPr>
          <p:cNvPr id="12" name="Text Box 30">
            <a:extLst>
              <a:ext uri="{FF2B5EF4-FFF2-40B4-BE49-F238E27FC236}">
                <a16:creationId xmlns:a16="http://schemas.microsoft.com/office/drawing/2014/main" id="{63EA4CDA-8B04-43AB-9FEE-E13927499BB1}"/>
              </a:ext>
            </a:extLst>
          </p:cNvPr>
          <p:cNvSpPr txBox="1"/>
          <p:nvPr/>
        </p:nvSpPr>
        <p:spPr>
          <a:xfrm>
            <a:off x="5254765" y="4023620"/>
            <a:ext cx="1185268" cy="40241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Building A</a:t>
            </a:r>
          </a:p>
        </p:txBody>
      </p:sp>
      <p:sp>
        <p:nvSpPr>
          <p:cNvPr id="13" name="Text Box 30">
            <a:extLst>
              <a:ext uri="{FF2B5EF4-FFF2-40B4-BE49-F238E27FC236}">
                <a16:creationId xmlns:a16="http://schemas.microsoft.com/office/drawing/2014/main" id="{3C9D8A2A-DCD8-4DEA-B8F1-38A9CB810345}"/>
              </a:ext>
            </a:extLst>
          </p:cNvPr>
          <p:cNvSpPr txBox="1"/>
          <p:nvPr/>
        </p:nvSpPr>
        <p:spPr>
          <a:xfrm>
            <a:off x="1231017" y="4023620"/>
            <a:ext cx="1185268" cy="40241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Building B</a:t>
            </a:r>
          </a:p>
        </p:txBody>
      </p:sp>
      <p:sp>
        <p:nvSpPr>
          <p:cNvPr id="8" name="TextBox 7">
            <a:extLst>
              <a:ext uri="{FF2B5EF4-FFF2-40B4-BE49-F238E27FC236}">
                <a16:creationId xmlns:a16="http://schemas.microsoft.com/office/drawing/2014/main" id="{0D001C3B-E88A-45AA-A856-51132FA53BBA}"/>
              </a:ext>
            </a:extLst>
          </p:cNvPr>
          <p:cNvSpPr txBox="1"/>
          <p:nvPr/>
        </p:nvSpPr>
        <p:spPr>
          <a:xfrm>
            <a:off x="5466634" y="2016181"/>
            <a:ext cx="1185268" cy="369332"/>
          </a:xfrm>
          <a:prstGeom prst="rect">
            <a:avLst/>
          </a:prstGeom>
          <a:noFill/>
        </p:spPr>
        <p:txBody>
          <a:bodyPr wrap="square" rtlCol="0">
            <a:spAutoFit/>
          </a:bodyPr>
          <a:lstStyle/>
          <a:p>
            <a:r>
              <a:rPr lang="en-US" dirty="0"/>
              <a:t>2.5’ recess</a:t>
            </a:r>
          </a:p>
        </p:txBody>
      </p:sp>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9B41CED4-D2ED-47EB-9550-72D8C2061394}"/>
                  </a:ext>
                </a:extLst>
              </p14:cNvPr>
              <p14:cNvContentPartPr/>
              <p14:nvPr/>
            </p14:nvContentPartPr>
            <p14:xfrm>
              <a:off x="5663625" y="2378708"/>
              <a:ext cx="45720" cy="658800"/>
            </p14:xfrm>
          </p:contentPart>
        </mc:Choice>
        <mc:Fallback xmlns="">
          <p:pic>
            <p:nvPicPr>
              <p:cNvPr id="14" name="Ink 13">
                <a:extLst>
                  <a:ext uri="{FF2B5EF4-FFF2-40B4-BE49-F238E27FC236}">
                    <a16:creationId xmlns:a16="http://schemas.microsoft.com/office/drawing/2014/main" id="{9B41CED4-D2ED-47EB-9550-72D8C2061394}"/>
                  </a:ext>
                </a:extLst>
              </p:cNvPr>
              <p:cNvPicPr/>
              <p:nvPr/>
            </p:nvPicPr>
            <p:blipFill>
              <a:blip r:embed="rId9"/>
              <a:stretch>
                <a:fillRect/>
              </a:stretch>
            </p:blipFill>
            <p:spPr>
              <a:xfrm>
                <a:off x="5654625" y="2369708"/>
                <a:ext cx="63360" cy="676440"/>
              </a:xfrm>
              <a:prstGeom prst="rect">
                <a:avLst/>
              </a:prstGeom>
            </p:spPr>
          </p:pic>
        </mc:Fallback>
      </mc:AlternateContent>
      <p:sp>
        <p:nvSpPr>
          <p:cNvPr id="16" name="TextBox 15">
            <a:extLst>
              <a:ext uri="{FF2B5EF4-FFF2-40B4-BE49-F238E27FC236}">
                <a16:creationId xmlns:a16="http://schemas.microsoft.com/office/drawing/2014/main" id="{0F8B404A-708D-47AB-9697-A0A3F706B726}"/>
              </a:ext>
            </a:extLst>
          </p:cNvPr>
          <p:cNvSpPr txBox="1"/>
          <p:nvPr/>
        </p:nvSpPr>
        <p:spPr>
          <a:xfrm>
            <a:off x="3607001" y="2010727"/>
            <a:ext cx="1441048" cy="369332"/>
          </a:xfrm>
          <a:prstGeom prst="rect">
            <a:avLst/>
          </a:prstGeom>
          <a:noFill/>
        </p:spPr>
        <p:txBody>
          <a:bodyPr wrap="square" rtlCol="0">
            <a:spAutoFit/>
          </a:bodyPr>
          <a:lstStyle/>
          <a:p>
            <a:r>
              <a:rPr lang="en-US" dirty="0"/>
              <a:t>Sloped roof</a:t>
            </a:r>
          </a:p>
        </p:txBody>
      </p:sp>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46DF412A-954D-49AB-BFDB-35260E70FAD8}"/>
                  </a:ext>
                </a:extLst>
              </p14:cNvPr>
              <p14:cNvContentPartPr/>
              <p14:nvPr/>
            </p14:nvContentPartPr>
            <p14:xfrm>
              <a:off x="4359354" y="2319190"/>
              <a:ext cx="24120" cy="237600"/>
            </p14:xfrm>
          </p:contentPart>
        </mc:Choice>
        <mc:Fallback xmlns="">
          <p:pic>
            <p:nvPicPr>
              <p:cNvPr id="17" name="Ink 16">
                <a:extLst>
                  <a:ext uri="{FF2B5EF4-FFF2-40B4-BE49-F238E27FC236}">
                    <a16:creationId xmlns:a16="http://schemas.microsoft.com/office/drawing/2014/main" id="{46DF412A-954D-49AB-BFDB-35260E70FAD8}"/>
                  </a:ext>
                </a:extLst>
              </p:cNvPr>
              <p:cNvPicPr/>
              <p:nvPr/>
            </p:nvPicPr>
            <p:blipFill>
              <a:blip r:embed="rId11"/>
              <a:stretch>
                <a:fillRect/>
              </a:stretch>
            </p:blipFill>
            <p:spPr>
              <a:xfrm>
                <a:off x="4350714" y="2310190"/>
                <a:ext cx="41760" cy="255240"/>
              </a:xfrm>
              <a:prstGeom prst="rect">
                <a:avLst/>
              </a:prstGeom>
            </p:spPr>
          </p:pic>
        </mc:Fallback>
      </mc:AlternateContent>
      <p:pic>
        <p:nvPicPr>
          <p:cNvPr id="20" name="Recorded Sound">
            <a:hlinkClick r:id="" action="ppaction://media"/>
            <a:extLst>
              <a:ext uri="{FF2B5EF4-FFF2-40B4-BE49-F238E27FC236}">
                <a16:creationId xmlns:a16="http://schemas.microsoft.com/office/drawing/2014/main" id="{4496A2F4-46CE-411E-B292-B7DC1559F24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02424706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3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A5F28930-3979-4D7E-8F5D-EEEC23DD2A3F}"/>
              </a:ext>
            </a:extLst>
          </p:cNvPr>
          <p:cNvSpPr txBox="1">
            <a:spLocks/>
          </p:cNvSpPr>
          <p:nvPr/>
        </p:nvSpPr>
        <p:spPr>
          <a:xfrm>
            <a:off x="0" y="586599"/>
            <a:ext cx="9144000"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2800" dirty="0">
                <a:latin typeface="Century Gothic" pitchFamily="34" charset="0"/>
              </a:rPr>
              <a:t>Site Plan</a:t>
            </a:r>
          </a:p>
        </p:txBody>
      </p:sp>
      <p:pic>
        <p:nvPicPr>
          <p:cNvPr id="3" name="Picture 2">
            <a:extLst>
              <a:ext uri="{FF2B5EF4-FFF2-40B4-BE49-F238E27FC236}">
                <a16:creationId xmlns:a16="http://schemas.microsoft.com/office/drawing/2014/main" id="{4AB298C3-EEDA-41F0-A695-4E1AE4165235}"/>
              </a:ext>
            </a:extLst>
          </p:cNvPr>
          <p:cNvPicPr>
            <a:picLocks noChangeAspect="1"/>
          </p:cNvPicPr>
          <p:nvPr/>
        </p:nvPicPr>
        <p:blipFill>
          <a:blip r:embed="rId3"/>
          <a:stretch>
            <a:fillRect/>
          </a:stretch>
        </p:blipFill>
        <p:spPr>
          <a:xfrm>
            <a:off x="0" y="1810820"/>
            <a:ext cx="9144000" cy="3236360"/>
          </a:xfrm>
          <a:prstGeom prst="rect">
            <a:avLst/>
          </a:prstGeom>
        </p:spPr>
      </p:pic>
    </p:spTree>
    <p:extLst>
      <p:ext uri="{BB962C8B-B14F-4D97-AF65-F5344CB8AC3E}">
        <p14:creationId xmlns:p14="http://schemas.microsoft.com/office/powerpoint/2010/main" val="913893504"/>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EAC947-E4D2-4F41-8560-72B8B19031F8}"/>
              </a:ext>
            </a:extLst>
          </p:cNvPr>
          <p:cNvPicPr/>
          <p:nvPr/>
        </p:nvPicPr>
        <p:blipFill>
          <a:blip r:embed="rId5"/>
          <a:stretch>
            <a:fillRect/>
          </a:stretch>
        </p:blipFill>
        <p:spPr>
          <a:xfrm>
            <a:off x="659570" y="4212938"/>
            <a:ext cx="3574575" cy="2674416"/>
          </a:xfrm>
          <a:prstGeom prst="rect">
            <a:avLst/>
          </a:prstGeom>
        </p:spPr>
      </p:pic>
      <p:pic>
        <p:nvPicPr>
          <p:cNvPr id="7" name="Picture 6">
            <a:extLst>
              <a:ext uri="{FF2B5EF4-FFF2-40B4-BE49-F238E27FC236}">
                <a16:creationId xmlns:a16="http://schemas.microsoft.com/office/drawing/2014/main" id="{A0BA7FA1-C427-4F98-8802-9433905EFD66}"/>
              </a:ext>
            </a:extLst>
          </p:cNvPr>
          <p:cNvPicPr/>
          <p:nvPr/>
        </p:nvPicPr>
        <p:blipFill rotWithShape="1">
          <a:blip r:embed="rId6">
            <a:extLst>
              <a:ext uri="{28A0092B-C50C-407E-A947-70E740481C1C}">
                <a14:useLocalDpi xmlns:a14="http://schemas.microsoft.com/office/drawing/2010/main" val="0"/>
              </a:ext>
            </a:extLst>
          </a:blip>
          <a:srcRect l="6402"/>
          <a:stretch/>
        </p:blipFill>
        <p:spPr bwMode="auto">
          <a:xfrm>
            <a:off x="575390" y="1430200"/>
            <a:ext cx="3658755" cy="2665608"/>
          </a:xfrm>
          <a:prstGeom prst="rect">
            <a:avLst/>
          </a:prstGeom>
          <a:ln>
            <a:noFill/>
          </a:ln>
          <a:extLst>
            <a:ext uri="{53640926-AAD7-44D8-BBD7-CCE9431645EC}">
              <a14:shadowObscured xmlns:a14="http://schemas.microsoft.com/office/drawing/2010/main"/>
            </a:ext>
          </a:extLst>
        </p:spPr>
      </p:pic>
      <p:sp>
        <p:nvSpPr>
          <p:cNvPr id="6" name="Content Placeholder 3">
            <a:extLst>
              <a:ext uri="{FF2B5EF4-FFF2-40B4-BE49-F238E27FC236}">
                <a16:creationId xmlns:a16="http://schemas.microsoft.com/office/drawing/2014/main" id="{A5F28930-3979-4D7E-8F5D-EEEC23DD2A3F}"/>
              </a:ext>
            </a:extLst>
          </p:cNvPr>
          <p:cNvSpPr txBox="1">
            <a:spLocks/>
          </p:cNvSpPr>
          <p:nvPr/>
        </p:nvSpPr>
        <p:spPr>
          <a:xfrm>
            <a:off x="0" y="586599"/>
            <a:ext cx="9144000"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2800" dirty="0">
                <a:latin typeface="Century Gothic" pitchFamily="34" charset="0"/>
              </a:rPr>
              <a:t>North (Rear) Elevation</a:t>
            </a:r>
          </a:p>
        </p:txBody>
      </p:sp>
      <p:pic>
        <p:nvPicPr>
          <p:cNvPr id="8" name="Picture 7">
            <a:extLst>
              <a:ext uri="{FF2B5EF4-FFF2-40B4-BE49-F238E27FC236}">
                <a16:creationId xmlns:a16="http://schemas.microsoft.com/office/drawing/2014/main" id="{0BD972FF-A93C-4C90-BE93-8B61F2DC38D3}"/>
              </a:ext>
            </a:extLst>
          </p:cNvPr>
          <p:cNvPicPr/>
          <p:nvPr/>
        </p:nvPicPr>
        <p:blipFill rotWithShape="1">
          <a:blip r:embed="rId7"/>
          <a:srcRect l="3716"/>
          <a:stretch/>
        </p:blipFill>
        <p:spPr bwMode="auto">
          <a:xfrm>
            <a:off x="4238335" y="1432940"/>
            <a:ext cx="3658755" cy="2660128"/>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37EE4E5F-D205-4EA2-A4EB-0EF2DAC1BDF0}"/>
              </a:ext>
            </a:extLst>
          </p:cNvPr>
          <p:cNvPicPr/>
          <p:nvPr/>
        </p:nvPicPr>
        <p:blipFill>
          <a:blip r:embed="rId8">
            <a:extLst>
              <a:ext uri="{28A0092B-C50C-407E-A947-70E740481C1C}">
                <a14:useLocalDpi xmlns:a14="http://schemas.microsoft.com/office/drawing/2010/main" val="0"/>
              </a:ext>
            </a:extLst>
          </a:blip>
          <a:stretch>
            <a:fillRect/>
          </a:stretch>
        </p:blipFill>
        <p:spPr>
          <a:xfrm>
            <a:off x="4234145" y="4212938"/>
            <a:ext cx="3658755" cy="2424244"/>
          </a:xfrm>
          <a:prstGeom prst="rect">
            <a:avLst/>
          </a:prstGeom>
        </p:spPr>
      </p:pic>
      <p:sp>
        <p:nvSpPr>
          <p:cNvPr id="4" name="Rectangle 3">
            <a:extLst>
              <a:ext uri="{FF2B5EF4-FFF2-40B4-BE49-F238E27FC236}">
                <a16:creationId xmlns:a16="http://schemas.microsoft.com/office/drawing/2014/main" id="{9A29EBAA-A16D-4047-9E85-A419F4F89FD6}"/>
              </a:ext>
            </a:extLst>
          </p:cNvPr>
          <p:cNvSpPr/>
          <p:nvPr/>
        </p:nvSpPr>
        <p:spPr>
          <a:xfrm>
            <a:off x="3046115" y="1427460"/>
            <a:ext cx="2341155" cy="461665"/>
          </a:xfrm>
          <a:prstGeom prst="rect">
            <a:avLst/>
          </a:prstGeom>
          <a:noFill/>
        </p:spPr>
        <p:txBody>
          <a:bodyPr wrap="squar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Revised</a:t>
            </a:r>
          </a:p>
        </p:txBody>
      </p:sp>
      <p:sp>
        <p:nvSpPr>
          <p:cNvPr id="5" name="Rectangle 4">
            <a:extLst>
              <a:ext uri="{FF2B5EF4-FFF2-40B4-BE49-F238E27FC236}">
                <a16:creationId xmlns:a16="http://schemas.microsoft.com/office/drawing/2014/main" id="{777BCFCD-9E14-47CC-8724-FF7CEE92E9DB}"/>
              </a:ext>
            </a:extLst>
          </p:cNvPr>
          <p:cNvSpPr/>
          <p:nvPr/>
        </p:nvSpPr>
        <p:spPr>
          <a:xfrm>
            <a:off x="2925709" y="4334811"/>
            <a:ext cx="2341155" cy="461665"/>
          </a:xfrm>
          <a:prstGeom prst="rect">
            <a:avLst/>
          </a:prstGeom>
          <a:noFill/>
        </p:spPr>
        <p:txBody>
          <a:bodyPr wrap="squar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Previous</a:t>
            </a:r>
          </a:p>
        </p:txBody>
      </p:sp>
      <p:sp>
        <p:nvSpPr>
          <p:cNvPr id="12" name="Text Box 30">
            <a:extLst>
              <a:ext uri="{FF2B5EF4-FFF2-40B4-BE49-F238E27FC236}">
                <a16:creationId xmlns:a16="http://schemas.microsoft.com/office/drawing/2014/main" id="{A4BB4E01-C0CA-42FC-B698-76396E203887}"/>
              </a:ext>
            </a:extLst>
          </p:cNvPr>
          <p:cNvSpPr txBox="1"/>
          <p:nvPr/>
        </p:nvSpPr>
        <p:spPr>
          <a:xfrm>
            <a:off x="1675224" y="4091593"/>
            <a:ext cx="1185268" cy="40241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Building A</a:t>
            </a:r>
          </a:p>
        </p:txBody>
      </p:sp>
      <p:sp>
        <p:nvSpPr>
          <p:cNvPr id="14" name="Text Box 30">
            <a:extLst>
              <a:ext uri="{FF2B5EF4-FFF2-40B4-BE49-F238E27FC236}">
                <a16:creationId xmlns:a16="http://schemas.microsoft.com/office/drawing/2014/main" id="{73E68A2C-01F6-4FAA-B3DA-FF3560ED5DCA}"/>
              </a:ext>
            </a:extLst>
          </p:cNvPr>
          <p:cNvSpPr txBox="1"/>
          <p:nvPr/>
        </p:nvSpPr>
        <p:spPr>
          <a:xfrm>
            <a:off x="5796183" y="4091593"/>
            <a:ext cx="1185268" cy="40241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Building B</a:t>
            </a:r>
          </a:p>
        </p:txBody>
      </p:sp>
      <p:pic>
        <p:nvPicPr>
          <p:cNvPr id="2" name="Recorded Sound">
            <a:hlinkClick r:id="" action="ppaction://media"/>
            <a:extLst>
              <a:ext uri="{FF2B5EF4-FFF2-40B4-BE49-F238E27FC236}">
                <a16:creationId xmlns:a16="http://schemas.microsoft.com/office/drawing/2014/main" id="{A2AEA538-911B-40EC-92F8-DF95F608C7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7525" y="3184525"/>
            <a:ext cx="487363" cy="487363"/>
          </a:xfrm>
          <a:prstGeom prst="rect">
            <a:avLst/>
          </a:prstGeom>
        </p:spPr>
      </p:pic>
      <mc:AlternateContent xmlns:mc="http://schemas.openxmlformats.org/markup-compatibility/2006" xmlns:p14="http://schemas.microsoft.com/office/powerpoint/2010/main">
        <mc:Choice Requires="p14">
          <p:contentPart p14:bwMode="auto" r:id="rId10">
            <p14:nvContentPartPr>
              <p14:cNvPr id="3" name="Ink 2">
                <a:extLst>
                  <a:ext uri="{FF2B5EF4-FFF2-40B4-BE49-F238E27FC236}">
                    <a16:creationId xmlns:a16="http://schemas.microsoft.com/office/drawing/2014/main" id="{51E7867A-AB2B-4201-A385-5B8E2F888A39}"/>
                  </a:ext>
                </a:extLst>
              </p14:cNvPr>
              <p14:cNvContentPartPr/>
              <p14:nvPr/>
            </p14:nvContentPartPr>
            <p14:xfrm>
              <a:off x="4437834" y="3478750"/>
              <a:ext cx="360" cy="360"/>
            </p14:xfrm>
          </p:contentPart>
        </mc:Choice>
        <mc:Fallback xmlns="">
          <p:pic>
            <p:nvPicPr>
              <p:cNvPr id="3" name="Ink 2">
                <a:extLst>
                  <a:ext uri="{FF2B5EF4-FFF2-40B4-BE49-F238E27FC236}">
                    <a16:creationId xmlns:a16="http://schemas.microsoft.com/office/drawing/2014/main" id="{51E7867A-AB2B-4201-A385-5B8E2F888A39}"/>
                  </a:ext>
                </a:extLst>
              </p:cNvPr>
              <p:cNvPicPr/>
              <p:nvPr/>
            </p:nvPicPr>
            <p:blipFill>
              <a:blip r:embed="rId11"/>
              <a:stretch>
                <a:fillRect/>
              </a:stretch>
            </p:blipFill>
            <p:spPr>
              <a:xfrm>
                <a:off x="4429194" y="3469750"/>
                <a:ext cx="18000" cy="18000"/>
              </a:xfrm>
              <a:prstGeom prst="rect">
                <a:avLst/>
              </a:prstGeom>
            </p:spPr>
          </p:pic>
        </mc:Fallback>
      </mc:AlternateContent>
    </p:spTree>
    <p:extLst>
      <p:ext uri="{BB962C8B-B14F-4D97-AF65-F5344CB8AC3E}">
        <p14:creationId xmlns:p14="http://schemas.microsoft.com/office/powerpoint/2010/main" val="580760373"/>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01005" y="1795030"/>
            <a:ext cx="8341990" cy="3950850"/>
          </a:xfrm>
          <a:prstGeom prst="rect">
            <a:avLst/>
          </a:prstGeom>
        </p:spPr>
        <p:txBody>
          <a:bodyPr vert="horz" lIns="91440" tIns="45720" rIns="91440" bIns="45720" rtlCol="0" anchor="ctr">
            <a:normAutofit fontScale="97500"/>
          </a:bodyPr>
          <a:lstStyle/>
          <a:p>
            <a:pPr lvl="0"/>
            <a:r>
              <a:rPr lang="en-US" sz="2100" dirty="0">
                <a:latin typeface="Century Gothic" panose="020B0502020202020204" pitchFamily="34" charset="0"/>
              </a:rPr>
              <a:t>The applicant shall submit revised plans for review and approval by the Chair of the Design Review Board to incorporate the alternative entryway design with the following:</a:t>
            </a:r>
          </a:p>
          <a:p>
            <a:pPr lvl="0"/>
            <a:endParaRPr lang="en-US" sz="2100" dirty="0">
              <a:latin typeface="Century Gothic" panose="020B0502020202020204" pitchFamily="34" charset="0"/>
            </a:endParaRPr>
          </a:p>
          <a:p>
            <a:pPr lvl="1"/>
            <a:r>
              <a:rPr lang="en-US" sz="2100" dirty="0">
                <a:latin typeface="Century Gothic" panose="020B0502020202020204" pitchFamily="34" charset="0"/>
              </a:rPr>
              <a:t>Building A, South Elevation. Further lower the clay-tile roof above the front door such that the top of the roof slope aligns with the bottom of the balcony to create a pedestrian scale design and continue the wrought iron metal railing for the balcony along the second floor.</a:t>
            </a:r>
          </a:p>
          <a:p>
            <a:pPr marL="342900" lvl="0" indent="-342900" defTabSz="914400">
              <a:lnSpc>
                <a:spcPct val="90000"/>
              </a:lnSpc>
              <a:spcBef>
                <a:spcPct val="0"/>
              </a:spcBef>
              <a:buFont typeface="Arial" panose="020B0604020202020204" pitchFamily="34" charset="0"/>
              <a:buChar char="•"/>
              <a:defRPr/>
            </a:pPr>
            <a:endParaRPr kumimoji="0" lang="en-US" sz="2000" b="0" i="0" u="none" strike="noStrike" kern="1200" cap="none" spc="0" normalizeH="0" baseline="0" noProof="0" dirty="0">
              <a:ln>
                <a:noFill/>
              </a:ln>
              <a:effectLst/>
              <a:uLnTx/>
              <a:uFillTx/>
              <a:latin typeface="Century Gothic" panose="020B0502020202020204" pitchFamily="34" charset="0"/>
              <a:ea typeface="+mj-ea"/>
              <a:cs typeface="+mj-cs"/>
            </a:endParaRPr>
          </a:p>
        </p:txBody>
      </p:sp>
      <p:sp>
        <p:nvSpPr>
          <p:cNvPr id="6" name="Content Placeholder 1">
            <a:extLst>
              <a:ext uri="{FF2B5EF4-FFF2-40B4-BE49-F238E27FC236}">
                <a16:creationId xmlns:a16="http://schemas.microsoft.com/office/drawing/2014/main" id="{1D673A2C-0E5F-4588-A051-46BAB49564C8}"/>
              </a:ext>
            </a:extLst>
          </p:cNvPr>
          <p:cNvSpPr txBox="1">
            <a:spLocks/>
          </p:cNvSpPr>
          <p:nvPr/>
        </p:nvSpPr>
        <p:spPr>
          <a:xfrm>
            <a:off x="477157" y="986172"/>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Font typeface="Arial" panose="020B0604020202020204" pitchFamily="34" charset="0"/>
              <a:buNone/>
            </a:pPr>
            <a:r>
              <a:rPr lang="en-US" sz="2400" dirty="0">
                <a:latin typeface="Century Gothic" panose="020B0502020202020204" pitchFamily="34" charset="0"/>
              </a:rPr>
              <a:t>CONDITION OF APPROVAL: </a:t>
            </a: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B6EBCB27-38FF-46F3-8252-60791A8479A7}"/>
                  </a:ext>
                </a:extLst>
              </p14:cNvPr>
              <p14:cNvContentPartPr/>
              <p14:nvPr/>
            </p14:nvContentPartPr>
            <p14:xfrm>
              <a:off x="4928514" y="1795030"/>
              <a:ext cx="360" cy="360"/>
            </p14:xfrm>
          </p:contentPart>
        </mc:Choice>
        <mc:Fallback xmlns="">
          <p:pic>
            <p:nvPicPr>
              <p:cNvPr id="2" name="Ink 1">
                <a:extLst>
                  <a:ext uri="{FF2B5EF4-FFF2-40B4-BE49-F238E27FC236}">
                    <a16:creationId xmlns:a16="http://schemas.microsoft.com/office/drawing/2014/main" id="{B6EBCB27-38FF-46F3-8252-60791A8479A7}"/>
                  </a:ext>
                </a:extLst>
              </p:cNvPr>
              <p:cNvPicPr/>
              <p:nvPr/>
            </p:nvPicPr>
            <p:blipFill>
              <a:blip r:embed="rId6"/>
              <a:stretch>
                <a:fillRect/>
              </a:stretch>
            </p:blipFill>
            <p:spPr>
              <a:xfrm>
                <a:off x="4919514" y="1786030"/>
                <a:ext cx="18000" cy="18000"/>
              </a:xfrm>
              <a:prstGeom prst="rect">
                <a:avLst/>
              </a:prstGeom>
            </p:spPr>
          </p:pic>
        </mc:Fallback>
      </mc:AlternateContent>
      <p:pic>
        <p:nvPicPr>
          <p:cNvPr id="16" name="Recorded Sound">
            <a:hlinkClick r:id="" action="ppaction://media"/>
            <a:extLst>
              <a:ext uri="{FF2B5EF4-FFF2-40B4-BE49-F238E27FC236}">
                <a16:creationId xmlns:a16="http://schemas.microsoft.com/office/drawing/2014/main" id="{C7D14AE9-C8F9-4CC5-9B40-26E60D907A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60213134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9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9544" y="846931"/>
            <a:ext cx="7886700" cy="4351338"/>
          </a:xfrm>
        </p:spPr>
        <p:txBody>
          <a:bodyPr>
            <a:normAutofit/>
          </a:bodyPr>
          <a:lstStyle/>
          <a:p>
            <a:pPr marL="0" indent="0">
              <a:lnSpc>
                <a:spcPct val="100000"/>
              </a:lnSpc>
              <a:spcAft>
                <a:spcPts val="1200"/>
              </a:spcAft>
              <a:buNone/>
            </a:pPr>
            <a:r>
              <a:rPr lang="en-US" sz="2400" dirty="0">
                <a:latin typeface="Century Gothic" panose="020B0502020202020204" pitchFamily="34" charset="0"/>
              </a:rPr>
              <a:t>STAFF RECOMMENDATION: </a:t>
            </a:r>
          </a:p>
        </p:txBody>
      </p:sp>
      <p:sp>
        <p:nvSpPr>
          <p:cNvPr id="5" name="Title 1"/>
          <p:cNvSpPr txBox="1">
            <a:spLocks/>
          </p:cNvSpPr>
          <p:nvPr/>
        </p:nvSpPr>
        <p:spPr>
          <a:xfrm>
            <a:off x="599544" y="1369300"/>
            <a:ext cx="7669667" cy="4932200"/>
          </a:xfrm>
          <a:prstGeom prst="rect">
            <a:avLst/>
          </a:prstGeom>
        </p:spPr>
        <p:txBody>
          <a:bodyPr vert="horz" lIns="91440" tIns="45720" rIns="91440" bIns="45720" rtlCol="0" anchor="ctr">
            <a:noAutofit/>
          </a:bodyPr>
          <a:lstStyle/>
          <a:p>
            <a:pPr algn="just"/>
            <a:r>
              <a:rPr lang="en-US" sz="2800" dirty="0">
                <a:latin typeface="Century Gothic" panose="020B0502020202020204" pitchFamily="34" charset="0"/>
              </a:rPr>
              <a:t>Staff recommends that the Design Review Board approves the demolition of the existing house and garage and approve the Design Review Permit and the alternative entryway design, subject to conditions of approval.</a:t>
            </a:r>
          </a:p>
          <a:p>
            <a:pPr marL="0" marR="0" lvl="0" indent="0" defTabSz="914400" rtl="0" eaLnBrk="1" fontAlgn="auto" latinLnBrk="0" hangingPunct="1">
              <a:lnSpc>
                <a:spcPct val="90000"/>
              </a:lnSpc>
              <a:spcBef>
                <a:spcPct val="0"/>
              </a:spcBef>
              <a:spcAft>
                <a:spcPts val="0"/>
              </a:spcAft>
              <a:buClrTx/>
              <a:buSzTx/>
              <a:tabLst/>
              <a:defRPr/>
            </a:pPr>
            <a:endParaRPr kumimoji="0" lang="en-US" sz="6000" b="0" i="0" u="none" strike="noStrike" kern="1200" cap="none" spc="0" normalizeH="0" noProof="0" dirty="0">
              <a:ln>
                <a:noFill/>
              </a:ln>
              <a:solidFill>
                <a:schemeClr val="tx1"/>
              </a:solidFill>
              <a:effectLst/>
              <a:uLnTx/>
              <a:uFillTx/>
              <a:ea typeface="+mj-ea"/>
              <a:cs typeface="+mj-cs"/>
            </a:endParaRPr>
          </a:p>
        </p:txBody>
      </p:sp>
      <p:pic>
        <p:nvPicPr>
          <p:cNvPr id="3" name="Recorded Sound">
            <a:hlinkClick r:id="" action="ppaction://media"/>
            <a:extLst>
              <a:ext uri="{FF2B5EF4-FFF2-40B4-BE49-F238E27FC236}">
                <a16:creationId xmlns:a16="http://schemas.microsoft.com/office/drawing/2014/main" id="{0802BD77-EB1C-4023-93DF-829D9C8AA8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pic>
        <p:nvPicPr>
          <p:cNvPr id="6" name="Picture 5">
            <a:extLst>
              <a:ext uri="{FF2B5EF4-FFF2-40B4-BE49-F238E27FC236}">
                <a16:creationId xmlns:a16="http://schemas.microsoft.com/office/drawing/2014/main" id="{E389D05B-AAF2-4343-9F55-88C3DA784F03}"/>
              </a:ext>
            </a:extLst>
          </p:cNvPr>
          <p:cNvPicPr/>
          <p:nvPr/>
        </p:nvPicPr>
        <p:blipFill rotWithShape="1">
          <a:blip r:embed="rId5"/>
          <a:srcRect l="56674" t="7960"/>
          <a:stretch/>
        </p:blipFill>
        <p:spPr bwMode="auto">
          <a:xfrm>
            <a:off x="4950941" y="4413819"/>
            <a:ext cx="3105664" cy="22958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172481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092" y="740229"/>
            <a:ext cx="8438606" cy="646331"/>
          </a:xfrm>
          <a:prstGeom prst="rect">
            <a:avLst/>
          </a:prstGeom>
          <a:noFill/>
        </p:spPr>
        <p:txBody>
          <a:bodyPr wrap="square" rtlCol="0">
            <a:spAutoFit/>
          </a:bodyPr>
          <a:lstStyle/>
          <a:p>
            <a:endParaRPr lang="en-US" dirty="0"/>
          </a:p>
          <a:p>
            <a:endParaRPr lang="en-US" dirty="0"/>
          </a:p>
        </p:txBody>
      </p:sp>
      <p:sp>
        <p:nvSpPr>
          <p:cNvPr id="4" name="TextBox 3"/>
          <p:cNvSpPr txBox="1"/>
          <p:nvPr/>
        </p:nvSpPr>
        <p:spPr>
          <a:xfrm>
            <a:off x="3689015" y="2197127"/>
            <a:ext cx="1901483" cy="461665"/>
          </a:xfrm>
          <a:prstGeom prst="rect">
            <a:avLst/>
          </a:prstGeom>
          <a:noFill/>
        </p:spPr>
        <p:txBody>
          <a:bodyPr wrap="none" rtlCol="0">
            <a:spAutoFit/>
          </a:bodyPr>
          <a:lstStyle/>
          <a:p>
            <a:r>
              <a:rPr lang="en-US" sz="2400" dirty="0">
                <a:latin typeface="Century Gothic" panose="020B0502020202020204" pitchFamily="34" charset="0"/>
              </a:rPr>
              <a:t>Questions? </a:t>
            </a:r>
          </a:p>
        </p:txBody>
      </p:sp>
      <p:pic>
        <p:nvPicPr>
          <p:cNvPr id="2" name="Recorded Sound">
            <a:hlinkClick r:id="" action="ppaction://media"/>
            <a:extLst>
              <a:ext uri="{FF2B5EF4-FFF2-40B4-BE49-F238E27FC236}">
                <a16:creationId xmlns:a16="http://schemas.microsoft.com/office/drawing/2014/main" id="{25FD210A-D752-413B-AF84-6E0F2ECC17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56886686"/>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bwMode="auto">
          <a:xfrm>
            <a:off x="60388" y="1134287"/>
            <a:ext cx="8626412" cy="544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spcBef>
                <a:spcPct val="20000"/>
              </a:spcBef>
              <a:buClr>
                <a:schemeClr val="accent1"/>
              </a:buClr>
              <a:buSzPct val="85000"/>
              <a:buFont typeface="Arial" charset="0"/>
              <a:buChar char="•"/>
              <a:defRPr sz="2400">
                <a:solidFill>
                  <a:schemeClr val="tx1"/>
                </a:solidFill>
                <a:latin typeface="Arial" charset="0"/>
              </a:defRPr>
            </a:lvl1pPr>
            <a:lvl2pPr indent="-182563">
              <a:spcBef>
                <a:spcPct val="20000"/>
              </a:spcBef>
              <a:buClr>
                <a:schemeClr val="accent1"/>
              </a:buClr>
              <a:buSzPct val="85000"/>
              <a:buFont typeface="Arial" charset="0"/>
              <a:buChar char="•"/>
              <a:defRPr sz="2000">
                <a:solidFill>
                  <a:schemeClr val="tx1"/>
                </a:solidFill>
                <a:latin typeface="Arial" charset="0"/>
              </a:defRPr>
            </a:lvl2pPr>
            <a:lvl3pPr marL="573088" indent="-457200">
              <a:spcBef>
                <a:spcPct val="20000"/>
              </a:spcBef>
              <a:buClr>
                <a:schemeClr val="accent1"/>
              </a:buClr>
              <a:buSzPct val="90000"/>
              <a:buFont typeface="Arial" charset="0"/>
              <a:buChar char="•"/>
              <a:defRPr>
                <a:solidFill>
                  <a:schemeClr val="tx1"/>
                </a:solidFill>
                <a:latin typeface="Arial" charset="0"/>
              </a:defRPr>
            </a:lvl3pPr>
            <a:lvl4pPr marL="1004888" indent="-182563">
              <a:spcBef>
                <a:spcPct val="20000"/>
              </a:spcBef>
              <a:buClr>
                <a:schemeClr val="accent1"/>
              </a:buClr>
              <a:buFont typeface="Arial" charset="0"/>
              <a:buChar char="•"/>
              <a:defRPr sz="1600">
                <a:solidFill>
                  <a:schemeClr val="tx1"/>
                </a:solidFill>
                <a:latin typeface="Arial" charset="0"/>
              </a:defRPr>
            </a:lvl4pPr>
            <a:lvl5pPr marL="1030288" indent="-457200">
              <a:spcBef>
                <a:spcPct val="20000"/>
              </a:spcBef>
              <a:buClr>
                <a:schemeClr val="accent1"/>
              </a:buClr>
              <a:buSzPct val="100000"/>
              <a:buFont typeface="Arial" charset="0"/>
              <a:buChar char="•"/>
              <a:defRPr sz="1400">
                <a:solidFill>
                  <a:schemeClr val="tx1"/>
                </a:solidFill>
                <a:latin typeface="Arial" charset="0"/>
              </a:defRPr>
            </a:lvl5pPr>
            <a:lvl6pPr marL="14874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19446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24018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28590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lvl="2" algn="just">
              <a:spcAft>
                <a:spcPts val="1200"/>
              </a:spcAft>
            </a:pPr>
            <a:endParaRPr lang="en-US" altLang="en-US" sz="2400" b="1" dirty="0">
              <a:latin typeface="Century Gothic" pitchFamily="34" charset="0"/>
            </a:endParaRPr>
          </a:p>
          <a:p>
            <a:pPr lvl="2" algn="just">
              <a:spcAft>
                <a:spcPts val="1200"/>
              </a:spcAft>
            </a:pPr>
            <a:r>
              <a:rPr lang="en-US" altLang="en-US" sz="2400" b="1" dirty="0">
                <a:latin typeface="Century Gothic" pitchFamily="34" charset="0"/>
              </a:rPr>
              <a:t>Notice of Demolition </a:t>
            </a:r>
            <a:r>
              <a:rPr lang="en-US" altLang="en-US" sz="2400" dirty="0">
                <a:latin typeface="Century Gothic" pitchFamily="34" charset="0"/>
              </a:rPr>
              <a:t>-1,442 square-foot single-family home and 240 square-foot detached 1-car garage built in 1908. (CHC reviewed Aug. 20)</a:t>
            </a:r>
          </a:p>
          <a:p>
            <a:pPr lvl="2" algn="just">
              <a:spcAft>
                <a:spcPts val="1200"/>
              </a:spcAft>
            </a:pPr>
            <a:endParaRPr lang="en-US" altLang="en-US" sz="2400" dirty="0">
              <a:latin typeface="Century Gothic" pitchFamily="34" charset="0"/>
            </a:endParaRPr>
          </a:p>
          <a:p>
            <a:pPr lvl="2" algn="just">
              <a:spcAft>
                <a:spcPts val="1200"/>
              </a:spcAft>
            </a:pPr>
            <a:r>
              <a:rPr lang="en-US" sz="2400" b="1" dirty="0">
                <a:latin typeface="Century Gothic" panose="020B0502020202020204" pitchFamily="34" charset="0"/>
              </a:rPr>
              <a:t>Design Review </a:t>
            </a:r>
            <a:r>
              <a:rPr lang="en-US" sz="2400" dirty="0">
                <a:latin typeface="Century Gothic" panose="020B0502020202020204" pitchFamily="34" charset="0"/>
              </a:rPr>
              <a:t>to allow for construction of two new detached two-story single-family residences. </a:t>
            </a:r>
          </a:p>
          <a:p>
            <a:pPr lvl="2" algn="just">
              <a:spcAft>
                <a:spcPts val="1200"/>
              </a:spcAft>
            </a:pPr>
            <a:endParaRPr lang="en-US" sz="2400" dirty="0">
              <a:latin typeface="Century Gothic" panose="020B0502020202020204" pitchFamily="34" charset="0"/>
            </a:endParaRPr>
          </a:p>
          <a:p>
            <a:pPr lvl="2" algn="just">
              <a:spcAft>
                <a:spcPts val="1200"/>
              </a:spcAft>
            </a:pPr>
            <a:endParaRPr lang="en-US" altLang="en-US" sz="2400" dirty="0">
              <a:latin typeface="Century Gothic" pitchFamily="34" charset="0"/>
            </a:endParaRPr>
          </a:p>
        </p:txBody>
      </p:sp>
      <p:sp>
        <p:nvSpPr>
          <p:cNvPr id="4" name="Content Placeholder 3"/>
          <p:cNvSpPr txBox="1">
            <a:spLocks/>
          </p:cNvSpPr>
          <p:nvPr/>
        </p:nvSpPr>
        <p:spPr>
          <a:xfrm>
            <a:off x="0" y="586599"/>
            <a:ext cx="9144000"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2800" dirty="0">
                <a:latin typeface="Century Gothic" pitchFamily="34" charset="0"/>
              </a:rPr>
              <a:t>PROJECT DESCRIPTION</a:t>
            </a:r>
          </a:p>
        </p:txBody>
      </p:sp>
      <p:pic>
        <p:nvPicPr>
          <p:cNvPr id="7" name="Recorded Sound">
            <a:hlinkClick r:id="" action="ppaction://media"/>
            <a:extLst>
              <a:ext uri="{FF2B5EF4-FFF2-40B4-BE49-F238E27FC236}">
                <a16:creationId xmlns:a16="http://schemas.microsoft.com/office/drawing/2014/main" id="{AAB5656C-1E4F-45D4-A2BF-0A091C0456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pic>
        <p:nvPicPr>
          <p:cNvPr id="9" name="Picture 8">
            <a:extLst>
              <a:ext uri="{FF2B5EF4-FFF2-40B4-BE49-F238E27FC236}">
                <a16:creationId xmlns:a16="http://schemas.microsoft.com/office/drawing/2014/main" id="{E95863D0-7950-4863-BB3B-68059B619E92}"/>
              </a:ext>
            </a:extLst>
          </p:cNvPr>
          <p:cNvPicPr>
            <a:picLocks noChangeAspect="1"/>
          </p:cNvPicPr>
          <p:nvPr/>
        </p:nvPicPr>
        <p:blipFill>
          <a:blip r:embed="rId6"/>
          <a:stretch>
            <a:fillRect/>
          </a:stretch>
        </p:blipFill>
        <p:spPr>
          <a:xfrm>
            <a:off x="1215482" y="4680081"/>
            <a:ext cx="5703849" cy="1896565"/>
          </a:xfrm>
          <a:prstGeom prst="rect">
            <a:avLst/>
          </a:prstGeom>
        </p:spPr>
      </p:pic>
    </p:spTree>
    <p:extLst>
      <p:ext uri="{BB962C8B-B14F-4D97-AF65-F5344CB8AC3E}">
        <p14:creationId xmlns:p14="http://schemas.microsoft.com/office/powerpoint/2010/main" val="1102444152"/>
      </p:ext>
    </p:extLst>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C0DE48-2778-40EA-8494-77CFF6CBEC23}"/>
              </a:ext>
            </a:extLst>
          </p:cNvPr>
          <p:cNvPicPr/>
          <p:nvPr/>
        </p:nvPicPr>
        <p:blipFill rotWithShape="1">
          <a:blip r:embed="rId5">
            <a:extLst>
              <a:ext uri="{28A0092B-C50C-407E-A947-70E740481C1C}">
                <a14:useLocalDpi xmlns:a14="http://schemas.microsoft.com/office/drawing/2010/main" val="0"/>
              </a:ext>
            </a:extLst>
          </a:blip>
          <a:srcRect l="35513" t="5732" r="28492"/>
          <a:stretch/>
        </p:blipFill>
        <p:spPr bwMode="auto">
          <a:xfrm>
            <a:off x="0" y="1201073"/>
            <a:ext cx="6523463" cy="5517014"/>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B9A1A10B-1086-455C-AB16-EF29D8D5C00A}"/>
              </a:ext>
            </a:extLst>
          </p:cNvPr>
          <p:cNvSpPr/>
          <p:nvPr/>
        </p:nvSpPr>
        <p:spPr>
          <a:xfrm>
            <a:off x="312534" y="1544987"/>
            <a:ext cx="2341155" cy="584775"/>
          </a:xfrm>
          <a:prstGeom prst="rect">
            <a:avLst/>
          </a:prstGeom>
          <a:noFill/>
        </p:spPr>
        <p:txBody>
          <a:bodyPr wrap="squar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Previous</a:t>
            </a:r>
          </a:p>
        </p:txBody>
      </p:sp>
      <p:sp>
        <p:nvSpPr>
          <p:cNvPr id="9" name="Content Placeholder 3">
            <a:extLst>
              <a:ext uri="{FF2B5EF4-FFF2-40B4-BE49-F238E27FC236}">
                <a16:creationId xmlns:a16="http://schemas.microsoft.com/office/drawing/2014/main" id="{13A638B3-8244-43F4-BAD7-9B218039A465}"/>
              </a:ext>
            </a:extLst>
          </p:cNvPr>
          <p:cNvSpPr txBox="1">
            <a:spLocks/>
          </p:cNvSpPr>
          <p:nvPr/>
        </p:nvSpPr>
        <p:spPr>
          <a:xfrm>
            <a:off x="0" y="586599"/>
            <a:ext cx="9144000"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2800" dirty="0">
                <a:latin typeface="Century Gothic" pitchFamily="34" charset="0"/>
              </a:rPr>
              <a:t>South (Front) Elevation of Building A</a:t>
            </a:r>
          </a:p>
        </p:txBody>
      </p:sp>
      <p:sp>
        <p:nvSpPr>
          <p:cNvPr id="4" name="TextBox 3">
            <a:extLst>
              <a:ext uri="{FF2B5EF4-FFF2-40B4-BE49-F238E27FC236}">
                <a16:creationId xmlns:a16="http://schemas.microsoft.com/office/drawing/2014/main" id="{90A96A65-733D-41EF-83A3-4175F0245AD3}"/>
              </a:ext>
            </a:extLst>
          </p:cNvPr>
          <p:cNvSpPr txBox="1"/>
          <p:nvPr/>
        </p:nvSpPr>
        <p:spPr>
          <a:xfrm>
            <a:off x="5576160" y="1511412"/>
            <a:ext cx="3434025" cy="3416320"/>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400" dirty="0">
                <a:highlight>
                  <a:srgbClr val="FFFFFF"/>
                </a:highlight>
                <a:latin typeface="Century Gothic" panose="020B0502020202020204" pitchFamily="34" charset="0"/>
              </a:rPr>
              <a:t>Lower building/garage</a:t>
            </a:r>
          </a:p>
          <a:p>
            <a:pPr marL="285750" indent="-285750">
              <a:buFont typeface="Arial" panose="020B0604020202020204" pitchFamily="34" charset="0"/>
              <a:buChar char="•"/>
            </a:pPr>
            <a:r>
              <a:rPr lang="en-US" sz="2400" dirty="0">
                <a:highlight>
                  <a:srgbClr val="FFFFFF"/>
                </a:highlight>
                <a:latin typeface="Century Gothic" panose="020B0502020202020204" pitchFamily="34" charset="0"/>
              </a:rPr>
              <a:t>Improve front entry</a:t>
            </a:r>
          </a:p>
          <a:p>
            <a:pPr marL="285750" indent="-285750">
              <a:buFont typeface="Arial" panose="020B0604020202020204" pitchFamily="34" charset="0"/>
              <a:buChar char="•"/>
            </a:pPr>
            <a:r>
              <a:rPr lang="en-US" sz="2400" dirty="0">
                <a:highlight>
                  <a:srgbClr val="FFFFFF"/>
                </a:highlight>
                <a:latin typeface="Century Gothic" panose="020B0502020202020204" pitchFamily="34" charset="0"/>
              </a:rPr>
              <a:t>Change door style</a:t>
            </a:r>
          </a:p>
          <a:p>
            <a:pPr marL="285750" indent="-285750">
              <a:buFont typeface="Arial" panose="020B0604020202020204" pitchFamily="34" charset="0"/>
              <a:buChar char="•"/>
            </a:pPr>
            <a:r>
              <a:rPr lang="en-US" sz="2400" dirty="0">
                <a:highlight>
                  <a:srgbClr val="FFFFFF"/>
                </a:highlight>
                <a:latin typeface="Century Gothic" panose="020B0502020202020204" pitchFamily="34" charset="0"/>
              </a:rPr>
              <a:t>Extend eaves/rafter tails</a:t>
            </a:r>
          </a:p>
          <a:p>
            <a:pPr marL="285750" indent="-285750">
              <a:buFont typeface="Arial" panose="020B0604020202020204" pitchFamily="34" charset="0"/>
              <a:buChar char="•"/>
            </a:pPr>
            <a:r>
              <a:rPr lang="en-US" sz="2400" dirty="0">
                <a:highlight>
                  <a:srgbClr val="FFFFFF"/>
                </a:highlight>
                <a:latin typeface="Century Gothic" panose="020B0502020202020204" pitchFamily="34" charset="0"/>
              </a:rPr>
              <a:t>Remove excess lighting</a:t>
            </a:r>
          </a:p>
          <a:p>
            <a:pPr marL="285750" indent="-285750">
              <a:buFont typeface="Arial" panose="020B0604020202020204" pitchFamily="34" charset="0"/>
              <a:buChar char="•"/>
            </a:pPr>
            <a:r>
              <a:rPr lang="en-US" sz="2400" dirty="0">
                <a:highlight>
                  <a:srgbClr val="FFFFFF"/>
                </a:highlight>
                <a:latin typeface="Century Gothic" panose="020B0502020202020204" pitchFamily="34" charset="0"/>
              </a:rPr>
              <a:t>Wrought iron details</a:t>
            </a:r>
          </a:p>
        </p:txBody>
      </p:sp>
      <p:pic>
        <p:nvPicPr>
          <p:cNvPr id="5" name="Recorded Sound">
            <a:hlinkClick r:id="" action="ppaction://media"/>
            <a:extLst>
              <a:ext uri="{FF2B5EF4-FFF2-40B4-BE49-F238E27FC236}">
                <a16:creationId xmlns:a16="http://schemas.microsoft.com/office/drawing/2014/main" id="{49A4A449-AAF7-4D6F-8002-156D14A763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054324727"/>
      </p:ext>
    </p:extLst>
  </p:cSld>
  <p:clrMapOvr>
    <a:masterClrMapping/>
  </p:clrMapOvr>
  <mc:AlternateContent xmlns:mc="http://schemas.openxmlformats.org/markup-compatibility/2006" xmlns:p14="http://schemas.microsoft.com/office/powerpoint/2010/main">
    <mc:Choice Requires="p14">
      <p:transition spd="slow" p14:dur="15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30C1A2-CAD9-479D-B0F6-4AF60334CE14}"/>
              </a:ext>
            </a:extLst>
          </p:cNvPr>
          <p:cNvPicPr>
            <a:picLocks noChangeAspect="1"/>
          </p:cNvPicPr>
          <p:nvPr/>
        </p:nvPicPr>
        <p:blipFill>
          <a:blip r:embed="rId5"/>
          <a:stretch>
            <a:fillRect/>
          </a:stretch>
        </p:blipFill>
        <p:spPr>
          <a:xfrm>
            <a:off x="685800" y="1457325"/>
            <a:ext cx="7772400" cy="3943350"/>
          </a:xfrm>
          <a:prstGeom prst="rect">
            <a:avLst/>
          </a:prstGeom>
        </p:spPr>
      </p:pic>
      <p:sp>
        <p:nvSpPr>
          <p:cNvPr id="9" name="Content Placeholder 3">
            <a:extLst>
              <a:ext uri="{FF2B5EF4-FFF2-40B4-BE49-F238E27FC236}">
                <a16:creationId xmlns:a16="http://schemas.microsoft.com/office/drawing/2014/main" id="{13A638B3-8244-43F4-BAD7-9B218039A465}"/>
              </a:ext>
            </a:extLst>
          </p:cNvPr>
          <p:cNvSpPr txBox="1">
            <a:spLocks/>
          </p:cNvSpPr>
          <p:nvPr/>
        </p:nvSpPr>
        <p:spPr>
          <a:xfrm>
            <a:off x="0" y="586599"/>
            <a:ext cx="9144000"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2800" dirty="0">
                <a:latin typeface="Century Gothic" pitchFamily="34" charset="0"/>
              </a:rPr>
              <a:t>South (Front) Elevation of Building A</a:t>
            </a:r>
          </a:p>
        </p:txBody>
      </p:sp>
      <p:pic>
        <p:nvPicPr>
          <p:cNvPr id="6" name="Recorded Sound">
            <a:hlinkClick r:id="" action="ppaction://media"/>
            <a:extLst>
              <a:ext uri="{FF2B5EF4-FFF2-40B4-BE49-F238E27FC236}">
                <a16:creationId xmlns:a16="http://schemas.microsoft.com/office/drawing/2014/main" id="{A258646B-786B-4867-B97B-ED28158034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155769956"/>
      </p:ext>
    </p:extLst>
  </p:cSld>
  <p:clrMapOvr>
    <a:masterClrMapping/>
  </p:clrMapOvr>
  <mc:AlternateContent xmlns:mc="http://schemas.openxmlformats.org/markup-compatibility/2006" xmlns:p14="http://schemas.microsoft.com/office/powerpoint/2010/main">
    <mc:Choice Requires="p14">
      <p:transition spd="slow" p14:dur="15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92C0E23B-EA9D-48E1-BB7C-1FE32C1EA549}"/>
              </a:ext>
            </a:extLst>
          </p:cNvPr>
          <p:cNvSpPr txBox="1">
            <a:spLocks/>
          </p:cNvSpPr>
          <p:nvPr/>
        </p:nvSpPr>
        <p:spPr>
          <a:xfrm>
            <a:off x="0" y="586599"/>
            <a:ext cx="9144000"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2800" dirty="0">
                <a:latin typeface="Century Gothic" pitchFamily="34" charset="0"/>
              </a:rPr>
              <a:t>South (Front) Elevation of Building A</a:t>
            </a:r>
          </a:p>
        </p:txBody>
      </p:sp>
      <p:pic>
        <p:nvPicPr>
          <p:cNvPr id="2" name="Picture 1">
            <a:extLst>
              <a:ext uri="{FF2B5EF4-FFF2-40B4-BE49-F238E27FC236}">
                <a16:creationId xmlns:a16="http://schemas.microsoft.com/office/drawing/2014/main" id="{DE3A8FC8-D72C-4402-B759-E34AE50BDD2F}"/>
              </a:ext>
            </a:extLst>
          </p:cNvPr>
          <p:cNvPicPr/>
          <p:nvPr/>
        </p:nvPicPr>
        <p:blipFill rotWithShape="1">
          <a:blip r:embed="rId5"/>
          <a:srcRect l="35416" t="7431" r="27530" b="55908"/>
          <a:stretch/>
        </p:blipFill>
        <p:spPr bwMode="auto">
          <a:xfrm>
            <a:off x="0" y="1662545"/>
            <a:ext cx="7662841" cy="5195455"/>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416BA5E4-45F5-4F28-8E26-F9D35483F4BB}"/>
              </a:ext>
            </a:extLst>
          </p:cNvPr>
          <p:cNvSpPr/>
          <p:nvPr/>
        </p:nvSpPr>
        <p:spPr>
          <a:xfrm>
            <a:off x="638150" y="1662545"/>
            <a:ext cx="2341155" cy="584775"/>
          </a:xfrm>
          <a:prstGeom prst="rect">
            <a:avLst/>
          </a:prstGeom>
          <a:noFill/>
        </p:spPr>
        <p:txBody>
          <a:bodyPr wrap="squar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Revised</a:t>
            </a:r>
          </a:p>
        </p:txBody>
      </p:sp>
      <p:sp>
        <p:nvSpPr>
          <p:cNvPr id="7" name="TextBox 6">
            <a:extLst>
              <a:ext uri="{FF2B5EF4-FFF2-40B4-BE49-F238E27FC236}">
                <a16:creationId xmlns:a16="http://schemas.microsoft.com/office/drawing/2014/main" id="{1156EB0B-CCE2-4938-A501-63125D8B2112}"/>
              </a:ext>
            </a:extLst>
          </p:cNvPr>
          <p:cNvSpPr txBox="1"/>
          <p:nvPr/>
        </p:nvSpPr>
        <p:spPr>
          <a:xfrm>
            <a:off x="5945828" y="1576987"/>
            <a:ext cx="3109395" cy="3416320"/>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400" dirty="0">
                <a:highlight>
                  <a:srgbClr val="FFFFFF"/>
                </a:highlight>
                <a:latin typeface="Century Gothic" panose="020B0502020202020204" pitchFamily="34" charset="0"/>
              </a:rPr>
              <a:t>Lower roofline on entryway</a:t>
            </a:r>
          </a:p>
          <a:p>
            <a:pPr marL="285750" indent="-285750">
              <a:buFont typeface="Arial" panose="020B0604020202020204" pitchFamily="34" charset="0"/>
              <a:buChar char="•"/>
            </a:pPr>
            <a:r>
              <a:rPr lang="en-US" sz="2400" dirty="0">
                <a:highlight>
                  <a:srgbClr val="FFFFFF"/>
                </a:highlight>
                <a:latin typeface="Century Gothic" panose="020B0502020202020204" pitchFamily="34" charset="0"/>
              </a:rPr>
              <a:t>New door</a:t>
            </a:r>
          </a:p>
          <a:p>
            <a:pPr marL="285750" indent="-285750">
              <a:buFont typeface="Arial" panose="020B0604020202020204" pitchFamily="34" charset="0"/>
              <a:buChar char="•"/>
            </a:pPr>
            <a:r>
              <a:rPr lang="en-US" sz="2400" dirty="0">
                <a:highlight>
                  <a:srgbClr val="FFFFFF"/>
                </a:highlight>
                <a:latin typeface="Century Gothic" panose="020B0502020202020204" pitchFamily="34" charset="0"/>
              </a:rPr>
              <a:t>12” eaves/rafter tails</a:t>
            </a:r>
          </a:p>
          <a:p>
            <a:pPr marL="285750" indent="-285750">
              <a:buFont typeface="Arial" panose="020B0604020202020204" pitchFamily="34" charset="0"/>
              <a:buChar char="•"/>
            </a:pPr>
            <a:r>
              <a:rPr lang="en-US" sz="2400" dirty="0">
                <a:highlight>
                  <a:srgbClr val="FFFFFF"/>
                </a:highlight>
                <a:latin typeface="Century Gothic" panose="020B0502020202020204" pitchFamily="34" charset="0"/>
              </a:rPr>
              <a:t>Removed excess lighting</a:t>
            </a:r>
          </a:p>
          <a:p>
            <a:pPr marL="285750" indent="-285750">
              <a:buFont typeface="Arial" panose="020B0604020202020204" pitchFamily="34" charset="0"/>
              <a:buChar char="•"/>
            </a:pPr>
            <a:r>
              <a:rPr lang="en-US" sz="2400" dirty="0">
                <a:highlight>
                  <a:srgbClr val="FFFFFF"/>
                </a:highlight>
                <a:latin typeface="Century Gothic" panose="020B0502020202020204" pitchFamily="34" charset="0"/>
              </a:rPr>
              <a:t>Wrought iron details</a:t>
            </a:r>
          </a:p>
        </p:txBody>
      </p:sp>
      <p:pic>
        <p:nvPicPr>
          <p:cNvPr id="8" name="Recorded Sound">
            <a:hlinkClick r:id="" action="ppaction://media"/>
            <a:extLst>
              <a:ext uri="{FF2B5EF4-FFF2-40B4-BE49-F238E27FC236}">
                <a16:creationId xmlns:a16="http://schemas.microsoft.com/office/drawing/2014/main" id="{FAB5141A-000F-47EC-955A-A7F4C40869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82817220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FDE5670-0A4F-4F1F-9E16-0F7C98042E37}"/>
              </a:ext>
            </a:extLst>
          </p:cNvPr>
          <p:cNvPicPr/>
          <p:nvPr/>
        </p:nvPicPr>
        <p:blipFill rotWithShape="1">
          <a:blip r:embed="rId5"/>
          <a:srcRect l="4469" r="7262"/>
          <a:stretch/>
        </p:blipFill>
        <p:spPr bwMode="auto">
          <a:xfrm>
            <a:off x="-24666" y="2020199"/>
            <a:ext cx="4768135" cy="3532702"/>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D90D0D26-6770-45E2-A67E-D86F6E42C5DC}"/>
              </a:ext>
            </a:extLst>
          </p:cNvPr>
          <p:cNvPicPr>
            <a:picLocks noChangeAspect="1"/>
          </p:cNvPicPr>
          <p:nvPr/>
        </p:nvPicPr>
        <p:blipFill>
          <a:blip r:embed="rId6"/>
          <a:stretch>
            <a:fillRect/>
          </a:stretch>
        </p:blipFill>
        <p:spPr>
          <a:xfrm>
            <a:off x="4720233" y="2020198"/>
            <a:ext cx="4473434" cy="3782085"/>
          </a:xfrm>
          <a:prstGeom prst="rect">
            <a:avLst/>
          </a:prstGeom>
        </p:spPr>
      </p:pic>
      <p:sp>
        <p:nvSpPr>
          <p:cNvPr id="6" name="Content Placeholder 3">
            <a:extLst>
              <a:ext uri="{FF2B5EF4-FFF2-40B4-BE49-F238E27FC236}">
                <a16:creationId xmlns:a16="http://schemas.microsoft.com/office/drawing/2014/main" id="{A5F28930-3979-4D7E-8F5D-EEEC23DD2A3F}"/>
              </a:ext>
            </a:extLst>
          </p:cNvPr>
          <p:cNvSpPr txBox="1">
            <a:spLocks/>
          </p:cNvSpPr>
          <p:nvPr/>
        </p:nvSpPr>
        <p:spPr>
          <a:xfrm>
            <a:off x="0" y="586599"/>
            <a:ext cx="9144000"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2800" dirty="0">
                <a:latin typeface="Century Gothic" pitchFamily="34" charset="0"/>
              </a:rPr>
              <a:t>South Elevation (Building B)</a:t>
            </a:r>
          </a:p>
        </p:txBody>
      </p:sp>
      <p:sp>
        <p:nvSpPr>
          <p:cNvPr id="4" name="Rectangle 3">
            <a:extLst>
              <a:ext uri="{FF2B5EF4-FFF2-40B4-BE49-F238E27FC236}">
                <a16:creationId xmlns:a16="http://schemas.microsoft.com/office/drawing/2014/main" id="{9A29EBAA-A16D-4047-9E85-A419F4F89FD6}"/>
              </a:ext>
            </a:extLst>
          </p:cNvPr>
          <p:cNvSpPr/>
          <p:nvPr/>
        </p:nvSpPr>
        <p:spPr>
          <a:xfrm>
            <a:off x="1271398" y="2025004"/>
            <a:ext cx="2341155" cy="461665"/>
          </a:xfrm>
          <a:prstGeom prst="rect">
            <a:avLst/>
          </a:prstGeom>
          <a:noFill/>
        </p:spPr>
        <p:txBody>
          <a:bodyPr wrap="squar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Revised</a:t>
            </a:r>
          </a:p>
        </p:txBody>
      </p:sp>
      <p:sp>
        <p:nvSpPr>
          <p:cNvPr id="5" name="Rectangle 4">
            <a:extLst>
              <a:ext uri="{FF2B5EF4-FFF2-40B4-BE49-F238E27FC236}">
                <a16:creationId xmlns:a16="http://schemas.microsoft.com/office/drawing/2014/main" id="{777BCFCD-9E14-47CC-8724-FF7CEE92E9DB}"/>
              </a:ext>
            </a:extLst>
          </p:cNvPr>
          <p:cNvSpPr/>
          <p:nvPr/>
        </p:nvSpPr>
        <p:spPr>
          <a:xfrm>
            <a:off x="5797990" y="2053029"/>
            <a:ext cx="2341155" cy="461665"/>
          </a:xfrm>
          <a:prstGeom prst="rect">
            <a:avLst/>
          </a:prstGeom>
          <a:noFill/>
        </p:spPr>
        <p:txBody>
          <a:bodyPr wrap="squar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Previous</a:t>
            </a:r>
          </a:p>
        </p:txBody>
      </p:sp>
      <p:pic>
        <p:nvPicPr>
          <p:cNvPr id="3" name="Recorded Sound">
            <a:hlinkClick r:id="" action="ppaction://media"/>
            <a:extLst>
              <a:ext uri="{FF2B5EF4-FFF2-40B4-BE49-F238E27FC236}">
                <a16:creationId xmlns:a16="http://schemas.microsoft.com/office/drawing/2014/main" id="{3AAE81F9-F416-4188-B295-A7420B99BB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23585369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92C0E23B-EA9D-48E1-BB7C-1FE32C1EA549}"/>
              </a:ext>
            </a:extLst>
          </p:cNvPr>
          <p:cNvSpPr txBox="1">
            <a:spLocks/>
          </p:cNvSpPr>
          <p:nvPr/>
        </p:nvSpPr>
        <p:spPr>
          <a:xfrm>
            <a:off x="0" y="586599"/>
            <a:ext cx="9144000"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2800" dirty="0">
                <a:latin typeface="Century Gothic" pitchFamily="34" charset="0"/>
              </a:rPr>
              <a:t>Color Board</a:t>
            </a:r>
          </a:p>
        </p:txBody>
      </p:sp>
      <p:pic>
        <p:nvPicPr>
          <p:cNvPr id="4" name="Picture 3">
            <a:extLst>
              <a:ext uri="{FF2B5EF4-FFF2-40B4-BE49-F238E27FC236}">
                <a16:creationId xmlns:a16="http://schemas.microsoft.com/office/drawing/2014/main" id="{9368A0FE-775D-4739-9857-EA6F2B4066C2}"/>
              </a:ext>
            </a:extLst>
          </p:cNvPr>
          <p:cNvPicPr>
            <a:picLocks noChangeAspect="1"/>
          </p:cNvPicPr>
          <p:nvPr/>
        </p:nvPicPr>
        <p:blipFill>
          <a:blip r:embed="rId5"/>
          <a:stretch>
            <a:fillRect/>
          </a:stretch>
        </p:blipFill>
        <p:spPr>
          <a:xfrm>
            <a:off x="548638" y="1459270"/>
            <a:ext cx="7889415" cy="5074534"/>
          </a:xfrm>
          <a:prstGeom prst="rect">
            <a:avLst/>
          </a:prstGeom>
        </p:spPr>
      </p:pic>
      <p:pic>
        <p:nvPicPr>
          <p:cNvPr id="2" name="Recorded Sound">
            <a:hlinkClick r:id="" action="ppaction://media"/>
            <a:extLst>
              <a:ext uri="{FF2B5EF4-FFF2-40B4-BE49-F238E27FC236}">
                <a16:creationId xmlns:a16="http://schemas.microsoft.com/office/drawing/2014/main" id="{321711F9-28D8-4921-9B80-7BC41B4E57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23943353"/>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C604F8-BD4C-4DCA-AD1E-FECA328FD70C}"/>
              </a:ext>
            </a:extLst>
          </p:cNvPr>
          <p:cNvPicPr/>
          <p:nvPr/>
        </p:nvPicPr>
        <p:blipFill rotWithShape="1">
          <a:blip r:embed="rId5"/>
          <a:srcRect l="56674" t="7960"/>
          <a:stretch/>
        </p:blipFill>
        <p:spPr bwMode="auto">
          <a:xfrm>
            <a:off x="206402" y="1954931"/>
            <a:ext cx="4365598" cy="3227249"/>
          </a:xfrm>
          <a:prstGeom prst="rect">
            <a:avLst/>
          </a:prstGeom>
          <a:ln>
            <a:noFill/>
          </a:ln>
          <a:extLst>
            <a:ext uri="{53640926-AAD7-44D8-BBD7-CCE9431645EC}">
              <a14:shadowObscured xmlns:a14="http://schemas.microsoft.com/office/drawing/2010/main"/>
            </a:ext>
          </a:extLst>
        </p:spPr>
      </p:pic>
      <p:sp>
        <p:nvSpPr>
          <p:cNvPr id="5" name="Content Placeholder 3">
            <a:extLst>
              <a:ext uri="{FF2B5EF4-FFF2-40B4-BE49-F238E27FC236}">
                <a16:creationId xmlns:a16="http://schemas.microsoft.com/office/drawing/2014/main" id="{92C0E23B-EA9D-48E1-BB7C-1FE32C1EA549}"/>
              </a:ext>
            </a:extLst>
          </p:cNvPr>
          <p:cNvSpPr txBox="1">
            <a:spLocks/>
          </p:cNvSpPr>
          <p:nvPr/>
        </p:nvSpPr>
        <p:spPr>
          <a:xfrm>
            <a:off x="0" y="586599"/>
            <a:ext cx="9144000"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2800" dirty="0">
                <a:latin typeface="Century Gothic" pitchFamily="34" charset="0"/>
              </a:rPr>
              <a:t>South (Front) Elevation of Building A</a:t>
            </a:r>
          </a:p>
        </p:txBody>
      </p:sp>
      <p:sp>
        <p:nvSpPr>
          <p:cNvPr id="3" name="Rectangle 2">
            <a:extLst>
              <a:ext uri="{FF2B5EF4-FFF2-40B4-BE49-F238E27FC236}">
                <a16:creationId xmlns:a16="http://schemas.microsoft.com/office/drawing/2014/main" id="{416BA5E4-45F5-4F28-8E26-F9D35483F4BB}"/>
              </a:ext>
            </a:extLst>
          </p:cNvPr>
          <p:cNvSpPr/>
          <p:nvPr/>
        </p:nvSpPr>
        <p:spPr>
          <a:xfrm>
            <a:off x="964984" y="1921933"/>
            <a:ext cx="2341155" cy="461665"/>
          </a:xfrm>
          <a:prstGeom prst="rect">
            <a:avLst/>
          </a:prstGeom>
          <a:noFill/>
        </p:spPr>
        <p:txBody>
          <a:bodyPr wrap="squar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Alternative</a:t>
            </a:r>
          </a:p>
        </p:txBody>
      </p:sp>
      <p:pic>
        <p:nvPicPr>
          <p:cNvPr id="7" name="Picture 6">
            <a:extLst>
              <a:ext uri="{FF2B5EF4-FFF2-40B4-BE49-F238E27FC236}">
                <a16:creationId xmlns:a16="http://schemas.microsoft.com/office/drawing/2014/main" id="{BF8B6C94-D4DF-4117-B60E-7E0DCEDDFD73}"/>
              </a:ext>
            </a:extLst>
          </p:cNvPr>
          <p:cNvPicPr/>
          <p:nvPr/>
        </p:nvPicPr>
        <p:blipFill>
          <a:blip r:embed="rId6">
            <a:extLst>
              <a:ext uri="{28A0092B-C50C-407E-A947-70E740481C1C}">
                <a14:useLocalDpi xmlns:a14="http://schemas.microsoft.com/office/drawing/2010/main" val="0"/>
              </a:ext>
            </a:extLst>
          </a:blip>
          <a:stretch>
            <a:fillRect/>
          </a:stretch>
        </p:blipFill>
        <p:spPr>
          <a:xfrm>
            <a:off x="4572000" y="1996206"/>
            <a:ext cx="4239577" cy="3202593"/>
          </a:xfrm>
          <a:prstGeom prst="rect">
            <a:avLst/>
          </a:prstGeom>
        </p:spPr>
      </p:pic>
      <p:sp>
        <p:nvSpPr>
          <p:cNvPr id="8" name="Rectangle 7">
            <a:extLst>
              <a:ext uri="{FF2B5EF4-FFF2-40B4-BE49-F238E27FC236}">
                <a16:creationId xmlns:a16="http://schemas.microsoft.com/office/drawing/2014/main" id="{CAB9B3DA-5AEA-4D56-BD2D-1515DB84D7BF}"/>
              </a:ext>
            </a:extLst>
          </p:cNvPr>
          <p:cNvSpPr/>
          <p:nvPr/>
        </p:nvSpPr>
        <p:spPr>
          <a:xfrm>
            <a:off x="5521211" y="1954932"/>
            <a:ext cx="2341155" cy="461665"/>
          </a:xfrm>
          <a:prstGeom prst="rect">
            <a:avLst/>
          </a:prstGeom>
          <a:noFill/>
        </p:spPr>
        <p:txBody>
          <a:bodyPr wrap="squar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Proposed</a:t>
            </a:r>
          </a:p>
        </p:txBody>
      </p:sp>
      <p:pic>
        <p:nvPicPr>
          <p:cNvPr id="2" name="Recorded Sound">
            <a:hlinkClick r:id="" action="ppaction://media"/>
            <a:extLst>
              <a:ext uri="{FF2B5EF4-FFF2-40B4-BE49-F238E27FC236}">
                <a16:creationId xmlns:a16="http://schemas.microsoft.com/office/drawing/2014/main" id="{D083E50D-F2AE-407F-AAF6-9E06533B5E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76422012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18CF0BD0-ABA9-44CF-8089-60B3ED774EC6}"/>
              </a:ext>
            </a:extLst>
          </p:cNvPr>
          <p:cNvSpPr txBox="1">
            <a:spLocks/>
          </p:cNvSpPr>
          <p:nvPr/>
        </p:nvSpPr>
        <p:spPr>
          <a:xfrm>
            <a:off x="0" y="586599"/>
            <a:ext cx="9144000"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2800" dirty="0">
                <a:latin typeface="Century Gothic" pitchFamily="34" charset="0"/>
              </a:rPr>
              <a:t>East (Side) Elevation</a:t>
            </a:r>
          </a:p>
        </p:txBody>
      </p:sp>
      <p:pic>
        <p:nvPicPr>
          <p:cNvPr id="4" name="Picture 3">
            <a:extLst>
              <a:ext uri="{FF2B5EF4-FFF2-40B4-BE49-F238E27FC236}">
                <a16:creationId xmlns:a16="http://schemas.microsoft.com/office/drawing/2014/main" id="{6D7FE2E5-D855-40AC-A1DA-B4F1A909E411}"/>
              </a:ext>
            </a:extLst>
          </p:cNvPr>
          <p:cNvPicPr/>
          <p:nvPr/>
        </p:nvPicPr>
        <p:blipFill rotWithShape="1">
          <a:blip r:embed="rId5"/>
          <a:srcRect b="4970"/>
          <a:stretch/>
        </p:blipFill>
        <p:spPr bwMode="auto">
          <a:xfrm>
            <a:off x="95854" y="1525109"/>
            <a:ext cx="8952291" cy="259801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BE362EAD-DF2E-442A-8FA2-33E155D20ABF}"/>
              </a:ext>
            </a:extLst>
          </p:cNvPr>
          <p:cNvPicPr/>
          <p:nvPr/>
        </p:nvPicPr>
        <p:blipFill>
          <a:blip r:embed="rId6"/>
          <a:stretch>
            <a:fillRect/>
          </a:stretch>
        </p:blipFill>
        <p:spPr>
          <a:xfrm>
            <a:off x="95855" y="4410317"/>
            <a:ext cx="8789586" cy="2447684"/>
          </a:xfrm>
          <a:prstGeom prst="rect">
            <a:avLst/>
          </a:prstGeom>
        </p:spPr>
      </p:pic>
      <p:sp>
        <p:nvSpPr>
          <p:cNvPr id="2" name="Rectangle 1">
            <a:extLst>
              <a:ext uri="{FF2B5EF4-FFF2-40B4-BE49-F238E27FC236}">
                <a16:creationId xmlns:a16="http://schemas.microsoft.com/office/drawing/2014/main" id="{9B302496-1CFC-4614-9458-8291D642A7C2}"/>
              </a:ext>
            </a:extLst>
          </p:cNvPr>
          <p:cNvSpPr/>
          <p:nvPr/>
        </p:nvSpPr>
        <p:spPr>
          <a:xfrm>
            <a:off x="-122363" y="1545769"/>
            <a:ext cx="2341155" cy="461665"/>
          </a:xfrm>
          <a:prstGeom prst="rect">
            <a:avLst/>
          </a:prstGeom>
          <a:noFill/>
        </p:spPr>
        <p:txBody>
          <a:bodyPr wrap="squar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Revised</a:t>
            </a:r>
          </a:p>
        </p:txBody>
      </p:sp>
      <p:sp>
        <p:nvSpPr>
          <p:cNvPr id="8" name="Rectangle 7">
            <a:extLst>
              <a:ext uri="{FF2B5EF4-FFF2-40B4-BE49-F238E27FC236}">
                <a16:creationId xmlns:a16="http://schemas.microsoft.com/office/drawing/2014/main" id="{500CE975-4CD0-4B39-BAA2-BCC844243DFB}"/>
              </a:ext>
            </a:extLst>
          </p:cNvPr>
          <p:cNvSpPr/>
          <p:nvPr/>
        </p:nvSpPr>
        <p:spPr>
          <a:xfrm>
            <a:off x="-122363" y="4303774"/>
            <a:ext cx="2341155" cy="461665"/>
          </a:xfrm>
          <a:prstGeom prst="rect">
            <a:avLst/>
          </a:prstGeom>
          <a:noFill/>
        </p:spPr>
        <p:txBody>
          <a:bodyPr wrap="squar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Previous</a:t>
            </a:r>
          </a:p>
        </p:txBody>
      </p:sp>
      <p:sp>
        <p:nvSpPr>
          <p:cNvPr id="9" name="Text Box 30">
            <a:extLst>
              <a:ext uri="{FF2B5EF4-FFF2-40B4-BE49-F238E27FC236}">
                <a16:creationId xmlns:a16="http://schemas.microsoft.com/office/drawing/2014/main" id="{41A4405E-8F5E-4DAB-A758-12FF5C14A5EA}"/>
              </a:ext>
            </a:extLst>
          </p:cNvPr>
          <p:cNvSpPr txBox="1"/>
          <p:nvPr/>
        </p:nvSpPr>
        <p:spPr>
          <a:xfrm>
            <a:off x="6944758" y="4065512"/>
            <a:ext cx="1185268" cy="40241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Building B</a:t>
            </a:r>
          </a:p>
        </p:txBody>
      </p:sp>
      <p:sp>
        <p:nvSpPr>
          <p:cNvPr id="10" name="Text Box 30">
            <a:extLst>
              <a:ext uri="{FF2B5EF4-FFF2-40B4-BE49-F238E27FC236}">
                <a16:creationId xmlns:a16="http://schemas.microsoft.com/office/drawing/2014/main" id="{DFA0EE8B-3594-4050-94BD-770AF0926BEE}"/>
              </a:ext>
            </a:extLst>
          </p:cNvPr>
          <p:cNvSpPr txBox="1"/>
          <p:nvPr/>
        </p:nvSpPr>
        <p:spPr>
          <a:xfrm>
            <a:off x="2775995" y="4052163"/>
            <a:ext cx="1185268" cy="40241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Building A</a:t>
            </a:r>
          </a:p>
        </p:txBody>
      </p:sp>
      <p:pic>
        <p:nvPicPr>
          <p:cNvPr id="3" name="Recorded Sound">
            <a:hlinkClick r:id="" action="ppaction://media"/>
            <a:extLst>
              <a:ext uri="{FF2B5EF4-FFF2-40B4-BE49-F238E27FC236}">
                <a16:creationId xmlns:a16="http://schemas.microsoft.com/office/drawing/2014/main" id="{56031013-6FE1-4F34-AF23-4BE1F7080B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18883037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9166</TotalTime>
  <Words>301</Words>
  <Application>Microsoft Office PowerPoint</Application>
  <PresentationFormat>On-screen Show (4:3)</PresentationFormat>
  <Paragraphs>66</Paragraphs>
  <Slides>15</Slides>
  <Notes>13</Notes>
  <HiddenSlides>1</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Century Gothic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 Sissi</dc:creator>
  <cp:lastModifiedBy>Lisa Krause</cp:lastModifiedBy>
  <cp:revision>243</cp:revision>
  <cp:lastPrinted>2019-09-10T02:19:15Z</cp:lastPrinted>
  <dcterms:created xsi:type="dcterms:W3CDTF">2017-12-04T17:55:54Z</dcterms:created>
  <dcterms:modified xsi:type="dcterms:W3CDTF">2021-01-28T19:56:25Z</dcterms:modified>
</cp:coreProperties>
</file>