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7" r:id="rId3"/>
    <p:sldId id="304" r:id="rId4"/>
    <p:sldId id="328" r:id="rId5"/>
    <p:sldId id="338" r:id="rId6"/>
    <p:sldId id="339" r:id="rId7"/>
    <p:sldId id="329" r:id="rId8"/>
    <p:sldId id="330" r:id="rId9"/>
    <p:sldId id="331" r:id="rId10"/>
    <p:sldId id="332" r:id="rId11"/>
    <p:sldId id="340" r:id="rId12"/>
    <p:sldId id="334" r:id="rId13"/>
    <p:sldId id="341" r:id="rId14"/>
    <p:sldId id="335" r:id="rId15"/>
    <p:sldId id="336" r:id="rId1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5C9"/>
    <a:srgbClr val="FFFFFF"/>
    <a:srgbClr val="93E6CC"/>
    <a:srgbClr val="E20EC4"/>
    <a:srgbClr val="57576E"/>
    <a:srgbClr val="D2533C"/>
    <a:srgbClr val="93A299"/>
    <a:srgbClr val="CD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76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1353F5-6A43-40DB-9596-38C46502E0E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DBC765-651A-4039-8BD4-6EAA4206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5D39D9-A4C1-4AD1-BAF1-29CF785EDF9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553B1C-9F3F-43FF-ABF7-E4A5C87A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9" y="3328511"/>
            <a:ext cx="3112199" cy="31439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1520" y="3611880"/>
            <a:ext cx="77724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731520" y="3165159"/>
            <a:ext cx="7772400" cy="406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kern="1200" baseline="0" dirty="0" smtClean="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4, 2021</a:t>
            </a:r>
            <a:endParaRPr lang="en-US" sz="1800" b="1" kern="1200" dirty="0" smtClean="0">
              <a:solidFill>
                <a:srgbClr val="57576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endParaRPr lang="en-US" sz="18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1520" y="866274"/>
            <a:ext cx="7863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2059 Empress Ave.</a:t>
            </a:r>
            <a:endParaRPr lang="en-US" sz="4400" b="1" dirty="0" smtClean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400" b="1" dirty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8206" y="1645557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4000" b="0" baseline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No. 2483-DRX</a:t>
            </a:r>
            <a:endParaRPr lang="en-US" sz="4000" b="0" dirty="0" smtClean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000" b="0" dirty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" y="3693478"/>
            <a:ext cx="77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7576E"/>
                </a:solidFill>
                <a:latin typeface="+mj-lt"/>
              </a:rPr>
              <a:t>City of South Pasadena   |</a:t>
            </a:r>
            <a:r>
              <a:rPr lang="en-US" sz="2400" b="1" baseline="0" dirty="0" smtClean="0">
                <a:solidFill>
                  <a:srgbClr val="57576E"/>
                </a:solidFill>
                <a:latin typeface="+mj-lt"/>
              </a:rPr>
              <a:t> Design Review Board</a:t>
            </a:r>
            <a:endParaRPr lang="en-US" sz="24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483178" y="-1"/>
            <a:ext cx="1641920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 smtClean="0"/>
              <a:t>November</a:t>
            </a:r>
            <a:r>
              <a:rPr lang="en-US" altLang="en-US" baseline="0" dirty="0" smtClean="0"/>
              <a:t> 4</a:t>
            </a:r>
            <a:r>
              <a:rPr lang="en-US" altLang="en-US" dirty="0" smtClean="0"/>
              <a:t>, 2021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682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6483178" y="-1"/>
            <a:ext cx="1641920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 smtClean="0"/>
              <a:t>November</a:t>
            </a:r>
            <a:r>
              <a:rPr lang="en-US" altLang="en-US" baseline="0" dirty="0" smtClean="0"/>
              <a:t> 4</a:t>
            </a:r>
            <a:r>
              <a:rPr lang="en-US" altLang="en-US" dirty="0" smtClean="0"/>
              <a:t>, 2021</a:t>
            </a:r>
            <a:endParaRPr lang="en-US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Item 1</a:t>
            </a:r>
            <a:r>
              <a:rPr lang="en-US" sz="20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2059 Empress Ave.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(2483-DRX)</a:t>
            </a:r>
          </a:p>
        </p:txBody>
      </p:sp>
    </p:spTree>
    <p:extLst>
      <p:ext uri="{BB962C8B-B14F-4D97-AF65-F5344CB8AC3E}">
        <p14:creationId xmlns:p14="http://schemas.microsoft.com/office/powerpoint/2010/main" val="85061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 userDrawn="1"/>
        </p:nvSpPr>
        <p:spPr>
          <a:xfrm>
            <a:off x="6483178" y="-1"/>
            <a:ext cx="1641920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 smtClean="0"/>
              <a:t>November</a:t>
            </a:r>
            <a:r>
              <a:rPr lang="en-US" altLang="en-US" baseline="0" dirty="0" smtClean="0"/>
              <a:t> 4</a:t>
            </a:r>
            <a:r>
              <a:rPr lang="en-US" altLang="en-US" dirty="0" smtClean="0"/>
              <a:t>, 2021</a:t>
            </a:r>
            <a:endParaRPr lang="en-US" alt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Item 1</a:t>
            </a:r>
            <a:r>
              <a:rPr lang="en-US" sz="20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2059 Empress Ave.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(2483-DRX)</a:t>
            </a:r>
          </a:p>
        </p:txBody>
      </p:sp>
    </p:spTree>
    <p:extLst>
      <p:ext uri="{BB962C8B-B14F-4D97-AF65-F5344CB8AC3E}">
        <p14:creationId xmlns:p14="http://schemas.microsoft.com/office/powerpoint/2010/main" val="253710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7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220347" y="-9130"/>
            <a:ext cx="56170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4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110191E-065F-4795-A593-AD4167401E7A}" type="slidenum">
              <a:rPr lang="en-US" altLang="en-US" sz="1200" b="0" smtClean="0"/>
              <a:pPr algn="ctr">
                <a:defRPr/>
              </a:pPr>
              <a:t>‹#›</a:t>
            </a:fld>
            <a:endParaRPr lang="en-US" altLang="en-US" sz="1200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0"/>
            <a:ext cx="36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8220896" y="76902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9272" y="386141"/>
            <a:ext cx="7231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Proposed North (Side) Elevation 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643" t="55905" r="21071" b="11524"/>
          <a:stretch/>
        </p:blipFill>
        <p:spPr>
          <a:xfrm>
            <a:off x="209550" y="1924049"/>
            <a:ext cx="8686800" cy="325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835" y="458712"/>
            <a:ext cx="4434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Proposed Street Elevation 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984" t="19923" r="30318" b="38716"/>
          <a:stretch/>
        </p:blipFill>
        <p:spPr>
          <a:xfrm>
            <a:off x="275771" y="1494971"/>
            <a:ext cx="8432800" cy="41365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5771" y="3737428"/>
            <a:ext cx="492034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Existing Street Elevation 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11030" y="1776344"/>
            <a:ext cx="7669667" cy="286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kumimoji="0" lang="en-US" sz="9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0481" y="790406"/>
            <a:ext cx="6742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Design Changes Recommended by Staff as Conditions of Approval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1051" y="1776344"/>
            <a:ext cx="7969623" cy="388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Provide visual interest through the break-up of the building plane or by adding decorative elements.</a:t>
            </a:r>
            <a:endParaRPr lang="en-US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Building dimensions should show a proportional relationship of length, width, and height.</a:t>
            </a:r>
            <a:endParaRPr lang="en-US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Lower the attic ceiling height to be compatible with the existing structure to avoid the addition as an “added-on” feature. This would lower the profile of second-story attic addition as viewed from the street and from the adjacent properties.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11030" y="1776344"/>
            <a:ext cx="7669667" cy="286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 smtClean="0"/>
              <a:t>Approving </a:t>
            </a:r>
            <a:r>
              <a:rPr lang="en-US" sz="3600" dirty="0"/>
              <a:t>Project No. </a:t>
            </a:r>
            <a:r>
              <a:rPr lang="en-US" sz="3600" dirty="0" smtClean="0"/>
              <a:t>2483-DRX </a:t>
            </a:r>
            <a:r>
              <a:rPr lang="en-US" sz="3600" dirty="0"/>
              <a:t>Design </a:t>
            </a:r>
            <a:r>
              <a:rPr lang="en-US" sz="3600" dirty="0" smtClean="0"/>
              <a:t>Review for the property </a:t>
            </a:r>
            <a:r>
              <a:rPr lang="en-US" sz="3600" dirty="0"/>
              <a:t>located at </a:t>
            </a:r>
            <a:r>
              <a:rPr lang="en-US" sz="3600" dirty="0" smtClean="0"/>
              <a:t>2059 Empress Avenue, </a:t>
            </a:r>
            <a:r>
              <a:rPr lang="en-US" sz="3600" dirty="0"/>
              <a:t>subject to conditions of approval. </a:t>
            </a:r>
            <a:endParaRPr kumimoji="0" lang="en-US" sz="9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7566" y="940527"/>
            <a:ext cx="7276289" cy="146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300" dirty="0" smtClean="0"/>
              <a:t>Staff Recommendation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Approve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with condition(s) modified/added.</a:t>
            </a: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lvl="0" indent="-457200" defTabSz="9144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4400" dirty="0" smtClean="0">
                <a:latin typeface="+mj-lt"/>
              </a:rPr>
              <a:t>Identify </a:t>
            </a:r>
            <a:r>
              <a:rPr lang="en-US" sz="4400" dirty="0">
                <a:latin typeface="+mj-lt"/>
              </a:rPr>
              <a:t>other issues or concerns with the proposed project and provide the applicant with direction to further modify the project and continue the public hearing to a </a:t>
            </a:r>
            <a:r>
              <a:rPr lang="en-US" sz="4400">
                <a:latin typeface="+mj-lt"/>
              </a:rPr>
              <a:t>date </a:t>
            </a:r>
            <a:r>
              <a:rPr lang="en-US" sz="4400" smtClean="0">
                <a:latin typeface="+mj-lt"/>
              </a:rPr>
              <a:t>certain.</a:t>
            </a:r>
            <a:endParaRPr kumimoji="0" lang="en-US" sz="44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Deny </a:t>
            </a:r>
            <a:r>
              <a:rPr lang="en-US" sz="4400" dirty="0">
                <a:latin typeface="+mj-lt"/>
                <a:ea typeface="+mj-ea"/>
                <a:cs typeface="+mj-cs"/>
              </a:rPr>
              <a:t>the project.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0" y="1068186"/>
            <a:ext cx="9229725" cy="806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200" dirty="0" smtClean="0"/>
              <a:t>Design Review Options: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7851" y="2592641"/>
            <a:ext cx="3831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1307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 bwMode="auto">
          <a:xfrm>
            <a:off x="0" y="1843315"/>
            <a:ext cx="8579492" cy="54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573088" indent="-4572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30288" indent="-4572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74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46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18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590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>
              <a:spcAft>
                <a:spcPts val="1200"/>
              </a:spcAft>
            </a:pPr>
            <a:r>
              <a:rPr lang="en-US" altLang="en-US" sz="2800" dirty="0" smtClean="0">
                <a:latin typeface="+mn-lt"/>
              </a:rPr>
              <a:t>Application(s): </a:t>
            </a:r>
          </a:p>
          <a:p>
            <a:pPr lvl="3">
              <a:spcAft>
                <a:spcPts val="1200"/>
              </a:spcAft>
            </a:pPr>
            <a:r>
              <a:rPr lang="en-US" altLang="en-US" sz="2600" dirty="0" smtClean="0">
                <a:latin typeface="+mn-lt"/>
              </a:rPr>
              <a:t>Design Review</a:t>
            </a:r>
          </a:p>
          <a:p>
            <a:pPr lvl="2">
              <a:spcAft>
                <a:spcPts val="1200"/>
              </a:spcAft>
            </a:pPr>
            <a:r>
              <a:rPr lang="en-US" altLang="en-US" sz="2800" i="1" dirty="0" smtClean="0">
                <a:latin typeface="+mn-lt"/>
              </a:rPr>
              <a:t>CEQA</a:t>
            </a:r>
            <a:r>
              <a:rPr lang="en-US" altLang="en-US" sz="2800" i="1" dirty="0">
                <a:latin typeface="+mn-lt"/>
              </a:rPr>
              <a:t>:  Categorical Exemption </a:t>
            </a:r>
            <a:r>
              <a:rPr lang="en-US" altLang="en-US" sz="2800" i="1" dirty="0" smtClean="0">
                <a:latin typeface="+mn-lt"/>
              </a:rPr>
              <a:t>– </a:t>
            </a:r>
          </a:p>
          <a:p>
            <a:pPr lvl="3">
              <a:spcAft>
                <a:spcPts val="1200"/>
              </a:spcAft>
            </a:pPr>
            <a:r>
              <a:rPr lang="en-US" altLang="en-US" sz="2600" i="1" dirty="0" smtClean="0">
                <a:latin typeface="+mn-lt"/>
              </a:rPr>
              <a:t>Section 15301 </a:t>
            </a:r>
            <a:r>
              <a:rPr lang="en-US" altLang="en-US" sz="2600" i="1" dirty="0">
                <a:latin typeface="+mn-lt"/>
              </a:rPr>
              <a:t>Class </a:t>
            </a:r>
            <a:r>
              <a:rPr lang="en-US" altLang="en-US" sz="2600" i="1" dirty="0" smtClean="0">
                <a:latin typeface="+mn-lt"/>
              </a:rPr>
              <a:t>1 Existing Facilities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2865120" y="753987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3200" dirty="0"/>
              <a:t>Project Description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59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501" t="18763" r="13690" b="20475"/>
          <a:stretch/>
        </p:blipFill>
        <p:spPr>
          <a:xfrm>
            <a:off x="850719" y="1277185"/>
            <a:ext cx="6773927" cy="47807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72793" y="498832"/>
            <a:ext cx="183082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8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Aerial View</a:t>
            </a:r>
            <a:endParaRPr lang="en-US" sz="28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5478" y="4164918"/>
            <a:ext cx="5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310428" y="4811249"/>
            <a:ext cx="0" cy="8377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21502" y="3554083"/>
            <a:ext cx="974488" cy="61083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6093" y="498832"/>
            <a:ext cx="1864228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8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Street View</a:t>
            </a:r>
            <a:endParaRPr lang="en-US" sz="28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73" t="17045" r="568" b="9848"/>
          <a:stretch/>
        </p:blipFill>
        <p:spPr>
          <a:xfrm>
            <a:off x="537206" y="1614169"/>
            <a:ext cx="8102001" cy="457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1276" y="498832"/>
            <a:ext cx="169386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8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Alley View</a:t>
            </a:r>
            <a:endParaRPr lang="en-US" sz="28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524" t="24857" r="26310" b="27524"/>
          <a:stretch/>
        </p:blipFill>
        <p:spPr>
          <a:xfrm>
            <a:off x="654382" y="1390649"/>
            <a:ext cx="7867650" cy="47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1120" y="498832"/>
            <a:ext cx="237417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8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Bird’s Eye View</a:t>
            </a:r>
            <a:endParaRPr lang="en-US" sz="28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262" t="20666" r="30714" b="19333"/>
          <a:stretch/>
        </p:blipFill>
        <p:spPr>
          <a:xfrm>
            <a:off x="727241" y="1086685"/>
            <a:ext cx="7721932" cy="55661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33850" y="3486150"/>
            <a:ext cx="2628900" cy="13144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571" t="17048" r="15714" b="8476"/>
          <a:stretch/>
        </p:blipFill>
        <p:spPr>
          <a:xfrm>
            <a:off x="419099" y="1211084"/>
            <a:ext cx="8465517" cy="5572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BDF10F-9B71-6D4D-82AB-2F61D6B3BF2F}"/>
              </a:ext>
            </a:extLst>
          </p:cNvPr>
          <p:cNvSpPr txBox="1"/>
          <p:nvPr/>
        </p:nvSpPr>
        <p:spPr>
          <a:xfrm>
            <a:off x="2643386" y="687864"/>
            <a:ext cx="450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Existing &amp; Proposed </a:t>
            </a:r>
            <a:r>
              <a:rPr lang="en-US" sz="2800" dirty="0"/>
              <a:t>Site Plan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6176" y="5851424"/>
            <a:ext cx="5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011126" y="5313194"/>
            <a:ext cx="2409" cy="619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1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98592" y="1137952"/>
            <a:ext cx="2286000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Proposed East (Front) Elevation</a:t>
            </a:r>
            <a:endParaRPr lang="en-US" sz="24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9977" y="155316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429" t="14001" r="42143" b="19333"/>
          <a:stretch/>
        </p:blipFill>
        <p:spPr>
          <a:xfrm>
            <a:off x="297347" y="710368"/>
            <a:ext cx="6701245" cy="54292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98592" y="3873371"/>
            <a:ext cx="22860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Proposed West (Rear) Elevation – garage not shown</a:t>
            </a:r>
            <a:endParaRPr lang="en-US" sz="24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4509" y="598943"/>
            <a:ext cx="494532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Proposed South (Side) Elevation</a:t>
            </a:r>
            <a:endParaRPr lang="en-US" sz="24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190" t="25048" r="35953" b="45048"/>
          <a:stretch/>
        </p:blipFill>
        <p:spPr>
          <a:xfrm>
            <a:off x="330447" y="2171700"/>
            <a:ext cx="8553450" cy="276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2389</TotalTime>
  <Words>224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Malinda Lim</dc:creator>
  <cp:lastModifiedBy>Jeff Hamilton</cp:lastModifiedBy>
  <cp:revision>139</cp:revision>
  <cp:lastPrinted>2019-09-10T02:19:15Z</cp:lastPrinted>
  <dcterms:created xsi:type="dcterms:W3CDTF">2017-12-04T17:55:54Z</dcterms:created>
  <dcterms:modified xsi:type="dcterms:W3CDTF">2021-10-28T15:46:21Z</dcterms:modified>
</cp:coreProperties>
</file>