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5"/>
  </p:notesMasterIdLst>
  <p:handoutMasterIdLst>
    <p:handoutMasterId r:id="rId16"/>
  </p:handoutMasterIdLst>
  <p:sldIdLst>
    <p:sldId id="256" r:id="rId2"/>
    <p:sldId id="257" r:id="rId3"/>
    <p:sldId id="308" r:id="rId4"/>
    <p:sldId id="317" r:id="rId5"/>
    <p:sldId id="311" r:id="rId6"/>
    <p:sldId id="313" r:id="rId7"/>
    <p:sldId id="314" r:id="rId8"/>
    <p:sldId id="315" r:id="rId9"/>
    <p:sldId id="319" r:id="rId10"/>
    <p:sldId id="320" r:id="rId11"/>
    <p:sldId id="303" r:id="rId12"/>
    <p:sldId id="302" r:id="rId13"/>
    <p:sldId id="301" r:id="rId14"/>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33C"/>
    <a:srgbClr val="C76657"/>
    <a:srgbClr val="97B5C9"/>
    <a:srgbClr val="FFFFFF"/>
    <a:srgbClr val="93E6CC"/>
    <a:srgbClr val="E20EC4"/>
    <a:srgbClr val="57576E"/>
    <a:srgbClr val="93A299"/>
    <a:srgbClr val="CDE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7" autoAdjust="0"/>
    <p:restoredTop sz="75583" autoAdjust="0"/>
  </p:normalViewPr>
  <p:slideViewPr>
    <p:cSldViewPr snapToGrid="0">
      <p:cViewPr varScale="1">
        <p:scale>
          <a:sx n="85" d="100"/>
          <a:sy n="85" d="100"/>
        </p:scale>
        <p:origin x="187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276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6435"/>
          </a:xfrm>
          <a:prstGeom prst="rect">
            <a:avLst/>
          </a:prstGeom>
        </p:spPr>
        <p:txBody>
          <a:bodyPr vert="horz" lIns="92307" tIns="46153" rIns="92307" bIns="46153" rtlCol="0"/>
          <a:lstStyle>
            <a:lvl1pPr algn="r">
              <a:defRPr sz="1200"/>
            </a:lvl1pPr>
          </a:lstStyle>
          <a:p>
            <a:fld id="{ED1353F5-6A43-40DB-9596-38C46502E0E1}" type="datetimeFigureOut">
              <a:rPr lang="en-US" smtClean="0"/>
              <a:pPr/>
              <a:t>1/28/2021</a:t>
            </a:fld>
            <a:endParaRPr lang="en-US"/>
          </a:p>
        </p:txBody>
      </p:sp>
      <p:sp>
        <p:nvSpPr>
          <p:cNvPr id="4" name="Footer Placeholder 3"/>
          <p:cNvSpPr>
            <a:spLocks noGrp="1"/>
          </p:cNvSpPr>
          <p:nvPr>
            <p:ph type="ftr" sz="quarter" idx="2"/>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8"/>
            <a:ext cx="2971800" cy="466434"/>
          </a:xfrm>
          <a:prstGeom prst="rect">
            <a:avLst/>
          </a:prstGeom>
        </p:spPr>
        <p:txBody>
          <a:bodyPr vert="horz" lIns="92307" tIns="46153" rIns="92307" bIns="46153" rtlCol="0" anchor="b"/>
          <a:lstStyle>
            <a:lvl1pPr algn="r">
              <a:defRPr sz="1200"/>
            </a:lvl1pPr>
          </a:lstStyle>
          <a:p>
            <a:fld id="{39DBC765-651A-4039-8BD4-6EAA4206E9EA}" type="slidenum">
              <a:rPr lang="en-US" smtClean="0"/>
              <a:pPr/>
              <a:t>‹#›</a:t>
            </a:fld>
            <a:endParaRPr lang="en-US"/>
          </a:p>
        </p:txBody>
      </p:sp>
    </p:spTree>
    <p:extLst>
      <p:ext uri="{BB962C8B-B14F-4D97-AF65-F5344CB8AC3E}">
        <p14:creationId xmlns:p14="http://schemas.microsoft.com/office/powerpoint/2010/main" val="19840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idx="1"/>
          </p:nvPr>
        </p:nvSpPr>
        <p:spPr>
          <a:xfrm>
            <a:off x="3884614" y="0"/>
            <a:ext cx="2971800" cy="466435"/>
          </a:xfrm>
          <a:prstGeom prst="rect">
            <a:avLst/>
          </a:prstGeom>
        </p:spPr>
        <p:txBody>
          <a:bodyPr vert="horz" lIns="92307" tIns="46153" rIns="92307" bIns="46153" rtlCol="0"/>
          <a:lstStyle>
            <a:lvl1pPr algn="r">
              <a:defRPr sz="1200"/>
            </a:lvl1pPr>
          </a:lstStyle>
          <a:p>
            <a:fld id="{AF5D39D9-A4C1-4AD1-BAF1-29CF785EDF99}" type="datetimeFigureOut">
              <a:rPr lang="en-US" smtClean="0"/>
              <a:pPr/>
              <a:t>1/28/2021</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307" tIns="46153" rIns="92307" bIns="46153" rtlCol="0" anchor="ctr"/>
          <a:lstStyle/>
          <a:p>
            <a:endParaRPr lang="en-US"/>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2307" tIns="46153" rIns="92307" bIns="4615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307" tIns="46153" rIns="92307" bIns="46153" rtlCol="0" anchor="b"/>
          <a:lstStyle>
            <a:lvl1pPr algn="r">
              <a:defRPr sz="1200"/>
            </a:lvl1pPr>
          </a:lstStyle>
          <a:p>
            <a:fld id="{45553B1C-9F3F-43FF-ABF7-E4A5C87A8439}" type="slidenum">
              <a:rPr lang="en-US" smtClean="0"/>
              <a:pPr/>
              <a:t>‹#›</a:t>
            </a:fld>
            <a:endParaRPr lang="en-US"/>
          </a:p>
        </p:txBody>
      </p:sp>
    </p:spTree>
    <p:extLst>
      <p:ext uri="{BB962C8B-B14F-4D97-AF65-F5344CB8AC3E}">
        <p14:creationId xmlns:p14="http://schemas.microsoft.com/office/powerpoint/2010/main" val="250616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evening Board members.</a:t>
            </a:r>
            <a:r>
              <a:rPr lang="en-US" baseline="0" dirty="0" smtClean="0"/>
              <a:t>  This project is for 5049 Collis Avenue Project Number 2297- Design Review </a:t>
            </a:r>
          </a:p>
          <a:p>
            <a:endParaRPr lang="en-US" baseline="0" dirty="0" smtClean="0"/>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1</a:t>
            </a:fld>
            <a:endParaRPr lang="en-US"/>
          </a:p>
        </p:txBody>
      </p:sp>
    </p:spTree>
    <p:extLst>
      <p:ext uri="{BB962C8B-B14F-4D97-AF65-F5344CB8AC3E}">
        <p14:creationId xmlns:p14="http://schemas.microsoft.com/office/powerpoint/2010/main" val="2918423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is</a:t>
            </a:r>
            <a:r>
              <a:rPr lang="en-US" baseline="0" dirty="0" smtClean="0"/>
              <a:t> a rendering of the proposed Landscaping. The project includes removal of tree </a:t>
            </a:r>
            <a:r>
              <a:rPr lang="en-US" sz="1200" kern="1200" dirty="0" smtClean="0">
                <a:solidFill>
                  <a:schemeClr val="tx1"/>
                </a:solidFill>
                <a:effectLst/>
                <a:latin typeface="+mn-lt"/>
                <a:ea typeface="+mn-ea"/>
                <a:cs typeface="+mn-cs"/>
              </a:rPr>
              <a:t>one crepe</a:t>
            </a:r>
            <a:r>
              <a:rPr lang="en-US" sz="1200" kern="1200" baseline="0" dirty="0" smtClean="0">
                <a:solidFill>
                  <a:schemeClr val="tx1"/>
                </a:solidFill>
                <a:effectLst/>
                <a:latin typeface="+mn-lt"/>
                <a:ea typeface="+mn-ea"/>
                <a:cs typeface="+mn-cs"/>
              </a:rPr>
              <a:t> tree</a:t>
            </a:r>
            <a:r>
              <a:rPr lang="en-US" sz="1200" kern="1200" dirty="0" smtClean="0">
                <a:solidFill>
                  <a:schemeClr val="tx1"/>
                </a:solidFill>
                <a:effectLst/>
                <a:latin typeface="+mn-lt"/>
                <a:ea typeface="+mn-ea"/>
                <a:cs typeface="+mn-cs"/>
              </a:rPr>
              <a:t> located in front of the residence, no tree removal permit is</a:t>
            </a:r>
            <a:r>
              <a:rPr lang="en-US" sz="1200" kern="1200" baseline="0" dirty="0" smtClean="0">
                <a:solidFill>
                  <a:schemeClr val="tx1"/>
                </a:solidFill>
                <a:effectLst/>
                <a:latin typeface="+mn-lt"/>
                <a:ea typeface="+mn-ea"/>
                <a:cs typeface="+mn-cs"/>
              </a:rPr>
              <a:t> r</a:t>
            </a:r>
            <a:r>
              <a:rPr lang="en-US" sz="1200" kern="1200" dirty="0" smtClean="0">
                <a:solidFill>
                  <a:schemeClr val="tx1"/>
                </a:solidFill>
                <a:effectLst/>
                <a:latin typeface="+mn-lt"/>
                <a:ea typeface="+mn-ea"/>
                <a:cs typeface="+mn-cs"/>
              </a:rPr>
              <a:t>equired.</a:t>
            </a:r>
            <a:endParaRPr lang="en-US" dirty="0" smtClean="0"/>
          </a:p>
          <a:p>
            <a:r>
              <a:rPr lang="en-US" dirty="0" smtClean="0"/>
              <a:t>Proposed  plants and trees</a:t>
            </a:r>
            <a:r>
              <a:rPr lang="en-US" baseline="0" dirty="0" smtClean="0"/>
              <a:t> </a:t>
            </a:r>
            <a:r>
              <a:rPr lang="en-US" dirty="0" smtClean="0"/>
              <a:t> include: a strawberry trees, </a:t>
            </a:r>
            <a:r>
              <a:rPr lang="en-US" dirty="0" err="1" smtClean="0"/>
              <a:t>palo</a:t>
            </a:r>
            <a:r>
              <a:rPr lang="en-US" dirty="0" smtClean="0"/>
              <a:t> </a:t>
            </a:r>
            <a:r>
              <a:rPr lang="en-US" dirty="0" err="1" smtClean="0"/>
              <a:t>verde</a:t>
            </a:r>
            <a:r>
              <a:rPr lang="en-US" dirty="0" smtClean="0"/>
              <a:t>, lemon trees, magenta rockrose, red star, afterglow, and deer grass.            </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10</a:t>
            </a:fld>
            <a:endParaRPr lang="en-US"/>
          </a:p>
        </p:txBody>
      </p:sp>
    </p:spTree>
    <p:extLst>
      <p:ext uri="{BB962C8B-B14F-4D97-AF65-F5344CB8AC3E}">
        <p14:creationId xmlns:p14="http://schemas.microsoft.com/office/powerpoint/2010/main" val="864790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11</a:t>
            </a:fld>
            <a:endParaRPr lang="en-US"/>
          </a:p>
        </p:txBody>
      </p:sp>
    </p:spTree>
    <p:extLst>
      <p:ext uri="{BB962C8B-B14F-4D97-AF65-F5344CB8AC3E}">
        <p14:creationId xmlns:p14="http://schemas.microsoft.com/office/powerpoint/2010/main" val="3895247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12</a:t>
            </a:fld>
            <a:endParaRPr lang="en-US"/>
          </a:p>
        </p:txBody>
      </p:sp>
    </p:spTree>
    <p:extLst>
      <p:ext uri="{BB962C8B-B14F-4D97-AF65-F5344CB8AC3E}">
        <p14:creationId xmlns:p14="http://schemas.microsoft.com/office/powerpoint/2010/main" val="457875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13</a:t>
            </a:fld>
            <a:endParaRPr lang="en-US"/>
          </a:p>
        </p:txBody>
      </p:sp>
    </p:spTree>
    <p:extLst>
      <p:ext uri="{BB962C8B-B14F-4D97-AF65-F5344CB8AC3E}">
        <p14:creationId xmlns:p14="http://schemas.microsoft.com/office/powerpoint/2010/main" val="363843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proposal</a:t>
            </a:r>
            <a:r>
              <a:rPr lang="en-US" baseline="0" dirty="0" smtClean="0"/>
              <a:t> for </a:t>
            </a:r>
            <a:r>
              <a:rPr lang="en-US" dirty="0" smtClean="0">
                <a:latin typeface="Century Gothic" panose="020B0502020202020204" pitchFamily="34" charset="0"/>
              </a:rPr>
              <a:t>a 583 square-foot addition with a 140 square-foot covered front porch and a 50 square-foot rear deck.</a:t>
            </a:r>
            <a:endParaRPr lang="en-US" baseline="0" dirty="0" smtClean="0"/>
          </a:p>
          <a:p>
            <a:endParaRPr lang="en-US" baseline="0" dirty="0" smtClean="0"/>
          </a:p>
          <a:p>
            <a:r>
              <a:rPr lang="en-US" baseline="0" dirty="0" smtClean="0"/>
              <a:t>The project is categorically exempt from CEQA under Section 15301 Class 1 existing facilities</a:t>
            </a:r>
          </a:p>
          <a:p>
            <a:endParaRPr lang="en-US" baseline="0" dirty="0" smtClean="0"/>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2</a:t>
            </a:fld>
            <a:endParaRPr lang="en-US"/>
          </a:p>
        </p:txBody>
      </p:sp>
    </p:spTree>
    <p:extLst>
      <p:ext uri="{BB962C8B-B14F-4D97-AF65-F5344CB8AC3E}">
        <p14:creationId xmlns:p14="http://schemas.microsoft.com/office/powerpoint/2010/main" val="296657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project site is located on an 8,210 square-foot lot with Monterey Road located to the north, Oak Hill Place to the West, Hill Drive to the south, and the home located on the east side of Collis Avenue. The property is surrounded by one-and two-story single-family homes. </a:t>
            </a:r>
            <a:r>
              <a:rPr lang="en-US" sz="1200" b="1" kern="1200" dirty="0" smtClean="0">
                <a:solidFill>
                  <a:schemeClr val="tx1"/>
                </a:solidFill>
                <a:effectLst/>
                <a:latin typeface="+mn-lt"/>
                <a:ea typeface="+mn-ea"/>
                <a:cs typeface="+mn-cs"/>
              </a:rPr>
              <a:t>This image </a:t>
            </a:r>
            <a:r>
              <a:rPr lang="en-US" sz="1200" kern="1200" dirty="0" smtClean="0">
                <a:solidFill>
                  <a:schemeClr val="tx1"/>
                </a:solidFill>
                <a:effectLst/>
                <a:latin typeface="+mn-lt"/>
                <a:ea typeface="+mn-ea"/>
                <a:cs typeface="+mn-cs"/>
              </a:rPr>
              <a:t>is an aerial view of the project site with the property outlined in green below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553B1C-9F3F-43FF-ABF7-E4A5C87A8439}" type="slidenum">
              <a:rPr lang="en-US" smtClean="0"/>
              <a:pPr/>
              <a:t>3</a:t>
            </a:fld>
            <a:endParaRPr lang="en-US"/>
          </a:p>
        </p:txBody>
      </p:sp>
    </p:spTree>
    <p:extLst>
      <p:ext uri="{BB962C8B-B14F-4D97-AF65-F5344CB8AC3E}">
        <p14:creationId xmlns:p14="http://schemas.microsoft.com/office/powerpoint/2010/main" val="389426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This image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shows a view from the street of the existing home. The home was built in 1953.</a:t>
            </a:r>
          </a:p>
          <a:p>
            <a:r>
              <a:rPr lang="en-US" sz="1200" kern="1200" dirty="0" smtClean="0">
                <a:solidFill>
                  <a:schemeClr val="tx1"/>
                </a:solidFill>
                <a:effectLst/>
                <a:latin typeface="+mn-lt"/>
                <a:ea typeface="+mn-ea"/>
                <a:cs typeface="+mn-cs"/>
              </a:rPr>
              <a:t>The existing exterior façade consists of a stucco finish,</a:t>
            </a:r>
            <a:r>
              <a:rPr lang="en-US" sz="1200" kern="1200" baseline="0" dirty="0" smtClean="0">
                <a:solidFill>
                  <a:schemeClr val="tx1"/>
                </a:solidFill>
                <a:effectLst/>
                <a:latin typeface="+mn-lt"/>
                <a:ea typeface="+mn-ea"/>
                <a:cs typeface="+mn-cs"/>
              </a:rPr>
              <a:t> torch down roof, and wood and aluminum windows  and a front porch.</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4</a:t>
            </a:fld>
            <a:endParaRPr lang="en-US"/>
          </a:p>
        </p:txBody>
      </p:sp>
    </p:spTree>
    <p:extLst>
      <p:ext uri="{BB962C8B-B14F-4D97-AF65-F5344CB8AC3E}">
        <p14:creationId xmlns:p14="http://schemas.microsoft.com/office/powerpoint/2010/main" val="11521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existing site plan with proposed demolitions to the house are outlined in red and the proposed demolitions to the potting shed and trellis are outlined in blue.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proposed site plan with proposed additions are</a:t>
            </a:r>
            <a:r>
              <a:rPr lang="en-US" sz="1200" kern="1200" baseline="0" dirty="0" smtClean="0">
                <a:solidFill>
                  <a:schemeClr val="tx1"/>
                </a:solidFill>
                <a:effectLst/>
                <a:latin typeface="+mn-lt"/>
                <a:ea typeface="+mn-ea"/>
                <a:cs typeface="+mn-cs"/>
              </a:rPr>
              <a:t> outlined in </a:t>
            </a:r>
            <a:r>
              <a:rPr lang="en-US" sz="1200" kern="1200" dirty="0" smtClean="0">
                <a:solidFill>
                  <a:schemeClr val="tx1"/>
                </a:solidFill>
                <a:effectLst/>
                <a:latin typeface="+mn-lt"/>
                <a:ea typeface="+mn-ea"/>
                <a:cs typeface="+mn-cs"/>
              </a:rPr>
              <a:t> green.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5</a:t>
            </a:fld>
            <a:endParaRPr lang="en-US"/>
          </a:p>
        </p:txBody>
      </p:sp>
    </p:spTree>
    <p:extLst>
      <p:ext uri="{BB962C8B-B14F-4D97-AF65-F5344CB8AC3E}">
        <p14:creationId xmlns:p14="http://schemas.microsoft.com/office/powerpoint/2010/main" val="277662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EAST </a:t>
            </a:r>
          </a:p>
          <a:p>
            <a:r>
              <a:rPr lang="en-US" dirty="0" smtClean="0"/>
              <a:t>The proposed additions to the house will match the existing exterior materials, the stucco will be painted in a mid toned yellow,.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addition located in front of the home will have a shed roof. A new larger covered front porch that will span approximately two-thirds of the front façade.</a:t>
            </a:r>
            <a:r>
              <a:rPr lang="en-US" sz="1200" kern="1200" baseline="0" dirty="0" smtClean="0">
                <a:solidFill>
                  <a:schemeClr val="tx1"/>
                </a:solidFill>
                <a:effectLst/>
                <a:latin typeface="+mn-lt"/>
                <a:ea typeface="+mn-ea"/>
                <a:cs typeface="+mn-cs"/>
              </a:rPr>
              <a:t> Double hung, fixed and awning wood windows are proposed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6</a:t>
            </a:fld>
            <a:endParaRPr lang="en-US"/>
          </a:p>
        </p:txBody>
      </p:sp>
    </p:spTree>
    <p:extLst>
      <p:ext uri="{BB962C8B-B14F-4D97-AF65-F5344CB8AC3E}">
        <p14:creationId xmlns:p14="http://schemas.microsoft.com/office/powerpoint/2010/main" val="3374988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a:t>
            </a:r>
            <a:r>
              <a:rPr lang="en-US" sz="1200" kern="1200" baseline="0" dirty="0" smtClean="0">
                <a:solidFill>
                  <a:schemeClr val="tx1"/>
                </a:solidFill>
                <a:effectLst/>
                <a:latin typeface="+mn-lt"/>
                <a:ea typeface="+mn-ea"/>
                <a:cs typeface="+mn-cs"/>
              </a:rPr>
              <a:t>e is an image of the existing and proposed north elevation.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this elevation one existing </a:t>
            </a:r>
            <a:r>
              <a:rPr lang="en-US" sz="1200" kern="1200" baseline="0" dirty="0" smtClean="0">
                <a:solidFill>
                  <a:schemeClr val="tx1"/>
                </a:solidFill>
                <a:effectLst/>
                <a:latin typeface="+mn-lt"/>
                <a:ea typeface="+mn-ea"/>
                <a:cs typeface="+mn-cs"/>
              </a:rPr>
              <a:t>window will be removed for the new addition and four new double hung, awning fixed wood windows will be installed. </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Two-foot roof eaves are incorporated on the proposed additions and through the entirety of the existing home. </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7</a:t>
            </a:fld>
            <a:endParaRPr lang="en-US"/>
          </a:p>
        </p:txBody>
      </p:sp>
    </p:spTree>
    <p:extLst>
      <p:ext uri="{BB962C8B-B14F-4D97-AF65-F5344CB8AC3E}">
        <p14:creationId xmlns:p14="http://schemas.microsoft.com/office/powerpoint/2010/main" val="2331393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portion of the front addition on the south side will have a gable roof. The small addition towards the rear of the home will have a gable roof with the same slope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existing windows consist of wood with an aluminum window located in the bathroom.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For the proposed new windows, the applicant has chosen double hung and casement wood windows.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8</a:t>
            </a:fld>
            <a:endParaRPr lang="en-US"/>
          </a:p>
        </p:txBody>
      </p:sp>
    </p:spTree>
    <p:extLst>
      <p:ext uri="{BB962C8B-B14F-4D97-AF65-F5344CB8AC3E}">
        <p14:creationId xmlns:p14="http://schemas.microsoft.com/office/powerpoint/2010/main" val="76562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Rear deck</a:t>
            </a:r>
            <a:r>
              <a:rPr lang="en-US" sz="1200" kern="1200" baseline="0" dirty="0" smtClean="0">
                <a:solidFill>
                  <a:schemeClr val="tx1"/>
                </a:solidFill>
                <a:effectLst/>
                <a:latin typeface="+mn-lt"/>
                <a:ea typeface="+mn-ea"/>
                <a:cs typeface="+mn-cs"/>
              </a:rPr>
              <a:t>’s </a:t>
            </a:r>
            <a:r>
              <a:rPr lang="en-US" sz="1200" kern="1200" dirty="0" smtClean="0">
                <a:solidFill>
                  <a:schemeClr val="tx1"/>
                </a:solidFill>
                <a:effectLst/>
                <a:latin typeface="+mn-lt"/>
                <a:ea typeface="+mn-ea"/>
                <a:cs typeface="+mn-cs"/>
              </a:rPr>
              <a:t> Vertical railings, steps, and slats</a:t>
            </a:r>
            <a:r>
              <a:rPr lang="en-US" sz="1200" kern="1200" baseline="0" dirty="0" smtClean="0">
                <a:solidFill>
                  <a:schemeClr val="tx1"/>
                </a:solidFill>
                <a:effectLst/>
                <a:latin typeface="+mn-lt"/>
                <a:ea typeface="+mn-ea"/>
                <a:cs typeface="+mn-cs"/>
              </a:rPr>
              <a:t> proposed material is </a:t>
            </a:r>
            <a:r>
              <a:rPr lang="en-US" sz="1200" kern="1200" dirty="0" smtClean="0">
                <a:solidFill>
                  <a:schemeClr val="tx1"/>
                </a:solidFill>
                <a:effectLst/>
                <a:latin typeface="+mn-lt"/>
                <a:ea typeface="+mn-ea"/>
                <a:cs typeface="+mn-cs"/>
              </a:rPr>
              <a:t>wood. Existing windows will remain and a new wood framed door is proposed.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9</a:t>
            </a:fld>
            <a:endParaRPr lang="en-US"/>
          </a:p>
        </p:txBody>
      </p:sp>
    </p:spTree>
    <p:extLst>
      <p:ext uri="{BB962C8B-B14F-4D97-AF65-F5344CB8AC3E}">
        <p14:creationId xmlns:p14="http://schemas.microsoft.com/office/powerpoint/2010/main" val="3423214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5899" y="3328511"/>
            <a:ext cx="3112199" cy="3143956"/>
          </a:xfrm>
          <a:prstGeom prst="rect">
            <a:avLst/>
          </a:prstGeom>
        </p:spPr>
      </p:pic>
      <p:cxnSp>
        <p:nvCxnSpPr>
          <p:cNvPr id="9" name="Straight Connector 8"/>
          <p:cNvCxnSpPr/>
          <p:nvPr userDrawn="1"/>
        </p:nvCxnSpPr>
        <p:spPr>
          <a:xfrm>
            <a:off x="731520" y="3611880"/>
            <a:ext cx="7772400" cy="1587"/>
          </a:xfrm>
          <a:prstGeom prst="line">
            <a:avLst/>
          </a:prstGeom>
          <a:ln w="19050">
            <a:solidFill>
              <a:srgbClr val="D2533C"/>
            </a:solidFill>
          </a:ln>
        </p:spPr>
        <p:style>
          <a:lnRef idx="1">
            <a:schemeClr val="accent1"/>
          </a:lnRef>
          <a:fillRef idx="0">
            <a:schemeClr val="accent1"/>
          </a:fillRef>
          <a:effectRef idx="0">
            <a:schemeClr val="accent1"/>
          </a:effectRef>
          <a:fontRef idx="minor">
            <a:schemeClr val="tx1"/>
          </a:fontRef>
        </p:style>
      </p:cxnSp>
      <p:sp>
        <p:nvSpPr>
          <p:cNvPr id="10" name="Subtitle 2"/>
          <p:cNvSpPr txBox="1">
            <a:spLocks/>
          </p:cNvSpPr>
          <p:nvPr userDrawn="1"/>
        </p:nvSpPr>
        <p:spPr>
          <a:xfrm>
            <a:off x="731520" y="3125154"/>
            <a:ext cx="7772400" cy="406715"/>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7576E"/>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baseline="0" dirty="0" smtClean="0">
                <a:solidFill>
                  <a:srgbClr val="57576E"/>
                </a:solidFill>
                <a:latin typeface="+mj-lt"/>
              </a:rPr>
              <a:t>February 4, 2021</a:t>
            </a:r>
            <a:endParaRPr lang="en-US" sz="1800" b="1" dirty="0">
              <a:solidFill>
                <a:srgbClr val="57576E"/>
              </a:solidFill>
              <a:latin typeface="+mj-lt"/>
            </a:endParaRPr>
          </a:p>
        </p:txBody>
      </p:sp>
      <p:sp>
        <p:nvSpPr>
          <p:cNvPr id="11" name="TextBox 10"/>
          <p:cNvSpPr txBox="1"/>
          <p:nvPr userDrawn="1"/>
        </p:nvSpPr>
        <p:spPr>
          <a:xfrm>
            <a:off x="731520" y="866274"/>
            <a:ext cx="7863840" cy="769441"/>
          </a:xfrm>
          <a:prstGeom prst="rect">
            <a:avLst/>
          </a:prstGeom>
          <a:noFill/>
        </p:spPr>
        <p:txBody>
          <a:bodyPr wrap="square" rtlCol="0">
            <a:spAutoFit/>
          </a:bodyPr>
          <a:lstStyle/>
          <a:p>
            <a:pPr algn="ctr"/>
            <a:r>
              <a:rPr lang="en-US" sz="4400" b="1" baseline="0" dirty="0" smtClean="0">
                <a:solidFill>
                  <a:srgbClr val="D2533C"/>
                </a:solidFill>
                <a:latin typeface="Calibri" panose="020F0502020204030204" pitchFamily="34" charset="0"/>
                <a:cs typeface="Calibri" panose="020F0502020204030204" pitchFamily="34" charset="0"/>
              </a:rPr>
              <a:t>5049 Collis Avenue</a:t>
            </a:r>
            <a:endParaRPr lang="en-US" sz="4400" b="1" dirty="0">
              <a:solidFill>
                <a:srgbClr val="D2533C"/>
              </a:solidFill>
              <a:latin typeface="Calibri" panose="020F0502020204030204" pitchFamily="34" charset="0"/>
              <a:cs typeface="Calibri" panose="020F0502020204030204" pitchFamily="34" charset="0"/>
            </a:endParaRPr>
          </a:p>
        </p:txBody>
      </p:sp>
      <p:sp>
        <p:nvSpPr>
          <p:cNvPr id="12" name="TextBox 11"/>
          <p:cNvSpPr txBox="1"/>
          <p:nvPr userDrawn="1"/>
        </p:nvSpPr>
        <p:spPr>
          <a:xfrm>
            <a:off x="688206" y="1645557"/>
            <a:ext cx="7772400" cy="707886"/>
          </a:xfrm>
          <a:prstGeom prst="rect">
            <a:avLst/>
          </a:prstGeom>
          <a:noFill/>
        </p:spPr>
        <p:txBody>
          <a:bodyPr wrap="square" rtlCol="0">
            <a:spAutoFit/>
          </a:bodyPr>
          <a:lstStyle/>
          <a:p>
            <a:pPr algn="ctr"/>
            <a:r>
              <a:rPr lang="en-US" sz="4000" b="0" dirty="0" smtClean="0">
                <a:solidFill>
                  <a:srgbClr val="97B5C9"/>
                </a:solidFill>
                <a:latin typeface="Calibri" panose="020F0502020204030204" pitchFamily="34" charset="0"/>
                <a:cs typeface="Calibri" panose="020F0502020204030204" pitchFamily="34" charset="0"/>
              </a:rPr>
              <a:t>Project</a:t>
            </a:r>
            <a:r>
              <a:rPr lang="en-US" sz="4000" b="0" baseline="0" dirty="0" smtClean="0">
                <a:solidFill>
                  <a:srgbClr val="97B5C9"/>
                </a:solidFill>
                <a:latin typeface="Calibri" panose="020F0502020204030204" pitchFamily="34" charset="0"/>
                <a:cs typeface="Calibri" panose="020F0502020204030204" pitchFamily="34" charset="0"/>
              </a:rPr>
              <a:t> No. 2297-DRX</a:t>
            </a:r>
            <a:endParaRPr lang="en-US" sz="4000" b="0" dirty="0">
              <a:solidFill>
                <a:srgbClr val="97B5C9"/>
              </a:solidFill>
              <a:latin typeface="Calibri" panose="020F0502020204030204" pitchFamily="34" charset="0"/>
              <a:cs typeface="Calibri" panose="020F0502020204030204" pitchFamily="34" charset="0"/>
            </a:endParaRPr>
          </a:p>
        </p:txBody>
      </p:sp>
      <p:sp>
        <p:nvSpPr>
          <p:cNvPr id="13" name="TextBox 12"/>
          <p:cNvSpPr txBox="1"/>
          <p:nvPr userDrawn="1"/>
        </p:nvSpPr>
        <p:spPr>
          <a:xfrm>
            <a:off x="0" y="2338069"/>
            <a:ext cx="9143999" cy="400110"/>
          </a:xfrm>
          <a:prstGeom prst="rect">
            <a:avLst/>
          </a:prstGeom>
          <a:noFill/>
        </p:spPr>
        <p:txBody>
          <a:bodyPr wrap="square" rtlCol="0">
            <a:spAutoFit/>
          </a:bodyPr>
          <a:lstStyle/>
          <a:p>
            <a:pPr algn="ctr"/>
            <a:r>
              <a:rPr lang="en-US" sz="2000" b="1" baseline="0" dirty="0" smtClean="0">
                <a:solidFill>
                  <a:srgbClr val="97B5C9"/>
                </a:solidFill>
                <a:latin typeface="+mj-lt"/>
                <a:cs typeface="Calibri" panose="020F0502020204030204" pitchFamily="34" charset="0"/>
              </a:rPr>
              <a:t>Design Review Board</a:t>
            </a:r>
            <a:endParaRPr lang="en-US" sz="2000" b="1" dirty="0">
              <a:solidFill>
                <a:srgbClr val="97B5C9"/>
              </a:solidFill>
              <a:latin typeface="+mj-lt"/>
              <a:cs typeface="Calibri" panose="020F0502020204030204" pitchFamily="34" charset="0"/>
            </a:endParaRPr>
          </a:p>
        </p:txBody>
      </p:sp>
      <p:sp>
        <p:nvSpPr>
          <p:cNvPr id="14" name="TextBox 13"/>
          <p:cNvSpPr txBox="1"/>
          <p:nvPr userDrawn="1"/>
        </p:nvSpPr>
        <p:spPr>
          <a:xfrm>
            <a:off x="731520" y="3693478"/>
            <a:ext cx="7729086" cy="461665"/>
          </a:xfrm>
          <a:prstGeom prst="rect">
            <a:avLst/>
          </a:prstGeom>
          <a:noFill/>
        </p:spPr>
        <p:txBody>
          <a:bodyPr wrap="square" rtlCol="0">
            <a:spAutoFit/>
          </a:bodyPr>
          <a:lstStyle/>
          <a:p>
            <a:pPr algn="ctr"/>
            <a:r>
              <a:rPr lang="en-US" sz="2400" b="1" dirty="0" smtClean="0">
                <a:solidFill>
                  <a:srgbClr val="57576E"/>
                </a:solidFill>
                <a:latin typeface="+mj-lt"/>
              </a:rPr>
              <a:t>City of South Pasadena   |   Design Review Board</a:t>
            </a:r>
            <a:endParaRPr lang="en-US" sz="2400" b="1" dirty="0">
              <a:solidFill>
                <a:srgbClr val="57576E"/>
              </a:solidFill>
              <a:latin typeface="+mj-lt"/>
            </a:endParaRPr>
          </a:p>
        </p:txBody>
      </p:sp>
    </p:spTree>
    <p:extLst>
      <p:ext uri="{BB962C8B-B14F-4D97-AF65-F5344CB8AC3E}">
        <p14:creationId xmlns:p14="http://schemas.microsoft.com/office/powerpoint/2010/main" val="38768269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Box 4"/>
          <p:cNvSpPr txBox="1"/>
          <p:nvPr userDrawn="1"/>
        </p:nvSpPr>
        <p:spPr>
          <a:xfrm>
            <a:off x="-1" y="0"/>
            <a:ext cx="6858000" cy="400110"/>
          </a:xfrm>
          <a:prstGeom prst="rect">
            <a:avLst/>
          </a:prstGeom>
          <a:noFill/>
        </p:spPr>
        <p:txBody>
          <a:bodyPr wrap="square" rtlCol="0">
            <a:spAutoFit/>
          </a:bodyPr>
          <a:lstStyle/>
          <a:p>
            <a:pPr algn="l">
              <a:tabLst/>
            </a:pPr>
            <a:r>
              <a:rPr lang="en-US" sz="2000" b="0" dirty="0" smtClean="0">
                <a:solidFill>
                  <a:srgbClr val="D2533C"/>
                </a:solidFill>
                <a:latin typeface="Arial" panose="020B0604020202020204" pitchFamily="34" charset="0"/>
                <a:cs typeface="Arial" panose="020B0604020202020204" pitchFamily="34" charset="0"/>
              </a:rPr>
              <a:t>	5049 Collis Avenue </a:t>
            </a:r>
            <a:r>
              <a:rPr lang="en-US" sz="2000" b="0" baseline="0" dirty="0" smtClean="0">
                <a:solidFill>
                  <a:srgbClr val="D2533C"/>
                </a:solidFill>
                <a:latin typeface="Arial" panose="020B0604020202020204" pitchFamily="34" charset="0"/>
                <a:cs typeface="Arial" panose="020B0604020202020204" pitchFamily="34" charset="0"/>
              </a:rPr>
              <a:t>(2297-DRX)</a:t>
            </a:r>
            <a:endParaRPr lang="en-US" sz="2000" b="0" dirty="0" smtClean="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6190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p:cNvSpPr txBox="1"/>
          <p:nvPr userDrawn="1"/>
        </p:nvSpPr>
        <p:spPr>
          <a:xfrm>
            <a:off x="-1" y="0"/>
            <a:ext cx="6858000" cy="400110"/>
          </a:xfrm>
          <a:prstGeom prst="rect">
            <a:avLst/>
          </a:prstGeom>
          <a:noFill/>
        </p:spPr>
        <p:txBody>
          <a:bodyPr wrap="square" rtlCol="0">
            <a:spAutoFit/>
          </a:bodyPr>
          <a:lstStyle/>
          <a:p>
            <a:pPr algn="l">
              <a:tabLst/>
            </a:pPr>
            <a:r>
              <a:rPr lang="en-US" sz="2000" b="0" dirty="0" smtClean="0">
                <a:solidFill>
                  <a:srgbClr val="D2533C"/>
                </a:solidFill>
                <a:latin typeface="Arial" panose="020B0604020202020204" pitchFamily="34" charset="0"/>
                <a:cs typeface="Arial" panose="020B0604020202020204" pitchFamily="34" charset="0"/>
              </a:rPr>
              <a:t>5049 Collis Avenue </a:t>
            </a:r>
            <a:r>
              <a:rPr lang="en-US" sz="2000" b="0" baseline="0" dirty="0" smtClean="0">
                <a:solidFill>
                  <a:srgbClr val="D2533C"/>
                </a:solidFill>
                <a:latin typeface="Arial" panose="020B0604020202020204" pitchFamily="34" charset="0"/>
                <a:cs typeface="Arial" panose="020B0604020202020204" pitchFamily="34" charset="0"/>
              </a:rPr>
              <a:t>(2297-DRX)</a:t>
            </a:r>
            <a:endParaRPr lang="en-US" sz="2000" b="0" dirty="0" smtClean="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1073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1" y="0"/>
            <a:ext cx="6858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D2533C"/>
                </a:solidFill>
                <a:latin typeface="Arial" panose="020B0604020202020204" pitchFamily="34" charset="0"/>
                <a:cs typeface="Arial" panose="020B0604020202020204" pitchFamily="34" charset="0"/>
              </a:rPr>
              <a:t>5049 Collis Avenue </a:t>
            </a:r>
            <a:r>
              <a:rPr lang="en-US" sz="2000" b="0" baseline="0" dirty="0" smtClean="0">
                <a:solidFill>
                  <a:srgbClr val="D2533C"/>
                </a:solidFill>
                <a:latin typeface="Arial" panose="020B0604020202020204" pitchFamily="34" charset="0"/>
                <a:cs typeface="Arial" panose="020B0604020202020204" pitchFamily="34" charset="0"/>
              </a:rPr>
              <a:t>(2297-DRX)</a:t>
            </a:r>
            <a:endParaRPr lang="en-US" sz="2000" b="0" dirty="0" smtClean="0">
              <a:solidFill>
                <a:srgbClr val="D2533C"/>
              </a:solidFill>
              <a:latin typeface="Arial" panose="020B0604020202020204" pitchFamily="34" charset="0"/>
              <a:cs typeface="Arial" panose="020B0604020202020204" pitchFamily="34" charset="0"/>
            </a:endParaRPr>
          </a:p>
          <a:p>
            <a:pPr algn="l">
              <a:tabLst/>
            </a:pPr>
            <a:endParaRPr lang="en-US" sz="2000" b="0" dirty="0" smtClean="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0265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365125"/>
          </a:xfrm>
          <a:prstGeom prst="rect">
            <a:avLst/>
          </a:prstGeom>
          <a:solidFill>
            <a:srgbClr val="97B5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3"/>
          <p:cNvSpPr txBox="1">
            <a:spLocks/>
          </p:cNvSpPr>
          <p:nvPr userDrawn="1"/>
        </p:nvSpPr>
        <p:spPr>
          <a:xfrm>
            <a:off x="6469166" y="-1"/>
            <a:ext cx="1655932" cy="346869"/>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200"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ltLang="en-US" dirty="0" smtClean="0"/>
              <a:t>February 4, 2021</a:t>
            </a:r>
            <a:endParaRPr lang="en-US" altLang="en-US" dirty="0"/>
          </a:p>
        </p:txBody>
      </p:sp>
      <p:sp>
        <p:nvSpPr>
          <p:cNvPr id="14" name="Slide Number Placeholder 5"/>
          <p:cNvSpPr txBox="1">
            <a:spLocks/>
          </p:cNvSpPr>
          <p:nvPr userDrawn="1"/>
        </p:nvSpPr>
        <p:spPr>
          <a:xfrm>
            <a:off x="8220347" y="-9130"/>
            <a:ext cx="56170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400" b="1"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US" altLang="en-US" sz="1200" b="0" dirty="0"/>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782050" y="0"/>
            <a:ext cx="361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userDrawn="1"/>
        </p:nvCxnSpPr>
        <p:spPr>
          <a:xfrm>
            <a:off x="8220896" y="76902"/>
            <a:ext cx="0" cy="1828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366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9056085"/>
      </p:ext>
    </p:extLst>
  </p:cSld>
  <p:clrMapOvr>
    <a:masterClrMapping/>
  </p:clrMapOvr>
  <mc:AlternateContent xmlns:mc="http://schemas.openxmlformats.org/markup-compatibility/2006" xmlns:p14="http://schemas.microsoft.com/office/powerpoint/2010/main">
    <mc:Choice Requires="p14">
      <p:transition spd="slow" p14:dur="2000" advClick="0" advTm="8300"/>
    </mc:Choice>
    <mc:Fallback xmlns="">
      <p:transition spd="slow" advClick="0" advTm="8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4545"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srcRect l="3161"/>
          <a:stretch/>
        </p:blipFill>
        <p:spPr>
          <a:xfrm>
            <a:off x="1433689" y="505769"/>
            <a:ext cx="5858231" cy="5967023"/>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144340413"/>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0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7576"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446" y="716988"/>
            <a:ext cx="7276289" cy="1159934"/>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300" dirty="0" smtClean="0"/>
              <a:t>Staff Recommendation:</a:t>
            </a:r>
            <a:r>
              <a:rPr lang="en-US" dirty="0" smtClean="0"/>
              <a:t/>
            </a:r>
            <a:br>
              <a:rPr lang="en-US" dirty="0" smtClean="0"/>
            </a:br>
            <a:r>
              <a:rPr lang="en-US" dirty="0" smtClean="0"/>
              <a:t/>
            </a:r>
            <a:br>
              <a:rPr lang="en-US" dirty="0" smtClean="0"/>
            </a:br>
            <a:endParaRPr lang="en-US" dirty="0"/>
          </a:p>
        </p:txBody>
      </p:sp>
      <p:sp>
        <p:nvSpPr>
          <p:cNvPr id="3" name="Title 1"/>
          <p:cNvSpPr txBox="1">
            <a:spLocks/>
          </p:cNvSpPr>
          <p:nvPr/>
        </p:nvSpPr>
        <p:spPr>
          <a:xfrm>
            <a:off x="276446" y="1584250"/>
            <a:ext cx="7655442" cy="3042781"/>
          </a:xfrm>
          <a:prstGeom prst="rect">
            <a:avLst/>
          </a:prstGeom>
        </p:spPr>
        <p:txBody>
          <a:bodyPr vert="horz" lIns="91440" tIns="45720" rIns="91440" bIns="45720" rtlCol="0" anchor="ctr">
            <a:normAutofit fontScale="97500"/>
          </a:bodyPr>
          <a:lstStyle/>
          <a:p>
            <a:pPr defTabSz="914400">
              <a:lnSpc>
                <a:spcPct val="90000"/>
              </a:lnSpc>
              <a:spcBef>
                <a:spcPct val="0"/>
              </a:spcBef>
              <a:defRPr/>
            </a:pPr>
            <a:r>
              <a:rPr lang="en-US" sz="2900" dirty="0"/>
              <a:t>Staff recommends that the Design Review Board approve the </a:t>
            </a:r>
            <a:r>
              <a:rPr lang="en-US" sz="2900" dirty="0" smtClean="0"/>
              <a:t>Design Review for the additions, </a:t>
            </a:r>
            <a:r>
              <a:rPr lang="en-US" sz="2900" dirty="0"/>
              <a:t>subject to conditions.</a:t>
            </a:r>
            <a:endParaRPr kumimoji="0" lang="en-US" sz="4000" b="0" i="0" u="none" strike="noStrike" kern="1200" cap="none" spc="0" normalizeH="0" noProof="0" dirty="0" smtClean="0">
              <a:ln>
                <a:noFill/>
              </a:ln>
              <a:solidFill>
                <a:schemeClr val="tx1"/>
              </a:solidFill>
              <a:effectLst/>
              <a:uLnTx/>
              <a:uFillTx/>
              <a:latin typeface="+mj-lt"/>
              <a:ea typeface="+mj-ea"/>
              <a:cs typeface="+mj-cs"/>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3393356"/>
      </p:ext>
    </p:extLst>
  </p:cSld>
  <p:clrMapOvr>
    <a:masterClrMapping/>
  </p:clrMapOvr>
  <mc:AlternateContent xmlns:mc="http://schemas.openxmlformats.org/markup-compatibility/2006" xmlns:p14="http://schemas.microsoft.com/office/powerpoint/2010/main">
    <mc:Choice Requires="p14">
      <p:transition spd="slow" p14:dur="2000" advClick="0" advTm="6380"/>
    </mc:Choice>
    <mc:Fallback xmlns="">
      <p:transition spd="slow" advClick="0" advTm="6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7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8182"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99606"/>
            <a:ext cx="9229725" cy="772044"/>
          </a:xfrm>
        </p:spPr>
        <p:txBody>
          <a:bodyPr>
            <a:normAutofit fontScale="90000"/>
          </a:bodyPr>
          <a:lstStyle/>
          <a:p>
            <a:r>
              <a:rPr lang="en-US" sz="4900" dirty="0" smtClean="0"/>
              <a:t/>
            </a:r>
            <a:br>
              <a:rPr lang="en-US" sz="4900" dirty="0" smtClean="0"/>
            </a:br>
            <a:r>
              <a:rPr lang="en-US" sz="4900" dirty="0" smtClean="0"/>
              <a:t>Design Review Board Options:</a:t>
            </a:r>
            <a:br>
              <a:rPr lang="en-US" sz="4900" dirty="0" smtClean="0"/>
            </a:br>
            <a:r>
              <a:rPr lang="en-US" dirty="0" smtClean="0"/>
              <a:t/>
            </a:r>
            <a:br>
              <a:rPr lang="en-US" dirty="0" smtClean="0"/>
            </a:br>
            <a:r>
              <a:rPr lang="en-US" dirty="0" smtClean="0"/>
              <a:t/>
            </a:r>
            <a:br>
              <a:rPr lang="en-US" dirty="0" smtClean="0"/>
            </a:br>
            <a:endParaRPr lang="en-US" dirty="0"/>
          </a:p>
        </p:txBody>
      </p:sp>
      <p:sp>
        <p:nvSpPr>
          <p:cNvPr id="3" name="Title 1"/>
          <p:cNvSpPr txBox="1">
            <a:spLocks/>
          </p:cNvSpPr>
          <p:nvPr/>
        </p:nvSpPr>
        <p:spPr>
          <a:xfrm>
            <a:off x="251926" y="1296954"/>
            <a:ext cx="8621486" cy="3564295"/>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90000"/>
              </a:lnSpc>
              <a:spcBef>
                <a:spcPct val="0"/>
              </a:spcBef>
              <a:spcAft>
                <a:spcPts val="0"/>
              </a:spcAft>
              <a:buClrTx/>
              <a:buSzTx/>
              <a:buFont typeface="Arial" pitchFamily="34" charset="0"/>
              <a:buChar char="•"/>
              <a:tabLst/>
              <a:defRPr/>
            </a:pPr>
            <a:r>
              <a:rPr kumimoji="0" lang="en-US" sz="3200" i="0" u="none" strike="noStrike" kern="1200" cap="none" spc="0" normalizeH="0" baseline="0" noProof="0" dirty="0" smtClean="0">
                <a:ln>
                  <a:noFill/>
                </a:ln>
                <a:solidFill>
                  <a:schemeClr val="tx1"/>
                </a:solidFill>
                <a:effectLst/>
                <a:uLnTx/>
                <a:uFillTx/>
                <a:latin typeface="+mj-lt"/>
                <a:ea typeface="+mj-ea"/>
                <a:cs typeface="+mj-cs"/>
              </a:rPr>
              <a:t>Recommend approval</a:t>
            </a:r>
            <a:r>
              <a:rPr kumimoji="0" lang="en-US" sz="3200" i="0" u="none" strike="noStrike" kern="1200" cap="none" spc="0" normalizeH="0" noProof="0" dirty="0" smtClean="0">
                <a:ln>
                  <a:noFill/>
                </a:ln>
                <a:solidFill>
                  <a:schemeClr val="tx1"/>
                </a:solidFill>
                <a:effectLst/>
                <a:uLnTx/>
                <a:uFillTx/>
                <a:latin typeface="+mj-lt"/>
                <a:ea typeface="+mj-ea"/>
                <a:cs typeface="+mj-cs"/>
              </a:rPr>
              <a:t> of the project.</a:t>
            </a:r>
          </a:p>
          <a:p>
            <a:pPr marL="0" marR="0" lvl="0" indent="0" algn="l" defTabSz="914400" rtl="0" eaLnBrk="1" fontAlgn="auto" latinLnBrk="0" hangingPunct="1">
              <a:lnSpc>
                <a:spcPct val="90000"/>
              </a:lnSpc>
              <a:spcBef>
                <a:spcPct val="0"/>
              </a:spcBef>
              <a:spcAft>
                <a:spcPts val="0"/>
              </a:spcAft>
              <a:buClrTx/>
              <a:buSzTx/>
              <a:tabLst/>
              <a:defRPr/>
            </a:pPr>
            <a:endParaRPr kumimoji="0" lang="en-US" sz="3200" i="0" u="none" strike="noStrike" kern="1200" cap="none" spc="0" normalizeH="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90000"/>
              </a:lnSpc>
              <a:spcBef>
                <a:spcPct val="0"/>
              </a:spcBef>
              <a:spcAft>
                <a:spcPts val="0"/>
              </a:spcAft>
              <a:buClrTx/>
              <a:buSzTx/>
              <a:buFont typeface="Arial" pitchFamily="34" charset="0"/>
              <a:buChar char="•"/>
              <a:tabLst/>
              <a:defRPr/>
            </a:pPr>
            <a:r>
              <a:rPr kumimoji="0" lang="en-US" sz="3200" i="0" u="none" strike="noStrike" kern="1200" cap="none" spc="0" normalizeH="0" baseline="0" noProof="0" dirty="0" smtClean="0">
                <a:ln>
                  <a:noFill/>
                </a:ln>
                <a:solidFill>
                  <a:schemeClr val="tx1"/>
                </a:solidFill>
                <a:effectLst/>
                <a:uLnTx/>
                <a:uFillTx/>
                <a:latin typeface="+mj-lt"/>
                <a:ea typeface="+mj-ea"/>
                <a:cs typeface="+mj-cs"/>
              </a:rPr>
              <a:t>Continue</a:t>
            </a:r>
            <a:r>
              <a:rPr kumimoji="0" lang="en-US" sz="3200" i="0" u="none" strike="noStrike" kern="1200" cap="none" spc="0" normalizeH="0" noProof="0" dirty="0" smtClean="0">
                <a:ln>
                  <a:noFill/>
                </a:ln>
                <a:solidFill>
                  <a:schemeClr val="tx1"/>
                </a:solidFill>
                <a:effectLst/>
                <a:uLnTx/>
                <a:uFillTx/>
                <a:latin typeface="+mj-lt"/>
                <a:ea typeface="+mj-ea"/>
                <a:cs typeface="+mj-cs"/>
              </a:rPr>
              <a:t> the project to address comments discussed.</a:t>
            </a:r>
          </a:p>
          <a:p>
            <a:pPr marL="0" marR="0" lvl="0" indent="0" algn="l" defTabSz="914400" rtl="0" eaLnBrk="1" fontAlgn="auto" latinLnBrk="0" hangingPunct="1">
              <a:lnSpc>
                <a:spcPct val="90000"/>
              </a:lnSpc>
              <a:spcBef>
                <a:spcPct val="0"/>
              </a:spcBef>
              <a:spcAft>
                <a:spcPts val="0"/>
              </a:spcAft>
              <a:buClrTx/>
              <a:buSzTx/>
              <a:tabLst/>
              <a:defRPr/>
            </a:pPr>
            <a:endParaRPr kumimoji="0" lang="en-US" sz="3200" i="0" u="none" strike="noStrike" kern="1200" cap="none" spc="0" normalizeH="0" noProof="0" dirty="0" smtClean="0">
              <a:ln>
                <a:noFill/>
              </a:ln>
              <a:solidFill>
                <a:schemeClr val="tx1"/>
              </a:solidFill>
              <a:effectLst/>
              <a:uLnTx/>
              <a:uFillTx/>
              <a:latin typeface="+mj-lt"/>
              <a:ea typeface="+mj-ea"/>
              <a:cs typeface="+mj-cs"/>
            </a:endParaRPr>
          </a:p>
          <a:p>
            <a:pPr lvl="0" defTabSz="914400">
              <a:lnSpc>
                <a:spcPct val="90000"/>
              </a:lnSpc>
              <a:spcBef>
                <a:spcPct val="0"/>
              </a:spcBef>
              <a:buFont typeface="Arial" pitchFamily="34" charset="0"/>
              <a:buChar char="•"/>
              <a:defRPr/>
            </a:pPr>
            <a:r>
              <a:rPr lang="en-US" sz="3200" dirty="0">
                <a:latin typeface="+mj-lt"/>
              </a:rPr>
              <a:t>Recommend </a:t>
            </a:r>
            <a:r>
              <a:rPr lang="en-US" sz="3200" dirty="0" smtClean="0">
                <a:latin typeface="+mj-lt"/>
              </a:rPr>
              <a:t>d</a:t>
            </a:r>
            <a:r>
              <a:rPr lang="en-US" sz="3200" dirty="0" smtClean="0">
                <a:latin typeface="+mj-lt"/>
                <a:ea typeface="+mj-ea"/>
                <a:cs typeface="+mj-cs"/>
              </a:rPr>
              <a:t>enial of the project.</a:t>
            </a:r>
            <a:endParaRPr kumimoji="0" lang="en-US" sz="3200" i="0" u="none" strike="noStrike" kern="1200" cap="none" spc="0" normalizeH="0" baseline="0" noProof="0" dirty="0">
              <a:ln>
                <a:noFill/>
              </a:ln>
              <a:solidFill>
                <a:schemeClr val="tx1"/>
              </a:solidFill>
              <a:effectLst/>
              <a:uLnTx/>
              <a:uFillTx/>
              <a:latin typeface="+mj-lt"/>
              <a:ea typeface="+mj-ea"/>
              <a:cs typeface="+mj-cs"/>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4545"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092" y="740229"/>
            <a:ext cx="8438606" cy="646331"/>
          </a:xfrm>
          <a:prstGeom prst="rect">
            <a:avLst/>
          </a:prstGeom>
          <a:noFill/>
        </p:spPr>
        <p:txBody>
          <a:bodyPr wrap="square" rtlCol="0">
            <a:spAutoFit/>
          </a:bodyPr>
          <a:lstStyle/>
          <a:p>
            <a:endParaRPr lang="en-US" dirty="0"/>
          </a:p>
          <a:p>
            <a:endParaRPr lang="en-US" dirty="0"/>
          </a:p>
        </p:txBody>
      </p:sp>
      <p:sp>
        <p:nvSpPr>
          <p:cNvPr id="4" name="TextBox 3"/>
          <p:cNvSpPr txBox="1"/>
          <p:nvPr/>
        </p:nvSpPr>
        <p:spPr>
          <a:xfrm>
            <a:off x="3326673" y="1155727"/>
            <a:ext cx="3242077" cy="769441"/>
          </a:xfrm>
          <a:prstGeom prst="rect">
            <a:avLst/>
          </a:prstGeom>
          <a:noFill/>
        </p:spPr>
        <p:txBody>
          <a:bodyPr wrap="square" rtlCol="0">
            <a:spAutoFit/>
          </a:bodyPr>
          <a:lstStyle/>
          <a:p>
            <a:r>
              <a:rPr lang="en-US" sz="4400" dirty="0" smtClean="0"/>
              <a:t>Questions? </a:t>
            </a:r>
            <a:endParaRPr lang="en-US" sz="4400" dirty="0"/>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16357668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4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4848"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bwMode="auto">
          <a:xfrm>
            <a:off x="538634" y="1081751"/>
            <a:ext cx="7767166" cy="544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accent1"/>
              </a:buClr>
              <a:buSzPct val="85000"/>
              <a:buFont typeface="Arial" charset="0"/>
              <a:buChar char="•"/>
              <a:defRPr sz="2400">
                <a:solidFill>
                  <a:schemeClr val="tx1"/>
                </a:solidFill>
                <a:latin typeface="Arial" charset="0"/>
              </a:defRPr>
            </a:lvl1pPr>
            <a:lvl2pPr indent="-182563">
              <a:spcBef>
                <a:spcPct val="20000"/>
              </a:spcBef>
              <a:buClr>
                <a:schemeClr val="accent1"/>
              </a:buClr>
              <a:buSzPct val="85000"/>
              <a:buFont typeface="Arial" charset="0"/>
              <a:buChar char="•"/>
              <a:defRPr sz="2000">
                <a:solidFill>
                  <a:schemeClr val="tx1"/>
                </a:solidFill>
                <a:latin typeface="Arial" charset="0"/>
              </a:defRPr>
            </a:lvl2pPr>
            <a:lvl3pPr marL="573088" indent="-457200">
              <a:spcBef>
                <a:spcPct val="20000"/>
              </a:spcBef>
              <a:buClr>
                <a:schemeClr val="accent1"/>
              </a:buClr>
              <a:buSzPct val="90000"/>
              <a:buFont typeface="Arial" charset="0"/>
              <a:buChar char="•"/>
              <a:defRPr>
                <a:solidFill>
                  <a:schemeClr val="tx1"/>
                </a:solidFill>
                <a:latin typeface="Arial" charset="0"/>
              </a:defRPr>
            </a:lvl3pPr>
            <a:lvl4pPr marL="1004888" indent="-182563">
              <a:spcBef>
                <a:spcPct val="20000"/>
              </a:spcBef>
              <a:buClr>
                <a:schemeClr val="accent1"/>
              </a:buClr>
              <a:buFont typeface="Arial" charset="0"/>
              <a:buChar char="•"/>
              <a:defRPr sz="1600">
                <a:solidFill>
                  <a:schemeClr val="tx1"/>
                </a:solidFill>
                <a:latin typeface="Arial" charset="0"/>
              </a:defRPr>
            </a:lvl4pPr>
            <a:lvl5pPr marL="1030288" indent="-457200">
              <a:spcBef>
                <a:spcPct val="20000"/>
              </a:spcBef>
              <a:buClr>
                <a:schemeClr val="accent1"/>
              </a:buClr>
              <a:buSzPct val="100000"/>
              <a:buFont typeface="Arial" charset="0"/>
              <a:buChar char="•"/>
              <a:defRPr sz="1400">
                <a:solidFill>
                  <a:schemeClr val="tx1"/>
                </a:solidFill>
                <a:latin typeface="Arial" charset="0"/>
              </a:defRPr>
            </a:lvl5pPr>
            <a:lvl6pPr marL="14874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19446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24018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28590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r>
              <a:rPr lang="en-US" dirty="0">
                <a:latin typeface="Century Gothic" panose="020B0502020202020204" pitchFamily="34" charset="0"/>
              </a:rPr>
              <a:t>Design Review  for a 583 square-foot addition with a 140 square-foot covered front porch and a 50 square-foot rear deck located at 5049 Collis </a:t>
            </a:r>
            <a:r>
              <a:rPr lang="en-US" dirty="0" smtClean="0">
                <a:latin typeface="Century Gothic" panose="020B0502020202020204" pitchFamily="34" charset="0"/>
              </a:rPr>
              <a:t>Avenue.</a:t>
            </a:r>
            <a:endParaRPr lang="en-US" dirty="0">
              <a:latin typeface="Century Gothic" panose="020B0502020202020204" pitchFamily="34" charset="0"/>
            </a:endParaRPr>
          </a:p>
          <a:p>
            <a:endParaRPr lang="en-US" dirty="0">
              <a:latin typeface="Century Gothic" panose="020B0502020202020204" pitchFamily="34" charset="0"/>
            </a:endParaRPr>
          </a:p>
          <a:p>
            <a:r>
              <a:rPr lang="en-US" dirty="0">
                <a:latin typeface="Century Gothic" panose="020B0502020202020204" pitchFamily="34" charset="0"/>
              </a:rPr>
              <a:t>This item is exempt from any California Environmental Quality Act (CEQA) analysis based on State CEQA Guidelines Section 15301, Class 1 – Existing Facilities. </a:t>
            </a:r>
            <a:endParaRPr lang="en-US" altLang="en-US" sz="2400" i="1" dirty="0" smtClean="0">
              <a:latin typeface="Century Gothic" pitchFamily="34" charset="0"/>
            </a:endParaRPr>
          </a:p>
        </p:txBody>
      </p:sp>
      <p:sp>
        <p:nvSpPr>
          <p:cNvPr id="4" name="Content Placeholder 3"/>
          <p:cNvSpPr txBox="1">
            <a:spLocks/>
          </p:cNvSpPr>
          <p:nvPr/>
        </p:nvSpPr>
        <p:spPr>
          <a:xfrm>
            <a:off x="0" y="414353"/>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smtClean="0">
                <a:latin typeface="Century Gothic" pitchFamily="34" charset="0"/>
              </a:rPr>
              <a:t>PROJECT</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10244415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0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7576"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flipV="1">
            <a:off x="6772008" y="4742414"/>
            <a:ext cx="0" cy="52705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 Box 13"/>
          <p:cNvSpPr txBox="1"/>
          <p:nvPr/>
        </p:nvSpPr>
        <p:spPr>
          <a:xfrm>
            <a:off x="6603733" y="5372133"/>
            <a:ext cx="336550" cy="38735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b="1" dirty="0">
                <a:effectLst/>
                <a:latin typeface="Arial" panose="020B0604020202020204" pitchFamily="34" charset="0"/>
                <a:ea typeface="Arial" panose="020B0604020202020204" pitchFamily="34" charset="0"/>
              </a:rPr>
              <a:t>N</a:t>
            </a:r>
            <a:endParaRPr lang="en-US" sz="1100" dirty="0">
              <a:effectLst/>
              <a:latin typeface="Arial" panose="020B0604020202020204" pitchFamily="34" charset="0"/>
              <a:ea typeface="Arial" panose="020B0604020202020204" pitchFamily="34" charset="0"/>
            </a:endParaRPr>
          </a:p>
        </p:txBody>
      </p:sp>
      <p:pic>
        <p:nvPicPr>
          <p:cNvPr id="13" name="Picture 12"/>
          <p:cNvPicPr/>
          <p:nvPr/>
        </p:nvPicPr>
        <p:blipFill>
          <a:blip r:embed="rId5"/>
          <a:stretch>
            <a:fillRect/>
          </a:stretch>
        </p:blipFill>
        <p:spPr>
          <a:xfrm>
            <a:off x="2339192" y="1022938"/>
            <a:ext cx="3981888" cy="4246526"/>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567182248"/>
      </p:ext>
    </p:extLst>
  </p:cSld>
  <p:clrMapOvr>
    <a:masterClrMapping/>
  </p:clrMapOvr>
  <mc:AlternateContent xmlns:mc="http://schemas.openxmlformats.org/markup-compatibility/2006" xmlns:p14="http://schemas.microsoft.com/office/powerpoint/2010/main">
    <mc:Choice Requires="p14">
      <p:transition spd="slow" p14:dur="2000" advClick="0" advTm="24000"/>
    </mc:Choice>
    <mc:Fallback xmlns="">
      <p:transition spd="slow" advClick="0" advTm="2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06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5"/>
          <a:stretch>
            <a:fillRect/>
          </a:stretch>
        </p:blipFill>
        <p:spPr>
          <a:xfrm>
            <a:off x="1209635" y="1169582"/>
            <a:ext cx="6680609" cy="3639436"/>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708837402"/>
      </p:ext>
    </p:extLst>
  </p:cSld>
  <p:clrMapOvr>
    <a:masterClrMapping/>
  </p:clrMapOvr>
  <mc:AlternateContent xmlns:mc="http://schemas.openxmlformats.org/markup-compatibility/2006" xmlns:p14="http://schemas.microsoft.com/office/powerpoint/2010/main">
    <mc:Choice Requires="p14">
      <p:transition spd="slow" p14:dur="2000" advClick="0" advTm="15530"/>
    </mc:Choice>
    <mc:Fallback xmlns="">
      <p:transition spd="slow" advClick="0" advTm="15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5">
            <a:extLst>
              <a:ext uri="{28A0092B-C50C-407E-A947-70E740481C1C}">
                <a14:useLocalDpi xmlns:a14="http://schemas.microsoft.com/office/drawing/2010/main" val="0"/>
              </a:ext>
            </a:extLst>
          </a:blip>
          <a:srcRect l="2951"/>
          <a:stretch/>
        </p:blipFill>
        <p:spPr>
          <a:xfrm rot="16200000">
            <a:off x="3570339" y="2349694"/>
            <a:ext cx="5964274" cy="2047626"/>
          </a:xfrm>
          <a:prstGeom prst="rect">
            <a:avLst/>
          </a:prstGeom>
        </p:spPr>
      </p:pic>
      <p:pic>
        <p:nvPicPr>
          <p:cNvPr id="5" name="Picture 4"/>
          <p:cNvPicPr/>
          <p:nvPr/>
        </p:nvPicPr>
        <p:blipFill rotWithShape="1">
          <a:blip r:embed="rId6">
            <a:extLst>
              <a:ext uri="{28A0092B-C50C-407E-A947-70E740481C1C}">
                <a14:useLocalDpi xmlns:a14="http://schemas.microsoft.com/office/drawing/2010/main" val="0"/>
              </a:ext>
            </a:extLst>
          </a:blip>
          <a:srcRect l="3269"/>
          <a:stretch/>
        </p:blipFill>
        <p:spPr>
          <a:xfrm rot="16200000">
            <a:off x="-426284" y="2339494"/>
            <a:ext cx="5940973" cy="2091328"/>
          </a:xfrm>
          <a:prstGeom prst="rect">
            <a:avLst/>
          </a:prstGeom>
        </p:spPr>
      </p:pic>
      <p:sp>
        <p:nvSpPr>
          <p:cNvPr id="2" name="TextBox 1"/>
          <p:cNvSpPr txBox="1"/>
          <p:nvPr/>
        </p:nvSpPr>
        <p:spPr>
          <a:xfrm>
            <a:off x="5528663" y="6357244"/>
            <a:ext cx="3081867" cy="369332"/>
          </a:xfrm>
          <a:prstGeom prst="rect">
            <a:avLst/>
          </a:prstGeom>
          <a:noFill/>
        </p:spPr>
        <p:txBody>
          <a:bodyPr wrap="square" rtlCol="0">
            <a:spAutoFit/>
          </a:bodyPr>
          <a:lstStyle/>
          <a:p>
            <a:r>
              <a:rPr lang="en-US" dirty="0" smtClean="0"/>
              <a:t>Proposed Site Plan</a:t>
            </a:r>
            <a:endParaRPr lang="en-US" dirty="0"/>
          </a:p>
        </p:txBody>
      </p:sp>
      <p:sp>
        <p:nvSpPr>
          <p:cNvPr id="6" name="TextBox 5"/>
          <p:cNvSpPr txBox="1"/>
          <p:nvPr/>
        </p:nvSpPr>
        <p:spPr>
          <a:xfrm>
            <a:off x="1642533" y="6355644"/>
            <a:ext cx="3081867" cy="369332"/>
          </a:xfrm>
          <a:prstGeom prst="rect">
            <a:avLst/>
          </a:prstGeom>
          <a:noFill/>
        </p:spPr>
        <p:txBody>
          <a:bodyPr wrap="square" rtlCol="0">
            <a:spAutoFit/>
          </a:bodyPr>
          <a:lstStyle/>
          <a:p>
            <a:r>
              <a:rPr lang="en-US" dirty="0" smtClean="0"/>
              <a:t>Existing Site Plan</a:t>
            </a:r>
            <a:endParaRPr lang="en-US" dirty="0"/>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92890108"/>
      </p:ext>
    </p:extLst>
  </p:cSld>
  <p:clrMapOvr>
    <a:masterClrMapping/>
  </p:clrMapOvr>
  <mc:AlternateContent xmlns:mc="http://schemas.openxmlformats.org/markup-compatibility/2006" xmlns:p14="http://schemas.microsoft.com/office/powerpoint/2010/main">
    <mc:Choice Requires="p14">
      <p:transition spd="slow" p14:dur="2000" advClick="0" advTm="14750"/>
    </mc:Choice>
    <mc:Fallback xmlns="">
      <p:transition spd="slow" advClick="0" advTm="147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1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892391" y="808073"/>
            <a:ext cx="5117191" cy="5957327"/>
          </a:xfrm>
          <a:prstGeom prst="rect">
            <a:avLst/>
          </a:prstGeom>
        </p:spPr>
      </p:pic>
      <p:sp>
        <p:nvSpPr>
          <p:cNvPr id="6" name="Rectangle 5"/>
          <p:cNvSpPr/>
          <p:nvPr/>
        </p:nvSpPr>
        <p:spPr>
          <a:xfrm>
            <a:off x="2305783" y="438741"/>
            <a:ext cx="4290405" cy="369332"/>
          </a:xfrm>
          <a:prstGeom prst="rect">
            <a:avLst/>
          </a:prstGeom>
        </p:spPr>
        <p:txBody>
          <a:bodyPr wrap="none">
            <a:spAutoFit/>
          </a:bodyPr>
          <a:lstStyle/>
          <a:p>
            <a:r>
              <a:rPr lang="en-US" dirty="0"/>
              <a:t>Existing and Proposed East Elevation (Front)</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08616891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2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3939"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400175" y="1112988"/>
            <a:ext cx="6343650" cy="5610225"/>
          </a:xfrm>
          <a:prstGeom prst="rect">
            <a:avLst/>
          </a:prstGeom>
        </p:spPr>
      </p:pic>
      <p:sp>
        <p:nvSpPr>
          <p:cNvPr id="5" name="Rectangle 4"/>
          <p:cNvSpPr/>
          <p:nvPr/>
        </p:nvSpPr>
        <p:spPr>
          <a:xfrm>
            <a:off x="2395827" y="649989"/>
            <a:ext cx="4352345" cy="369332"/>
          </a:xfrm>
          <a:prstGeom prst="rect">
            <a:avLst/>
          </a:prstGeom>
        </p:spPr>
        <p:txBody>
          <a:bodyPr wrap="none">
            <a:spAutoFit/>
          </a:bodyPr>
          <a:lstStyle/>
          <a:p>
            <a:r>
              <a:rPr lang="en-US" dirty="0"/>
              <a:t>Existing and Proposed North Elevation (Side)</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224312882"/>
      </p:ext>
    </p:extLst>
  </p:cSld>
  <p:clrMapOvr>
    <a:masterClrMapping/>
  </p:clrMapOvr>
  <mc:AlternateContent xmlns:mc="http://schemas.openxmlformats.org/markup-compatibility/2006" xmlns:p14="http://schemas.microsoft.com/office/powerpoint/2010/main">
    <mc:Choice Requires="p14">
      <p:transition spd="slow" p14:dur="2000" advClick="0" advTm="19800"/>
    </mc:Choice>
    <mc:Fallback xmlns="">
      <p:transition spd="slow" advClick="0" advTm="19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090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385888" y="988828"/>
            <a:ext cx="5802258" cy="5411972"/>
          </a:xfrm>
          <a:prstGeom prst="rect">
            <a:avLst/>
          </a:prstGeom>
        </p:spPr>
      </p:pic>
      <p:sp>
        <p:nvSpPr>
          <p:cNvPr id="6" name="Rectangle 5"/>
          <p:cNvSpPr/>
          <p:nvPr/>
        </p:nvSpPr>
        <p:spPr>
          <a:xfrm>
            <a:off x="2111645" y="619496"/>
            <a:ext cx="4350743" cy="369332"/>
          </a:xfrm>
          <a:prstGeom prst="rect">
            <a:avLst/>
          </a:prstGeom>
        </p:spPr>
        <p:txBody>
          <a:bodyPr wrap="none">
            <a:spAutoFit/>
          </a:bodyPr>
          <a:lstStyle/>
          <a:p>
            <a:r>
              <a:rPr lang="en-US" dirty="0"/>
              <a:t>Existing and Proposed South Elevation (Side)</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967025405"/>
      </p:ext>
    </p:extLst>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1932304" y="886201"/>
            <a:ext cx="5010757" cy="5684719"/>
          </a:xfrm>
          <a:prstGeom prst="rect">
            <a:avLst/>
          </a:prstGeom>
        </p:spPr>
      </p:pic>
      <p:sp>
        <p:nvSpPr>
          <p:cNvPr id="6" name="Rectangle 5"/>
          <p:cNvSpPr/>
          <p:nvPr/>
        </p:nvSpPr>
        <p:spPr>
          <a:xfrm>
            <a:off x="2282669" y="516869"/>
            <a:ext cx="4310026" cy="369332"/>
          </a:xfrm>
          <a:prstGeom prst="rect">
            <a:avLst/>
          </a:prstGeom>
        </p:spPr>
        <p:txBody>
          <a:bodyPr wrap="none">
            <a:spAutoFit/>
          </a:bodyPr>
          <a:lstStyle/>
          <a:p>
            <a:r>
              <a:rPr lang="en-US" dirty="0"/>
              <a:t>Existing and Proposed West Elevation (Rear)</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877977594"/>
      </p:ext>
    </p:extLst>
  </p:cSld>
  <p:clrMapOvr>
    <a:masterClrMapping/>
  </p:clrMapOvr>
  <mc:AlternateContent xmlns:mc="http://schemas.openxmlformats.org/markup-compatibility/2006" xmlns:p14="http://schemas.microsoft.com/office/powerpoint/2010/main">
    <mc:Choice Requires="p14">
      <p:transition spd="slow" p14:dur="2000" advClick="0" advTm="14700"/>
    </mc:Choice>
    <mc:Fallback xmlns="">
      <p:transition spd="slow" advClick="0" advTm="14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3820</TotalTime>
  <Words>650</Words>
  <Application>Microsoft Office PowerPoint</Application>
  <PresentationFormat>On-screen Show (4:3)</PresentationFormat>
  <Paragraphs>83</Paragraphs>
  <Slides>13</Slides>
  <Notes>13</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Design Review Board Options: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Malinda Lim</dc:creator>
  <cp:lastModifiedBy>Aneli Gonzales</cp:lastModifiedBy>
  <cp:revision>159</cp:revision>
  <cp:lastPrinted>2020-02-14T01:39:28Z</cp:lastPrinted>
  <dcterms:created xsi:type="dcterms:W3CDTF">2017-12-04T17:55:54Z</dcterms:created>
  <dcterms:modified xsi:type="dcterms:W3CDTF">2021-01-28T17:05:13Z</dcterms:modified>
</cp:coreProperties>
</file>