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60" r:id="rId1"/>
  </p:sldMasterIdLst>
  <p:notesMasterIdLst>
    <p:notesMasterId r:id="rId20"/>
  </p:notesMasterIdLst>
  <p:handoutMasterIdLst>
    <p:handoutMasterId r:id="rId21"/>
  </p:handoutMasterIdLst>
  <p:sldIdLst>
    <p:sldId id="256" r:id="rId2"/>
    <p:sldId id="257" r:id="rId3"/>
    <p:sldId id="304" r:id="rId4"/>
    <p:sldId id="312" r:id="rId5"/>
    <p:sldId id="305" r:id="rId6"/>
    <p:sldId id="321" r:id="rId7"/>
    <p:sldId id="316" r:id="rId8"/>
    <p:sldId id="326" r:id="rId9"/>
    <p:sldId id="314" r:id="rId10"/>
    <p:sldId id="320" r:id="rId11"/>
    <p:sldId id="327" r:id="rId12"/>
    <p:sldId id="323" r:id="rId13"/>
    <p:sldId id="328" r:id="rId14"/>
    <p:sldId id="315" r:id="rId15"/>
    <p:sldId id="322" r:id="rId16"/>
    <p:sldId id="311" r:id="rId17"/>
    <p:sldId id="319" r:id="rId18"/>
    <p:sldId id="313" r:id="rId19"/>
  </p:sldIdLst>
  <p:sldSz cx="9144000" cy="6858000" type="screen4x3"/>
  <p:notesSz cx="7023100" cy="9309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97B5C9"/>
    <a:srgbClr val="93E6CC"/>
    <a:srgbClr val="E20EC4"/>
    <a:srgbClr val="57576E"/>
    <a:srgbClr val="D2533C"/>
    <a:srgbClr val="93A299"/>
    <a:srgbClr val="CDE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87" autoAdjust="0"/>
    <p:restoredTop sz="73968" autoAdjust="0"/>
  </p:normalViewPr>
  <p:slideViewPr>
    <p:cSldViewPr snapToGrid="0">
      <p:cViewPr varScale="1">
        <p:scale>
          <a:sx n="84" d="100"/>
          <a:sy n="84" d="100"/>
        </p:scale>
        <p:origin x="2322" y="9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4" d="100"/>
          <a:sy n="84" d="100"/>
        </p:scale>
        <p:origin x="3150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ED1353F5-6A43-40DB-9596-38C46502E0E1}" type="datetimeFigureOut">
              <a:rPr lang="en-US" smtClean="0"/>
              <a:t>1/28/2021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099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AF5D39D9-A4C1-4AD1-BAF1-29CF785EDF99}" type="datetimeFigureOut">
              <a:rPr lang="en-US" smtClean="0"/>
              <a:t>1/28/2021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7638" y="1163638"/>
            <a:ext cx="4187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45553B1C-9F3F-43FF-ABF7-E4A5C87A84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1672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53B1C-9F3F-43FF-ABF7-E4A5C87A843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7936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53B1C-9F3F-43FF-ABF7-E4A5C87A843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2772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53B1C-9F3F-43FF-ABF7-E4A5C87A843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4072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53B1C-9F3F-43FF-ABF7-E4A5C87A843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3303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53B1C-9F3F-43FF-ABF7-E4A5C87A843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9345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53B1C-9F3F-43FF-ABF7-E4A5C87A843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5243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53B1C-9F3F-43FF-ABF7-E4A5C87A843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9869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553B1C-9F3F-43FF-ABF7-E4A5C87A843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1366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53B1C-9F3F-43FF-ABF7-E4A5C87A843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5291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53B1C-9F3F-43FF-ABF7-E4A5C87A843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1299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53B1C-9F3F-43FF-ABF7-E4A5C87A843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7515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53B1C-9F3F-43FF-ABF7-E4A5C87A843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8358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53B1C-9F3F-43FF-ABF7-E4A5C87A843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4856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53B1C-9F3F-43FF-ABF7-E4A5C87A843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8982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53B1C-9F3F-43FF-ABF7-E4A5C87A843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255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53B1C-9F3F-43FF-ABF7-E4A5C87A843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7366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899" y="3328511"/>
            <a:ext cx="3112199" cy="3143956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731520" y="3611880"/>
            <a:ext cx="7772400" cy="1587"/>
          </a:xfrm>
          <a:prstGeom prst="line">
            <a:avLst/>
          </a:prstGeom>
          <a:ln w="19050">
            <a:solidFill>
              <a:srgbClr val="D253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ubtitle 2"/>
          <p:cNvSpPr txBox="1">
            <a:spLocks/>
          </p:cNvSpPr>
          <p:nvPr userDrawn="1"/>
        </p:nvSpPr>
        <p:spPr>
          <a:xfrm>
            <a:off x="685798" y="2292577"/>
            <a:ext cx="7772400" cy="40671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57576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baseline="0" dirty="0">
                <a:solidFill>
                  <a:srgbClr val="57576E"/>
                </a:solidFill>
                <a:latin typeface="+mj-lt"/>
              </a:rPr>
              <a:t>February 4, 2021</a:t>
            </a:r>
            <a:endParaRPr lang="en-US" sz="1800" b="1" dirty="0">
              <a:solidFill>
                <a:srgbClr val="57576E"/>
              </a:solidFill>
              <a:latin typeface="+mj-lt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731520" y="866274"/>
            <a:ext cx="78638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baseline="0" dirty="0">
                <a:solidFill>
                  <a:srgbClr val="D2533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804 Milan Ave</a:t>
            </a:r>
            <a:endParaRPr lang="en-US" sz="4400" b="1" dirty="0">
              <a:solidFill>
                <a:srgbClr val="D2533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688206" y="1645557"/>
            <a:ext cx="7772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0" dirty="0">
                <a:solidFill>
                  <a:srgbClr val="97B5C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Project</a:t>
            </a:r>
            <a:r>
              <a:rPr lang="en-US" sz="4000" b="0" baseline="0" dirty="0">
                <a:solidFill>
                  <a:srgbClr val="97B5C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No. 2357 – DRX</a:t>
            </a:r>
            <a:endParaRPr lang="en-US" sz="4000" b="0" dirty="0">
              <a:solidFill>
                <a:srgbClr val="97B5C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731520" y="3693478"/>
            <a:ext cx="77290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57576E"/>
                </a:solidFill>
                <a:latin typeface="+mj-lt"/>
              </a:rPr>
              <a:t>City of South Pasadena   |</a:t>
            </a:r>
            <a:r>
              <a:rPr lang="en-US" sz="2400" b="1" baseline="0" dirty="0">
                <a:solidFill>
                  <a:srgbClr val="57576E"/>
                </a:solidFill>
                <a:latin typeface="+mj-lt"/>
              </a:rPr>
              <a:t> Design Review Board</a:t>
            </a:r>
            <a:endParaRPr lang="en-US" sz="2400" b="1" dirty="0">
              <a:solidFill>
                <a:srgbClr val="57576E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76826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-1" y="0"/>
            <a:ext cx="685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tabLst/>
            </a:pPr>
            <a:r>
              <a:rPr lang="en-US" sz="2000" b="0" dirty="0">
                <a:solidFill>
                  <a:srgbClr val="D253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804 Milan Avenue (2357-DRX)</a:t>
            </a:r>
          </a:p>
        </p:txBody>
      </p:sp>
    </p:spTree>
    <p:extLst>
      <p:ext uri="{BB962C8B-B14F-4D97-AF65-F5344CB8AC3E}">
        <p14:creationId xmlns:p14="http://schemas.microsoft.com/office/powerpoint/2010/main" val="850619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-1" y="0"/>
            <a:ext cx="685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tabLst/>
            </a:pPr>
            <a:r>
              <a:rPr lang="en-US" sz="2000" b="0" dirty="0">
                <a:solidFill>
                  <a:srgbClr val="D253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Item X – 804 Milan Avenue (2357-DRX)</a:t>
            </a:r>
            <a:endParaRPr lang="pt-BR" sz="2000" b="0" dirty="0">
              <a:solidFill>
                <a:srgbClr val="D2533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7107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365125"/>
          </a:xfrm>
          <a:prstGeom prst="rect">
            <a:avLst/>
          </a:prstGeom>
          <a:solidFill>
            <a:srgbClr val="97B5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Date Placeholder 3"/>
          <p:cNvSpPr txBox="1">
            <a:spLocks/>
          </p:cNvSpPr>
          <p:nvPr userDrawn="1"/>
        </p:nvSpPr>
        <p:spPr>
          <a:xfrm>
            <a:off x="6483178" y="-1"/>
            <a:ext cx="1641920" cy="346869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20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en-US" altLang="en-US" dirty="0"/>
              <a:t>February 4, 2021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2050" y="0"/>
            <a:ext cx="36195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" name="Straight Connector 15"/>
          <p:cNvCxnSpPr/>
          <p:nvPr userDrawn="1"/>
        </p:nvCxnSpPr>
        <p:spPr>
          <a:xfrm>
            <a:off x="8220896" y="76902"/>
            <a:ext cx="0" cy="18288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3366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6" r:id="rId3"/>
  </p:sldLayoutIdLst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0.m4a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2.m4a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5.m4a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m4a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6.m4a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jpe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9B3AE7A-F99A-45A7-9466-34BBA36387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56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97843D75-5AE3-46A1-972D-D9AAC4906B18}"/>
              </a:ext>
            </a:extLst>
          </p:cNvPr>
          <p:cNvSpPr txBox="1">
            <a:spLocks/>
          </p:cNvSpPr>
          <p:nvPr/>
        </p:nvSpPr>
        <p:spPr>
          <a:xfrm>
            <a:off x="309908" y="707369"/>
            <a:ext cx="9144000" cy="5476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5888" lvl="2" indent="0">
              <a:buFont typeface="Arial" charset="0"/>
              <a:buNone/>
            </a:pPr>
            <a:r>
              <a:rPr lang="en-US" altLang="en-US" sz="2800" dirty="0">
                <a:latin typeface="Century Gothic" pitchFamily="34" charset="0"/>
              </a:rPr>
              <a:t>EXISTING EAST ELEVATION (REAR)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54D3401-B5F1-4C3D-9618-D3C961029984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945781" y="1866264"/>
            <a:ext cx="7460349" cy="3883025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FF12C9A-47BE-43A4-92DB-D2E5DE241A2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6903.91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508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97843D75-5AE3-46A1-972D-D9AAC4906B18}"/>
              </a:ext>
            </a:extLst>
          </p:cNvPr>
          <p:cNvSpPr txBox="1">
            <a:spLocks/>
          </p:cNvSpPr>
          <p:nvPr/>
        </p:nvSpPr>
        <p:spPr>
          <a:xfrm>
            <a:off x="309908" y="707369"/>
            <a:ext cx="9144000" cy="5476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5888" lvl="2" indent="0">
              <a:buFont typeface="Arial" charset="0"/>
              <a:buNone/>
            </a:pPr>
            <a:r>
              <a:rPr lang="en-US" altLang="en-US" sz="2800" dirty="0">
                <a:latin typeface="Century Gothic" pitchFamily="34" charset="0"/>
              </a:rPr>
              <a:t>PROPOSED EAST ELEVATION (REAR)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50CC24-E731-497C-8E74-A17C8A0A9C99}"/>
              </a:ext>
            </a:extLst>
          </p:cNvPr>
          <p:cNvPicPr/>
          <p:nvPr/>
        </p:nvPicPr>
        <p:blipFill rotWithShape="1">
          <a:blip r:embed="rId5"/>
          <a:srcRect t="10386"/>
          <a:stretch/>
        </p:blipFill>
        <p:spPr bwMode="auto">
          <a:xfrm>
            <a:off x="815287" y="1874520"/>
            <a:ext cx="7513425" cy="44691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DF3D271-4101-4590-975E-DC80669D9B2E}"/>
              </a:ext>
            </a:extLst>
          </p:cNvPr>
          <p:cNvSpPr txBox="1"/>
          <p:nvPr/>
        </p:nvSpPr>
        <p:spPr>
          <a:xfrm>
            <a:off x="2305395" y="6150631"/>
            <a:ext cx="5153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Condition sliding glass doors to match window style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323EB7C-D49A-4F67-ADAD-38429C8A9E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195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F6CBD6AC-E709-4A33-9DEC-870239C64A73}"/>
              </a:ext>
            </a:extLst>
          </p:cNvPr>
          <p:cNvSpPr txBox="1">
            <a:spLocks/>
          </p:cNvSpPr>
          <p:nvPr/>
        </p:nvSpPr>
        <p:spPr>
          <a:xfrm>
            <a:off x="309908" y="707369"/>
            <a:ext cx="9144000" cy="5476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5888" lvl="2" indent="0">
              <a:buFont typeface="Arial" charset="0"/>
              <a:buNone/>
            </a:pPr>
            <a:r>
              <a:rPr lang="en-US" altLang="en-US" sz="2800" dirty="0">
                <a:latin typeface="Century Gothic" pitchFamily="34" charset="0"/>
              </a:rPr>
              <a:t>EXISTING NORTH ELEVATION (SIDE)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3759093-86B9-42D0-947C-08B52D58A4D4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521970" y="2518410"/>
            <a:ext cx="7749322" cy="328803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A6A78F7-D65B-4E94-A9EE-B312DA2A3EA9}"/>
              </a:ext>
            </a:extLst>
          </p:cNvPr>
          <p:cNvSpPr txBox="1"/>
          <p:nvPr/>
        </p:nvSpPr>
        <p:spPr>
          <a:xfrm>
            <a:off x="7018638" y="6116595"/>
            <a:ext cx="21253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Front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D4EBC66-4CC7-49B7-8C8E-6C8B25F253B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2320.131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222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F6CBD6AC-E709-4A33-9DEC-870239C64A73}"/>
              </a:ext>
            </a:extLst>
          </p:cNvPr>
          <p:cNvSpPr txBox="1">
            <a:spLocks/>
          </p:cNvSpPr>
          <p:nvPr/>
        </p:nvSpPr>
        <p:spPr>
          <a:xfrm>
            <a:off x="309908" y="707369"/>
            <a:ext cx="9144000" cy="5476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5888" lvl="2" indent="0">
              <a:buFont typeface="Arial" charset="0"/>
              <a:buNone/>
            </a:pPr>
            <a:r>
              <a:rPr lang="en-US" altLang="en-US" sz="2800" dirty="0">
                <a:latin typeface="Century Gothic" pitchFamily="34" charset="0"/>
              </a:rPr>
              <a:t>PROPOSED NORTH ELEVATION (SIDE)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BC29D2-B379-4B78-9CCE-FA7890B3BEF0}"/>
              </a:ext>
            </a:extLst>
          </p:cNvPr>
          <p:cNvPicPr/>
          <p:nvPr/>
        </p:nvPicPr>
        <p:blipFill rotWithShape="1">
          <a:blip r:embed="rId5"/>
          <a:srcRect b="13418"/>
          <a:stretch/>
        </p:blipFill>
        <p:spPr bwMode="auto">
          <a:xfrm>
            <a:off x="-32434" y="2743200"/>
            <a:ext cx="9176434" cy="21031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C66FF94-D16E-48DA-9EF3-4532F54A8483}"/>
              </a:ext>
            </a:extLst>
          </p:cNvPr>
          <p:cNvSpPr txBox="1"/>
          <p:nvPr/>
        </p:nvSpPr>
        <p:spPr>
          <a:xfrm>
            <a:off x="827902" y="4846320"/>
            <a:ext cx="777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Guesthouse			           Loggia					Main Residence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1C2C147-3A19-41E2-AD3D-6EC7DB7748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151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B292451B-AF95-416D-893D-89B6ED786CAA}"/>
              </a:ext>
            </a:extLst>
          </p:cNvPr>
          <p:cNvSpPr txBox="1">
            <a:spLocks/>
          </p:cNvSpPr>
          <p:nvPr/>
        </p:nvSpPr>
        <p:spPr>
          <a:xfrm>
            <a:off x="309908" y="707369"/>
            <a:ext cx="9144000" cy="5476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5888" lvl="2" indent="0">
              <a:buFont typeface="Arial" charset="0"/>
              <a:buNone/>
            </a:pPr>
            <a:r>
              <a:rPr lang="en-US" altLang="en-US" sz="2800" dirty="0">
                <a:latin typeface="Century Gothic" pitchFamily="34" charset="0"/>
              </a:rPr>
              <a:t>EXISTING SOUTH ELEVATION (SIDE)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9684DD-0632-42F3-8AD2-AE91B633F585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789288" y="2442844"/>
            <a:ext cx="7093602" cy="344360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B011463-0E99-49D5-8921-BE412D2EF091}"/>
              </a:ext>
            </a:extLst>
          </p:cNvPr>
          <p:cNvSpPr txBox="1"/>
          <p:nvPr/>
        </p:nvSpPr>
        <p:spPr>
          <a:xfrm>
            <a:off x="1433384" y="5878725"/>
            <a:ext cx="21253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Front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F8B6347-8F77-4A50-9028-A31E3188B7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017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761682E3-D9E7-4999-81C1-377DA5F0EB2D}"/>
              </a:ext>
            </a:extLst>
          </p:cNvPr>
          <p:cNvSpPr txBox="1">
            <a:spLocks/>
          </p:cNvSpPr>
          <p:nvPr/>
        </p:nvSpPr>
        <p:spPr>
          <a:xfrm>
            <a:off x="309908" y="707369"/>
            <a:ext cx="9144000" cy="5476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5888" lvl="2" indent="0">
              <a:buFont typeface="Arial" charset="0"/>
              <a:buNone/>
            </a:pPr>
            <a:r>
              <a:rPr lang="en-US" altLang="en-US" sz="2800" dirty="0">
                <a:latin typeface="Century Gothic" pitchFamily="34" charset="0"/>
              </a:rPr>
              <a:t>PROPOSED SOUTH ELEVATION (SIDE)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2450380-FA8A-45B8-9E2C-1F13BAE98511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254977" y="2998470"/>
            <a:ext cx="8634046" cy="187071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E91BA4C-6AA3-4C1D-B3EE-3A1D9C3B69DE}"/>
              </a:ext>
            </a:extLst>
          </p:cNvPr>
          <p:cNvSpPr txBox="1"/>
          <p:nvPr/>
        </p:nvSpPr>
        <p:spPr>
          <a:xfrm>
            <a:off x="753762" y="4869180"/>
            <a:ext cx="21253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Front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DF9B06-971A-441A-9480-46C287AE19EB}"/>
              </a:ext>
            </a:extLst>
          </p:cNvPr>
          <p:cNvSpPr txBox="1"/>
          <p:nvPr/>
        </p:nvSpPr>
        <p:spPr>
          <a:xfrm>
            <a:off x="827902" y="4846320"/>
            <a:ext cx="777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		          	 				Loggia				Guesthouse	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5063785-2A6C-4E19-9940-C6122026713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287.938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29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737166" y="962900"/>
            <a:ext cx="7669667" cy="4932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just"/>
            <a:r>
              <a:rPr lang="en-US" sz="2800" dirty="0">
                <a:latin typeface="Century Gothic" panose="020B0502020202020204" pitchFamily="34" charset="0"/>
              </a:rPr>
              <a:t>The Design Review Board approve the Design Review, subject to conditions of approval.  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6000" b="0" i="0" u="none" strike="noStrike" kern="1200" cap="none" spc="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363245AE-2664-4263-A62B-AA6BBBA7BAA0}"/>
              </a:ext>
            </a:extLst>
          </p:cNvPr>
          <p:cNvSpPr txBox="1">
            <a:spLocks/>
          </p:cNvSpPr>
          <p:nvPr/>
        </p:nvSpPr>
        <p:spPr>
          <a:xfrm>
            <a:off x="309908" y="707369"/>
            <a:ext cx="9144000" cy="5476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5888" lvl="2" indent="0">
              <a:buFont typeface="Arial" charset="0"/>
              <a:buNone/>
            </a:pPr>
            <a:r>
              <a:rPr lang="en-US" altLang="en-US" sz="2800" dirty="0">
                <a:latin typeface="Century Gothic" pitchFamily="34" charset="0"/>
              </a:rPr>
              <a:t>STAFF RECOMMENDATION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FDB0D00-E181-4E04-8524-87467DC70E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724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522514" y="1646852"/>
            <a:ext cx="8621486" cy="35642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Approve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</a:t>
            </a:r>
            <a:r>
              <a:rPr lang="en-US" sz="2800" dirty="0">
                <a:latin typeface="Century Gothic" panose="020B0502020202020204" pitchFamily="34" charset="0"/>
                <a:ea typeface="+mj-ea"/>
                <a:cs typeface="+mj-cs"/>
              </a:rPr>
              <a:t>with condition(s) added;</a:t>
            </a:r>
            <a:endParaRPr kumimoji="0" lang="en-US" sz="2800" b="0" i="0" u="none" strike="noStrike" kern="1200" cap="none" spc="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800" b="0" i="0" u="none" strike="noStrike" kern="1200" cap="none" spc="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800" baseline="0" dirty="0">
                <a:latin typeface="Century Gothic" panose="020B0502020202020204" pitchFamily="34" charset="0"/>
                <a:ea typeface="+mj-ea"/>
                <a:cs typeface="+mj-cs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Continue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the project to address comments discussed; or 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800" b="0" i="0" u="none" strike="noStrike" kern="1200" cap="none" spc="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800" dirty="0">
                <a:latin typeface="Century Gothic" panose="020B0502020202020204" pitchFamily="34" charset="0"/>
                <a:ea typeface="+mj-ea"/>
                <a:cs typeface="+mj-cs"/>
              </a:rPr>
              <a:t> Deny the project.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63537" y="840518"/>
            <a:ext cx="9229725" cy="8063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Century Gothic" panose="020B0502020202020204" pitchFamily="34" charset="0"/>
              </a:rPr>
              <a:t>Design Review Board Options: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7F4013A-2285-44D0-B021-3B139ABABF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148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96092" y="740229"/>
            <a:ext cx="84386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069442" y="1419750"/>
            <a:ext cx="30051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entury Gothic" panose="020B0502020202020204" pitchFamily="34" charset="0"/>
              </a:rPr>
              <a:t>Questions? 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1551BC9-D1BE-46E3-B366-76FE5D8BD8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86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3"/>
          <p:cNvSpPr txBox="1">
            <a:spLocks/>
          </p:cNvSpPr>
          <p:nvPr/>
        </p:nvSpPr>
        <p:spPr bwMode="auto">
          <a:xfrm>
            <a:off x="309908" y="1761054"/>
            <a:ext cx="8229600" cy="5442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82563" indent="-182563">
              <a:spcBef>
                <a:spcPct val="20000"/>
              </a:spcBef>
              <a:buClr>
                <a:schemeClr val="accent1"/>
              </a:buClr>
              <a:buSzPct val="85000"/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1pPr>
            <a:lvl2pPr indent="-182563">
              <a:spcBef>
                <a:spcPct val="20000"/>
              </a:spcBef>
              <a:buClr>
                <a:schemeClr val="accent1"/>
              </a:buClr>
              <a:buSzPct val="85000"/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2pPr>
            <a:lvl3pPr marL="573088" indent="-457200">
              <a:spcBef>
                <a:spcPct val="20000"/>
              </a:spcBef>
              <a:buClr>
                <a:schemeClr val="accent1"/>
              </a:buClr>
              <a:buSzPct val="90000"/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3pPr>
            <a:lvl4pPr marL="1004888" indent="-182563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4pPr>
            <a:lvl5pPr marL="1030288" indent="-457200">
              <a:spcBef>
                <a:spcPct val="20000"/>
              </a:spcBef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5pPr>
            <a:lvl6pPr marL="1487488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1944688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2401888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2859088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lvl="2" algn="just">
              <a:spcAft>
                <a:spcPts val="1200"/>
              </a:spcAft>
            </a:pPr>
            <a:r>
              <a:rPr lang="en-US" altLang="en-US" sz="2000" dirty="0">
                <a:latin typeface="Century Gothic" panose="020B0502020202020204" pitchFamily="34" charset="0"/>
              </a:rPr>
              <a:t>Remodel </a:t>
            </a:r>
            <a:r>
              <a:rPr lang="en-US" sz="2000" dirty="0">
                <a:latin typeface="Century Gothic" panose="020B0502020202020204" pitchFamily="34" charset="0"/>
                <a:cs typeface="Arabic Typesetting" panose="020B0604020202020204" pitchFamily="66" charset="-78"/>
              </a:rPr>
              <a:t>existing two-story, 2,623 square-foot home </a:t>
            </a:r>
          </a:p>
          <a:p>
            <a:pPr lvl="2"/>
            <a:r>
              <a:rPr lang="en-US" sz="2000" dirty="0">
                <a:latin typeface="Century Gothic" panose="020B0502020202020204" pitchFamily="34" charset="0"/>
              </a:rPr>
              <a:t>457 square-foot addition to the first floor</a:t>
            </a:r>
          </a:p>
          <a:p>
            <a:pPr lvl="2"/>
            <a:r>
              <a:rPr lang="en-US" sz="2000" dirty="0">
                <a:latin typeface="Century Gothic" panose="020B0502020202020204" pitchFamily="34" charset="0"/>
              </a:rPr>
              <a:t>339 square-foot addition to the second floor</a:t>
            </a:r>
          </a:p>
          <a:p>
            <a:pPr lvl="2"/>
            <a:r>
              <a:rPr lang="en-US" sz="2000" dirty="0">
                <a:latin typeface="Century Gothic" panose="020B0502020202020204" pitchFamily="34" charset="0"/>
              </a:rPr>
              <a:t>191 square-foot porch with an expanded entryway</a:t>
            </a:r>
          </a:p>
          <a:p>
            <a:pPr lvl="2"/>
            <a:r>
              <a:rPr lang="en-US" sz="2000" dirty="0">
                <a:latin typeface="Century Gothic" panose="020B0502020202020204" pitchFamily="34" charset="0"/>
              </a:rPr>
              <a:t>296 square-foot loggia that connects the proposed study room and the existing guest house</a:t>
            </a:r>
          </a:p>
          <a:p>
            <a:pPr lvl="2"/>
            <a:r>
              <a:rPr lang="en-US" sz="2000" dirty="0">
                <a:latin typeface="Century Gothic" panose="020B0502020202020204" pitchFamily="34" charset="0"/>
              </a:rPr>
              <a:t>326 square-foot barbeque pergola adjacent to the guest house</a:t>
            </a:r>
          </a:p>
          <a:p>
            <a:pPr lvl="2"/>
            <a:r>
              <a:rPr lang="en-US" sz="2000" dirty="0">
                <a:latin typeface="Century Gothic" panose="020B0502020202020204" pitchFamily="34" charset="0"/>
              </a:rPr>
              <a:t>Non-descript to Contemporary Craftsman Cottage</a:t>
            </a:r>
          </a:p>
          <a:p>
            <a:pPr marL="115888" lvl="2" indent="0" algn="just">
              <a:spcAft>
                <a:spcPts val="1200"/>
              </a:spcAft>
              <a:buNone/>
            </a:pPr>
            <a:endParaRPr lang="en-US" altLang="en-US" sz="2400" dirty="0">
              <a:latin typeface="Century Gothic" pitchFamily="34" charset="0"/>
            </a:endParaRPr>
          </a:p>
        </p:txBody>
      </p:sp>
      <p:sp>
        <p:nvSpPr>
          <p:cNvPr id="4" name="Content Placeholder 3"/>
          <p:cNvSpPr txBox="1">
            <a:spLocks/>
          </p:cNvSpPr>
          <p:nvPr/>
        </p:nvSpPr>
        <p:spPr>
          <a:xfrm>
            <a:off x="309908" y="707369"/>
            <a:ext cx="9144000" cy="5476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5888" lvl="2" indent="0">
              <a:buFont typeface="Arial" charset="0"/>
              <a:buNone/>
            </a:pPr>
            <a:r>
              <a:rPr lang="en-US" altLang="en-US" sz="2800" dirty="0">
                <a:latin typeface="Century Gothic" pitchFamily="34" charset="0"/>
              </a:rPr>
              <a:t>PROJECT DESCRIPTION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8150EF8-109A-419E-ABD2-B71FEEA2E4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444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2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B7AD6C7-ACA4-4675-AC86-E5208C4940A7}"/>
              </a:ext>
            </a:extLst>
          </p:cNvPr>
          <p:cNvPicPr/>
          <p:nvPr/>
        </p:nvPicPr>
        <p:blipFill rotWithShape="1">
          <a:blip r:embed="rId5"/>
          <a:srcRect l="12500" t="15609" r="5506" b="8995"/>
          <a:stretch/>
        </p:blipFill>
        <p:spPr bwMode="auto">
          <a:xfrm>
            <a:off x="128587" y="1490226"/>
            <a:ext cx="8597280" cy="444627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 Box 9"/>
          <p:cNvSpPr txBox="1">
            <a:spLocks/>
          </p:cNvSpPr>
          <p:nvPr/>
        </p:nvSpPr>
        <p:spPr>
          <a:xfrm>
            <a:off x="8592071" y="5950144"/>
            <a:ext cx="613856" cy="661433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4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N</a:t>
            </a:r>
            <a:endParaRPr lang="en-US" sz="14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8846755" y="5455655"/>
            <a:ext cx="0" cy="494489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74659DA-3FBC-4BF6-BE56-287124048983}"/>
              </a:ext>
            </a:extLst>
          </p:cNvPr>
          <p:cNvSpPr/>
          <p:nvPr/>
        </p:nvSpPr>
        <p:spPr>
          <a:xfrm rot="21378359">
            <a:off x="3452628" y="3557148"/>
            <a:ext cx="4003750" cy="799284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2B397843-2740-4F41-BA07-DE3912AC8C3D}"/>
              </a:ext>
            </a:extLst>
          </p:cNvPr>
          <p:cNvSpPr txBox="1">
            <a:spLocks/>
          </p:cNvSpPr>
          <p:nvPr/>
        </p:nvSpPr>
        <p:spPr>
          <a:xfrm>
            <a:off x="309908" y="707369"/>
            <a:ext cx="9144000" cy="5476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5888" lvl="2" indent="0">
              <a:buFont typeface="Arial" charset="0"/>
              <a:buNone/>
            </a:pPr>
            <a:r>
              <a:rPr lang="en-US" altLang="en-US" sz="2800" dirty="0">
                <a:latin typeface="Century Gothic" pitchFamily="34" charset="0"/>
              </a:rPr>
              <a:t>LOCATION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516E616-48A7-4889-A722-F28B9CA12B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324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835F29A-71BE-4562-BD7D-33E1F2B06B06}"/>
              </a:ext>
            </a:extLst>
          </p:cNvPr>
          <p:cNvPicPr/>
          <p:nvPr/>
        </p:nvPicPr>
        <p:blipFill rotWithShape="1">
          <a:blip r:embed="rId5"/>
          <a:srcRect l="29464" t="30952" r="5357" b="8731"/>
          <a:stretch/>
        </p:blipFill>
        <p:spPr bwMode="auto">
          <a:xfrm>
            <a:off x="617220" y="1571942"/>
            <a:ext cx="7909559" cy="41167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F54D9A71-6FAC-4702-9AB2-8CE77531E85E}"/>
              </a:ext>
            </a:extLst>
          </p:cNvPr>
          <p:cNvSpPr txBox="1">
            <a:spLocks/>
          </p:cNvSpPr>
          <p:nvPr/>
        </p:nvSpPr>
        <p:spPr>
          <a:xfrm>
            <a:off x="309908" y="707369"/>
            <a:ext cx="9144000" cy="5476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5888" lvl="2" indent="0">
              <a:buFont typeface="Arial" charset="0"/>
              <a:buNone/>
            </a:pPr>
            <a:r>
              <a:rPr lang="en-US" altLang="en-US" sz="2800" dirty="0">
                <a:latin typeface="Century Gothic" pitchFamily="34" charset="0"/>
              </a:rPr>
              <a:t>STREET VIEW</a:t>
            </a:r>
          </a:p>
        </p:txBody>
      </p:sp>
      <p:sp>
        <p:nvSpPr>
          <p:cNvPr id="15" name="Arrow: Down 14">
            <a:extLst>
              <a:ext uri="{FF2B5EF4-FFF2-40B4-BE49-F238E27FC236}">
                <a16:creationId xmlns:a16="http://schemas.microsoft.com/office/drawing/2014/main" id="{B9B0D2B9-2CB3-4B7E-8810-BDBA8506797B}"/>
              </a:ext>
            </a:extLst>
          </p:cNvPr>
          <p:cNvSpPr/>
          <p:nvPr/>
        </p:nvSpPr>
        <p:spPr>
          <a:xfrm>
            <a:off x="4767608" y="2215515"/>
            <a:ext cx="228600" cy="438150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4A68D84-23A4-4745-8ED0-46B7076BF1C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646.0544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830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1"/>
          <p:cNvSpPr txBox="1">
            <a:spLocks/>
          </p:cNvSpPr>
          <p:nvPr/>
        </p:nvSpPr>
        <p:spPr>
          <a:xfrm>
            <a:off x="108285" y="498762"/>
            <a:ext cx="4322207" cy="34248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en-US" sz="3600" dirty="0"/>
          </a:p>
        </p:txBody>
      </p:sp>
      <p:pic>
        <p:nvPicPr>
          <p:cNvPr id="2049" name="Picture 15">
            <a:extLst>
              <a:ext uri="{FF2B5EF4-FFF2-40B4-BE49-F238E27FC236}">
                <a16:creationId xmlns:a16="http://schemas.microsoft.com/office/drawing/2014/main" id="{AD8BE1DB-FA9E-49CA-8D0F-34349F39EE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716" y="2292880"/>
            <a:ext cx="8536946" cy="2587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B20E96A-C6AD-4B26-8952-F6098D01FE21}"/>
              </a:ext>
            </a:extLst>
          </p:cNvPr>
          <p:cNvSpPr/>
          <p:nvPr/>
        </p:nvSpPr>
        <p:spPr>
          <a:xfrm>
            <a:off x="1806325" y="2724405"/>
            <a:ext cx="1179697" cy="748410"/>
          </a:xfrm>
          <a:custGeom>
            <a:avLst/>
            <a:gdLst>
              <a:gd name="connsiteX0" fmla="*/ 876300 w 923925"/>
              <a:gd name="connsiteY0" fmla="*/ 95250 h 600075"/>
              <a:gd name="connsiteX1" fmla="*/ 200025 w 923925"/>
              <a:gd name="connsiteY1" fmla="*/ 95250 h 600075"/>
              <a:gd name="connsiteX2" fmla="*/ 200025 w 923925"/>
              <a:gd name="connsiteY2" fmla="*/ 0 h 600075"/>
              <a:gd name="connsiteX3" fmla="*/ 0 w 923925"/>
              <a:gd name="connsiteY3" fmla="*/ 0 h 600075"/>
              <a:gd name="connsiteX4" fmla="*/ 9525 w 923925"/>
              <a:gd name="connsiteY4" fmla="*/ 190500 h 600075"/>
              <a:gd name="connsiteX5" fmla="*/ 114300 w 923925"/>
              <a:gd name="connsiteY5" fmla="*/ 200025 h 600075"/>
              <a:gd name="connsiteX6" fmla="*/ 114300 w 923925"/>
              <a:gd name="connsiteY6" fmla="*/ 590550 h 600075"/>
              <a:gd name="connsiteX7" fmla="*/ 923925 w 923925"/>
              <a:gd name="connsiteY7" fmla="*/ 600075 h 600075"/>
              <a:gd name="connsiteX8" fmla="*/ 876300 w 923925"/>
              <a:gd name="connsiteY8" fmla="*/ 95250 h 600075"/>
              <a:gd name="connsiteX0" fmla="*/ 876300 w 876300"/>
              <a:gd name="connsiteY0" fmla="*/ 95250 h 590550"/>
              <a:gd name="connsiteX1" fmla="*/ 200025 w 876300"/>
              <a:gd name="connsiteY1" fmla="*/ 95250 h 590550"/>
              <a:gd name="connsiteX2" fmla="*/ 200025 w 876300"/>
              <a:gd name="connsiteY2" fmla="*/ 0 h 590550"/>
              <a:gd name="connsiteX3" fmla="*/ 0 w 876300"/>
              <a:gd name="connsiteY3" fmla="*/ 0 h 590550"/>
              <a:gd name="connsiteX4" fmla="*/ 9525 w 876300"/>
              <a:gd name="connsiteY4" fmla="*/ 190500 h 590550"/>
              <a:gd name="connsiteX5" fmla="*/ 114300 w 876300"/>
              <a:gd name="connsiteY5" fmla="*/ 200025 h 590550"/>
              <a:gd name="connsiteX6" fmla="*/ 114300 w 876300"/>
              <a:gd name="connsiteY6" fmla="*/ 590550 h 590550"/>
              <a:gd name="connsiteX7" fmla="*/ 864951 w 876300"/>
              <a:gd name="connsiteY7" fmla="*/ 590074 h 590550"/>
              <a:gd name="connsiteX8" fmla="*/ 876300 w 876300"/>
              <a:gd name="connsiteY8" fmla="*/ 95250 h 590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76300" h="590550">
                <a:moveTo>
                  <a:pt x="876300" y="95250"/>
                </a:moveTo>
                <a:lnTo>
                  <a:pt x="200025" y="95250"/>
                </a:lnTo>
                <a:lnTo>
                  <a:pt x="200025" y="0"/>
                </a:lnTo>
                <a:lnTo>
                  <a:pt x="0" y="0"/>
                </a:lnTo>
                <a:lnTo>
                  <a:pt x="9525" y="190500"/>
                </a:lnTo>
                <a:lnTo>
                  <a:pt x="114300" y="200025"/>
                </a:lnTo>
                <a:lnTo>
                  <a:pt x="114300" y="590550"/>
                </a:lnTo>
                <a:lnTo>
                  <a:pt x="864951" y="590074"/>
                </a:lnTo>
                <a:lnTo>
                  <a:pt x="876300" y="95250"/>
                </a:lnTo>
                <a:close/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C76021EB-FEEB-48D0-BCC4-BC41FFED191A}"/>
              </a:ext>
            </a:extLst>
          </p:cNvPr>
          <p:cNvSpPr/>
          <p:nvPr/>
        </p:nvSpPr>
        <p:spPr>
          <a:xfrm>
            <a:off x="4932485" y="2820807"/>
            <a:ext cx="1801257" cy="1382655"/>
          </a:xfrm>
          <a:custGeom>
            <a:avLst/>
            <a:gdLst>
              <a:gd name="connsiteX0" fmla="*/ 0 w 1352550"/>
              <a:gd name="connsiteY0" fmla="*/ 19050 h 1038225"/>
              <a:gd name="connsiteX1" fmla="*/ 0 w 1352550"/>
              <a:gd name="connsiteY1" fmla="*/ 19050 h 1038225"/>
              <a:gd name="connsiteX2" fmla="*/ 0 w 1352550"/>
              <a:gd name="connsiteY2" fmla="*/ 457200 h 1038225"/>
              <a:gd name="connsiteX3" fmla="*/ 238125 w 1352550"/>
              <a:gd name="connsiteY3" fmla="*/ 447675 h 1038225"/>
              <a:gd name="connsiteX4" fmla="*/ 247650 w 1352550"/>
              <a:gd name="connsiteY4" fmla="*/ 1028700 h 1038225"/>
              <a:gd name="connsiteX5" fmla="*/ 847725 w 1352550"/>
              <a:gd name="connsiteY5" fmla="*/ 1038225 h 1038225"/>
              <a:gd name="connsiteX6" fmla="*/ 857250 w 1352550"/>
              <a:gd name="connsiteY6" fmla="*/ 552450 h 1038225"/>
              <a:gd name="connsiteX7" fmla="*/ 1352550 w 1352550"/>
              <a:gd name="connsiteY7" fmla="*/ 542925 h 1038225"/>
              <a:gd name="connsiteX8" fmla="*/ 1352550 w 1352550"/>
              <a:gd name="connsiteY8" fmla="*/ 66675 h 1038225"/>
              <a:gd name="connsiteX9" fmla="*/ 885825 w 1352550"/>
              <a:gd name="connsiteY9" fmla="*/ 57150 h 1038225"/>
              <a:gd name="connsiteX10" fmla="*/ 885825 w 1352550"/>
              <a:gd name="connsiteY10" fmla="*/ 0 h 1038225"/>
              <a:gd name="connsiteX11" fmla="*/ 0 w 1352550"/>
              <a:gd name="connsiteY11" fmla="*/ 19050 h 1038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52550" h="1038225">
                <a:moveTo>
                  <a:pt x="0" y="19050"/>
                </a:moveTo>
                <a:lnTo>
                  <a:pt x="0" y="19050"/>
                </a:lnTo>
                <a:lnTo>
                  <a:pt x="0" y="457200"/>
                </a:lnTo>
                <a:lnTo>
                  <a:pt x="238125" y="447675"/>
                </a:lnTo>
                <a:lnTo>
                  <a:pt x="247650" y="1028700"/>
                </a:lnTo>
                <a:lnTo>
                  <a:pt x="847725" y="1038225"/>
                </a:lnTo>
                <a:lnTo>
                  <a:pt x="857250" y="552450"/>
                </a:lnTo>
                <a:lnTo>
                  <a:pt x="1352550" y="542925"/>
                </a:lnTo>
                <a:lnTo>
                  <a:pt x="1352550" y="66675"/>
                </a:lnTo>
                <a:lnTo>
                  <a:pt x="885825" y="57150"/>
                </a:lnTo>
                <a:lnTo>
                  <a:pt x="885825" y="0"/>
                </a:lnTo>
                <a:lnTo>
                  <a:pt x="0" y="19050"/>
                </a:lnTo>
                <a:close/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29B133C-ED8D-4FB6-B5F0-68C39CE70DCE}"/>
              </a:ext>
            </a:extLst>
          </p:cNvPr>
          <p:cNvSpPr/>
          <p:nvPr/>
        </p:nvSpPr>
        <p:spPr>
          <a:xfrm>
            <a:off x="991832" y="4614973"/>
            <a:ext cx="814493" cy="24261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" name="Text Box 209">
            <a:extLst>
              <a:ext uri="{FF2B5EF4-FFF2-40B4-BE49-F238E27FC236}">
                <a16:creationId xmlns:a16="http://schemas.microsoft.com/office/drawing/2014/main" id="{4834F7C1-0668-4AEA-913B-3F49CFB2A7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9957" y="4595273"/>
            <a:ext cx="3951164" cy="51989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Existing house and guesthouse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D8A84CB2-7F33-49C9-B81A-4666BCCED6C1}"/>
              </a:ext>
            </a:extLst>
          </p:cNvPr>
          <p:cNvSpPr/>
          <p:nvPr/>
        </p:nvSpPr>
        <p:spPr>
          <a:xfrm>
            <a:off x="991832" y="5045849"/>
            <a:ext cx="866485" cy="225286"/>
          </a:xfrm>
          <a:prstGeom prst="roundRect">
            <a:avLst/>
          </a:prstGeom>
          <a:noFill/>
          <a:ln w="57150">
            <a:solidFill>
              <a:srgbClr val="00B05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9EAC2F7-3C07-49C7-A409-35FBAF9E79F1}"/>
              </a:ext>
            </a:extLst>
          </p:cNvPr>
          <p:cNvSpPr/>
          <p:nvPr/>
        </p:nvSpPr>
        <p:spPr>
          <a:xfrm>
            <a:off x="3341952" y="2814219"/>
            <a:ext cx="1496818" cy="38054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C6305419-62DC-41C9-8DD9-412AFE403F5F}"/>
              </a:ext>
            </a:extLst>
          </p:cNvPr>
          <p:cNvSpPr/>
          <p:nvPr/>
        </p:nvSpPr>
        <p:spPr>
          <a:xfrm>
            <a:off x="6124866" y="3595394"/>
            <a:ext cx="608876" cy="291753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" name="Text Box 213">
            <a:extLst>
              <a:ext uri="{FF2B5EF4-FFF2-40B4-BE49-F238E27FC236}">
                <a16:creationId xmlns:a16="http://schemas.microsoft.com/office/drawing/2014/main" id="{FD06ADDA-2BCB-4B7D-95CD-8CE901C84A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1949" y="5014765"/>
            <a:ext cx="3951164" cy="51989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Existing pergolas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B8047C59-6E35-4EFB-976A-044C5DC351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B8F01E91-15FE-4962-BC0E-65E940018ADF}"/>
              </a:ext>
            </a:extLst>
          </p:cNvPr>
          <p:cNvSpPr txBox="1">
            <a:spLocks/>
          </p:cNvSpPr>
          <p:nvPr/>
        </p:nvSpPr>
        <p:spPr>
          <a:xfrm>
            <a:off x="309908" y="707369"/>
            <a:ext cx="9144000" cy="5476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5888" lvl="2" indent="0">
              <a:buFont typeface="Arial" charset="0"/>
              <a:buNone/>
            </a:pPr>
            <a:r>
              <a:rPr lang="en-US" altLang="en-US" sz="2800" dirty="0">
                <a:latin typeface="Century Gothic" pitchFamily="34" charset="0"/>
              </a:rPr>
              <a:t>EXISTING SITE PLAN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BE287B-9445-467F-A6FD-F13DB1E8D6D4}"/>
              </a:ext>
            </a:extLst>
          </p:cNvPr>
          <p:cNvSpPr txBox="1"/>
          <p:nvPr/>
        </p:nvSpPr>
        <p:spPr>
          <a:xfrm>
            <a:off x="5115697" y="1816443"/>
            <a:ext cx="1618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Residence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5EAE1CD-68DA-41CE-AAA4-FEF40835A924}"/>
              </a:ext>
            </a:extLst>
          </p:cNvPr>
          <p:cNvSpPr txBox="1"/>
          <p:nvPr/>
        </p:nvSpPr>
        <p:spPr>
          <a:xfrm>
            <a:off x="1829957" y="1868073"/>
            <a:ext cx="1618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Guesthouse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0DD9397-A404-448E-BD58-FB51091858AF}"/>
              </a:ext>
            </a:extLst>
          </p:cNvPr>
          <p:cNvSpPr txBox="1"/>
          <p:nvPr/>
        </p:nvSpPr>
        <p:spPr>
          <a:xfrm>
            <a:off x="3525552" y="2825434"/>
            <a:ext cx="1618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Pergola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0F106CB-4221-4CE2-B10A-CCAC4ED14C33}"/>
              </a:ext>
            </a:extLst>
          </p:cNvPr>
          <p:cNvSpPr txBox="1"/>
          <p:nvPr/>
        </p:nvSpPr>
        <p:spPr>
          <a:xfrm>
            <a:off x="6133177" y="3941235"/>
            <a:ext cx="1618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Pergola</a:t>
            </a:r>
          </a:p>
        </p:txBody>
      </p:sp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D2D0729-743A-47C7-B672-54B34561CF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935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2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1"/>
          <p:cNvSpPr txBox="1">
            <a:spLocks/>
          </p:cNvSpPr>
          <p:nvPr/>
        </p:nvSpPr>
        <p:spPr>
          <a:xfrm>
            <a:off x="108285" y="498762"/>
            <a:ext cx="4322207" cy="34248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en-US" sz="3600" dirty="0"/>
          </a:p>
        </p:txBody>
      </p:sp>
      <p:sp>
        <p:nvSpPr>
          <p:cNvPr id="3" name="Rectangle 18">
            <a:extLst>
              <a:ext uri="{FF2B5EF4-FFF2-40B4-BE49-F238E27FC236}">
                <a16:creationId xmlns:a16="http://schemas.microsoft.com/office/drawing/2014/main" id="{F62DB7BE-FA3A-4B03-B049-4260471C52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624" y="12382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Rectangle 19">
            <a:extLst>
              <a:ext uri="{FF2B5EF4-FFF2-40B4-BE49-F238E27FC236}">
                <a16:creationId xmlns:a16="http://schemas.microsoft.com/office/drawing/2014/main" id="{6ACD1041-7F76-4B0E-8334-AB2E09D172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624" y="5810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3" name="Content Placeholder 3">
            <a:extLst>
              <a:ext uri="{FF2B5EF4-FFF2-40B4-BE49-F238E27FC236}">
                <a16:creationId xmlns:a16="http://schemas.microsoft.com/office/drawing/2014/main" id="{0C8C43FE-69D1-4F80-AB26-1A01331647F8}"/>
              </a:ext>
            </a:extLst>
          </p:cNvPr>
          <p:cNvSpPr txBox="1">
            <a:spLocks/>
          </p:cNvSpPr>
          <p:nvPr/>
        </p:nvSpPr>
        <p:spPr>
          <a:xfrm>
            <a:off x="309908" y="707369"/>
            <a:ext cx="9144000" cy="5476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5888" lvl="2" indent="0">
              <a:buFont typeface="Arial" charset="0"/>
              <a:buNone/>
            </a:pPr>
            <a:r>
              <a:rPr lang="en-US" altLang="en-US" sz="2800" dirty="0">
                <a:latin typeface="Century Gothic" pitchFamily="34" charset="0"/>
              </a:rPr>
              <a:t>PROPOSED SITE PLAN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1681D6DE-E1CA-40D0-A77B-69E70EF4CFC7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292522" y="2211184"/>
            <a:ext cx="8832160" cy="3035179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FD3CB719-5C5F-4525-8FA3-BA8AD1190748}"/>
              </a:ext>
            </a:extLst>
          </p:cNvPr>
          <p:cNvSpPr/>
          <p:nvPr/>
        </p:nvSpPr>
        <p:spPr>
          <a:xfrm>
            <a:off x="4476500" y="2815106"/>
            <a:ext cx="522070" cy="43293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001DD42B-0CB5-4E0B-9C76-1424A3F14463}"/>
              </a:ext>
            </a:extLst>
          </p:cNvPr>
          <p:cNvSpPr/>
          <p:nvPr/>
        </p:nvSpPr>
        <p:spPr>
          <a:xfrm>
            <a:off x="3643726" y="2800728"/>
            <a:ext cx="814939" cy="49660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10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 </a:t>
            </a:r>
            <a:endParaRPr lang="en-US" sz="110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D7B1CC6B-3739-480F-B446-707FB4C96869}"/>
              </a:ext>
            </a:extLst>
          </p:cNvPr>
          <p:cNvSpPr/>
          <p:nvPr/>
        </p:nvSpPr>
        <p:spPr>
          <a:xfrm>
            <a:off x="6248400" y="3535599"/>
            <a:ext cx="483870" cy="68760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19D72EB1-C89E-4EFD-910D-663BDD3564DE}"/>
              </a:ext>
            </a:extLst>
          </p:cNvPr>
          <p:cNvSpPr/>
          <p:nvPr/>
        </p:nvSpPr>
        <p:spPr>
          <a:xfrm>
            <a:off x="4995963" y="3429000"/>
            <a:ext cx="483870" cy="79420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8642B2ED-AFE2-4644-A048-A301D5E48D67}"/>
              </a:ext>
            </a:extLst>
          </p:cNvPr>
          <p:cNvSpPr/>
          <p:nvPr/>
        </p:nvSpPr>
        <p:spPr>
          <a:xfrm>
            <a:off x="6257925" y="3535600"/>
            <a:ext cx="229202" cy="356536"/>
          </a:xfrm>
          <a:prstGeom prst="round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2DFDDA9-6A71-4C2E-8DFB-7439CAE0CACF}"/>
              </a:ext>
            </a:extLst>
          </p:cNvPr>
          <p:cNvSpPr/>
          <p:nvPr/>
        </p:nvSpPr>
        <p:spPr>
          <a:xfrm>
            <a:off x="1790779" y="5564435"/>
            <a:ext cx="805393" cy="14006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41" name="Text Box 198">
            <a:extLst>
              <a:ext uri="{FF2B5EF4-FFF2-40B4-BE49-F238E27FC236}">
                <a16:creationId xmlns:a16="http://schemas.microsoft.com/office/drawing/2014/main" id="{A26ACF27-0FEB-4A35-8FA9-1778AB2918B2}"/>
              </a:ext>
            </a:extLst>
          </p:cNvPr>
          <p:cNvSpPr txBox="1"/>
          <p:nvPr/>
        </p:nvSpPr>
        <p:spPr>
          <a:xfrm>
            <a:off x="2681868" y="5469687"/>
            <a:ext cx="2202882" cy="28013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Room addition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7305E5A8-F46C-4786-8FCA-21128A589304}"/>
              </a:ext>
            </a:extLst>
          </p:cNvPr>
          <p:cNvSpPr/>
          <p:nvPr/>
        </p:nvSpPr>
        <p:spPr>
          <a:xfrm>
            <a:off x="3049021" y="2800728"/>
            <a:ext cx="566532" cy="44731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70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 </a:t>
            </a:r>
            <a:endParaRPr lang="en-US" sz="110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E6D3B93E-F866-4FB2-AFE7-8F1D34EADE53}"/>
              </a:ext>
            </a:extLst>
          </p:cNvPr>
          <p:cNvSpPr/>
          <p:nvPr/>
        </p:nvSpPr>
        <p:spPr>
          <a:xfrm>
            <a:off x="1988317" y="3518740"/>
            <a:ext cx="794888" cy="53121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10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 </a:t>
            </a:r>
            <a:endParaRPr lang="en-US" sz="110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4A39E026-E92B-47DE-974A-27960913559A}"/>
              </a:ext>
            </a:extLst>
          </p:cNvPr>
          <p:cNvSpPr/>
          <p:nvPr/>
        </p:nvSpPr>
        <p:spPr>
          <a:xfrm>
            <a:off x="1806325" y="2724405"/>
            <a:ext cx="1214523" cy="770504"/>
          </a:xfrm>
          <a:custGeom>
            <a:avLst/>
            <a:gdLst>
              <a:gd name="connsiteX0" fmla="*/ 876300 w 923925"/>
              <a:gd name="connsiteY0" fmla="*/ 95250 h 600075"/>
              <a:gd name="connsiteX1" fmla="*/ 200025 w 923925"/>
              <a:gd name="connsiteY1" fmla="*/ 95250 h 600075"/>
              <a:gd name="connsiteX2" fmla="*/ 200025 w 923925"/>
              <a:gd name="connsiteY2" fmla="*/ 0 h 600075"/>
              <a:gd name="connsiteX3" fmla="*/ 0 w 923925"/>
              <a:gd name="connsiteY3" fmla="*/ 0 h 600075"/>
              <a:gd name="connsiteX4" fmla="*/ 9525 w 923925"/>
              <a:gd name="connsiteY4" fmla="*/ 190500 h 600075"/>
              <a:gd name="connsiteX5" fmla="*/ 114300 w 923925"/>
              <a:gd name="connsiteY5" fmla="*/ 200025 h 600075"/>
              <a:gd name="connsiteX6" fmla="*/ 114300 w 923925"/>
              <a:gd name="connsiteY6" fmla="*/ 590550 h 600075"/>
              <a:gd name="connsiteX7" fmla="*/ 923925 w 923925"/>
              <a:gd name="connsiteY7" fmla="*/ 600075 h 600075"/>
              <a:gd name="connsiteX8" fmla="*/ 876300 w 923925"/>
              <a:gd name="connsiteY8" fmla="*/ 95250 h 600075"/>
              <a:gd name="connsiteX0" fmla="*/ 876300 w 876300"/>
              <a:gd name="connsiteY0" fmla="*/ 95250 h 590550"/>
              <a:gd name="connsiteX1" fmla="*/ 200025 w 876300"/>
              <a:gd name="connsiteY1" fmla="*/ 95250 h 590550"/>
              <a:gd name="connsiteX2" fmla="*/ 200025 w 876300"/>
              <a:gd name="connsiteY2" fmla="*/ 0 h 590550"/>
              <a:gd name="connsiteX3" fmla="*/ 0 w 876300"/>
              <a:gd name="connsiteY3" fmla="*/ 0 h 590550"/>
              <a:gd name="connsiteX4" fmla="*/ 9525 w 876300"/>
              <a:gd name="connsiteY4" fmla="*/ 190500 h 590550"/>
              <a:gd name="connsiteX5" fmla="*/ 114300 w 876300"/>
              <a:gd name="connsiteY5" fmla="*/ 200025 h 590550"/>
              <a:gd name="connsiteX6" fmla="*/ 114300 w 876300"/>
              <a:gd name="connsiteY6" fmla="*/ 590550 h 590550"/>
              <a:gd name="connsiteX7" fmla="*/ 864951 w 876300"/>
              <a:gd name="connsiteY7" fmla="*/ 590074 h 590550"/>
              <a:gd name="connsiteX8" fmla="*/ 876300 w 876300"/>
              <a:gd name="connsiteY8" fmla="*/ 95250 h 590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76300" h="590550">
                <a:moveTo>
                  <a:pt x="876300" y="95250"/>
                </a:moveTo>
                <a:lnTo>
                  <a:pt x="200025" y="95250"/>
                </a:lnTo>
                <a:lnTo>
                  <a:pt x="200025" y="0"/>
                </a:lnTo>
                <a:lnTo>
                  <a:pt x="0" y="0"/>
                </a:lnTo>
                <a:lnTo>
                  <a:pt x="9525" y="190500"/>
                </a:lnTo>
                <a:lnTo>
                  <a:pt x="114300" y="200025"/>
                </a:lnTo>
                <a:lnTo>
                  <a:pt x="114300" y="590550"/>
                </a:lnTo>
                <a:lnTo>
                  <a:pt x="864951" y="590074"/>
                </a:lnTo>
                <a:lnTo>
                  <a:pt x="876300" y="95250"/>
                </a:lnTo>
                <a:close/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EDAD4318-5128-4CD3-99F5-7D9241312DC3}"/>
              </a:ext>
            </a:extLst>
          </p:cNvPr>
          <p:cNvSpPr/>
          <p:nvPr/>
        </p:nvSpPr>
        <p:spPr>
          <a:xfrm>
            <a:off x="4995964" y="2800728"/>
            <a:ext cx="1899108" cy="1458853"/>
          </a:xfrm>
          <a:custGeom>
            <a:avLst/>
            <a:gdLst>
              <a:gd name="connsiteX0" fmla="*/ 0 w 1352550"/>
              <a:gd name="connsiteY0" fmla="*/ 19050 h 1038225"/>
              <a:gd name="connsiteX1" fmla="*/ 0 w 1352550"/>
              <a:gd name="connsiteY1" fmla="*/ 19050 h 1038225"/>
              <a:gd name="connsiteX2" fmla="*/ 0 w 1352550"/>
              <a:gd name="connsiteY2" fmla="*/ 457200 h 1038225"/>
              <a:gd name="connsiteX3" fmla="*/ 238125 w 1352550"/>
              <a:gd name="connsiteY3" fmla="*/ 447675 h 1038225"/>
              <a:gd name="connsiteX4" fmla="*/ 247650 w 1352550"/>
              <a:gd name="connsiteY4" fmla="*/ 1028700 h 1038225"/>
              <a:gd name="connsiteX5" fmla="*/ 847725 w 1352550"/>
              <a:gd name="connsiteY5" fmla="*/ 1038225 h 1038225"/>
              <a:gd name="connsiteX6" fmla="*/ 857250 w 1352550"/>
              <a:gd name="connsiteY6" fmla="*/ 552450 h 1038225"/>
              <a:gd name="connsiteX7" fmla="*/ 1352550 w 1352550"/>
              <a:gd name="connsiteY7" fmla="*/ 542925 h 1038225"/>
              <a:gd name="connsiteX8" fmla="*/ 1352550 w 1352550"/>
              <a:gd name="connsiteY8" fmla="*/ 66675 h 1038225"/>
              <a:gd name="connsiteX9" fmla="*/ 885825 w 1352550"/>
              <a:gd name="connsiteY9" fmla="*/ 57150 h 1038225"/>
              <a:gd name="connsiteX10" fmla="*/ 885825 w 1352550"/>
              <a:gd name="connsiteY10" fmla="*/ 0 h 1038225"/>
              <a:gd name="connsiteX11" fmla="*/ 0 w 1352550"/>
              <a:gd name="connsiteY11" fmla="*/ 19050 h 1038225"/>
              <a:gd name="connsiteX0" fmla="*/ 0 w 1352550"/>
              <a:gd name="connsiteY0" fmla="*/ 19050 h 1038225"/>
              <a:gd name="connsiteX1" fmla="*/ 0 w 1352550"/>
              <a:gd name="connsiteY1" fmla="*/ 19050 h 1038225"/>
              <a:gd name="connsiteX2" fmla="*/ 0 w 1352550"/>
              <a:gd name="connsiteY2" fmla="*/ 457200 h 1038225"/>
              <a:gd name="connsiteX3" fmla="*/ 353281 w 1352550"/>
              <a:gd name="connsiteY3" fmla="*/ 456694 h 1038225"/>
              <a:gd name="connsiteX4" fmla="*/ 247650 w 1352550"/>
              <a:gd name="connsiteY4" fmla="*/ 1028700 h 1038225"/>
              <a:gd name="connsiteX5" fmla="*/ 847725 w 1352550"/>
              <a:gd name="connsiteY5" fmla="*/ 1038225 h 1038225"/>
              <a:gd name="connsiteX6" fmla="*/ 857250 w 1352550"/>
              <a:gd name="connsiteY6" fmla="*/ 552450 h 1038225"/>
              <a:gd name="connsiteX7" fmla="*/ 1352550 w 1352550"/>
              <a:gd name="connsiteY7" fmla="*/ 542925 h 1038225"/>
              <a:gd name="connsiteX8" fmla="*/ 1352550 w 1352550"/>
              <a:gd name="connsiteY8" fmla="*/ 66675 h 1038225"/>
              <a:gd name="connsiteX9" fmla="*/ 885825 w 1352550"/>
              <a:gd name="connsiteY9" fmla="*/ 57150 h 1038225"/>
              <a:gd name="connsiteX10" fmla="*/ 885825 w 1352550"/>
              <a:gd name="connsiteY10" fmla="*/ 0 h 1038225"/>
              <a:gd name="connsiteX11" fmla="*/ 0 w 1352550"/>
              <a:gd name="connsiteY11" fmla="*/ 19050 h 1038225"/>
              <a:gd name="connsiteX0" fmla="*/ 0 w 1352550"/>
              <a:gd name="connsiteY0" fmla="*/ 19050 h 1064776"/>
              <a:gd name="connsiteX1" fmla="*/ 0 w 1352550"/>
              <a:gd name="connsiteY1" fmla="*/ 19050 h 1064776"/>
              <a:gd name="connsiteX2" fmla="*/ 0 w 1352550"/>
              <a:gd name="connsiteY2" fmla="*/ 457200 h 1064776"/>
              <a:gd name="connsiteX3" fmla="*/ 353281 w 1352550"/>
              <a:gd name="connsiteY3" fmla="*/ 456694 h 1064776"/>
              <a:gd name="connsiteX4" fmla="*/ 345089 w 1352550"/>
              <a:gd name="connsiteY4" fmla="*/ 1064776 h 1064776"/>
              <a:gd name="connsiteX5" fmla="*/ 847725 w 1352550"/>
              <a:gd name="connsiteY5" fmla="*/ 1038225 h 1064776"/>
              <a:gd name="connsiteX6" fmla="*/ 857250 w 1352550"/>
              <a:gd name="connsiteY6" fmla="*/ 552450 h 1064776"/>
              <a:gd name="connsiteX7" fmla="*/ 1352550 w 1352550"/>
              <a:gd name="connsiteY7" fmla="*/ 542925 h 1064776"/>
              <a:gd name="connsiteX8" fmla="*/ 1352550 w 1352550"/>
              <a:gd name="connsiteY8" fmla="*/ 66675 h 1064776"/>
              <a:gd name="connsiteX9" fmla="*/ 885825 w 1352550"/>
              <a:gd name="connsiteY9" fmla="*/ 57150 h 1064776"/>
              <a:gd name="connsiteX10" fmla="*/ 885825 w 1352550"/>
              <a:gd name="connsiteY10" fmla="*/ 0 h 1064776"/>
              <a:gd name="connsiteX11" fmla="*/ 0 w 1352550"/>
              <a:gd name="connsiteY11" fmla="*/ 19050 h 1064776"/>
              <a:gd name="connsiteX0" fmla="*/ 0 w 1361408"/>
              <a:gd name="connsiteY0" fmla="*/ 19050 h 1064776"/>
              <a:gd name="connsiteX1" fmla="*/ 0 w 1361408"/>
              <a:gd name="connsiteY1" fmla="*/ 19050 h 1064776"/>
              <a:gd name="connsiteX2" fmla="*/ 0 w 1361408"/>
              <a:gd name="connsiteY2" fmla="*/ 457200 h 1064776"/>
              <a:gd name="connsiteX3" fmla="*/ 353281 w 1361408"/>
              <a:gd name="connsiteY3" fmla="*/ 456694 h 1064776"/>
              <a:gd name="connsiteX4" fmla="*/ 345089 w 1361408"/>
              <a:gd name="connsiteY4" fmla="*/ 1064776 h 1064776"/>
              <a:gd name="connsiteX5" fmla="*/ 847725 w 1361408"/>
              <a:gd name="connsiteY5" fmla="*/ 1038225 h 1064776"/>
              <a:gd name="connsiteX6" fmla="*/ 857250 w 1361408"/>
              <a:gd name="connsiteY6" fmla="*/ 552450 h 1064776"/>
              <a:gd name="connsiteX7" fmla="*/ 1352550 w 1361408"/>
              <a:gd name="connsiteY7" fmla="*/ 542925 h 1064776"/>
              <a:gd name="connsiteX8" fmla="*/ 1361408 w 1361408"/>
              <a:gd name="connsiteY8" fmla="*/ 39618 h 1064776"/>
              <a:gd name="connsiteX9" fmla="*/ 885825 w 1361408"/>
              <a:gd name="connsiteY9" fmla="*/ 57150 h 1064776"/>
              <a:gd name="connsiteX10" fmla="*/ 885825 w 1361408"/>
              <a:gd name="connsiteY10" fmla="*/ 0 h 1064776"/>
              <a:gd name="connsiteX11" fmla="*/ 0 w 1361408"/>
              <a:gd name="connsiteY11" fmla="*/ 19050 h 1064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61408" h="1064776">
                <a:moveTo>
                  <a:pt x="0" y="19050"/>
                </a:moveTo>
                <a:lnTo>
                  <a:pt x="0" y="19050"/>
                </a:lnTo>
                <a:lnTo>
                  <a:pt x="0" y="457200"/>
                </a:lnTo>
                <a:lnTo>
                  <a:pt x="353281" y="456694"/>
                </a:lnTo>
                <a:lnTo>
                  <a:pt x="345089" y="1064776"/>
                </a:lnTo>
                <a:lnTo>
                  <a:pt x="847725" y="1038225"/>
                </a:lnTo>
                <a:lnTo>
                  <a:pt x="857250" y="552450"/>
                </a:lnTo>
                <a:lnTo>
                  <a:pt x="1352550" y="542925"/>
                </a:lnTo>
                <a:lnTo>
                  <a:pt x="1361408" y="39618"/>
                </a:lnTo>
                <a:lnTo>
                  <a:pt x="885825" y="57150"/>
                </a:lnTo>
                <a:lnTo>
                  <a:pt x="885825" y="0"/>
                </a:lnTo>
                <a:lnTo>
                  <a:pt x="0" y="19050"/>
                </a:lnTo>
                <a:close/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39C80CF-D27D-483E-AA8E-863795550F2E}"/>
              </a:ext>
            </a:extLst>
          </p:cNvPr>
          <p:cNvSpPr/>
          <p:nvPr/>
        </p:nvSpPr>
        <p:spPr>
          <a:xfrm>
            <a:off x="1806325" y="5825103"/>
            <a:ext cx="814493" cy="24261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9" name="Text Box 209">
            <a:extLst>
              <a:ext uri="{FF2B5EF4-FFF2-40B4-BE49-F238E27FC236}">
                <a16:creationId xmlns:a16="http://schemas.microsoft.com/office/drawing/2014/main" id="{9A1355F5-3772-4628-923A-F56208FB45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4450" y="5768332"/>
            <a:ext cx="3951164" cy="51989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Existing house and guesthouse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F0CBB4D-33F8-4C5A-AF1E-26BB3137AA08}"/>
              </a:ext>
            </a:extLst>
          </p:cNvPr>
          <p:cNvSpPr/>
          <p:nvPr/>
        </p:nvSpPr>
        <p:spPr>
          <a:xfrm>
            <a:off x="1790778" y="5246363"/>
            <a:ext cx="805393" cy="14006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  <a:prstDash val="sysDash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1" name="Text Box 198">
            <a:extLst>
              <a:ext uri="{FF2B5EF4-FFF2-40B4-BE49-F238E27FC236}">
                <a16:creationId xmlns:a16="http://schemas.microsoft.com/office/drawing/2014/main" id="{591D172A-4B03-4454-94C6-43AFE3A0B1B9}"/>
              </a:ext>
            </a:extLst>
          </p:cNvPr>
          <p:cNvSpPr txBox="1"/>
          <p:nvPr/>
        </p:nvSpPr>
        <p:spPr>
          <a:xfrm>
            <a:off x="2679026" y="5176156"/>
            <a:ext cx="2202882" cy="28013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400" dirty="0">
                <a:latin typeface="Arial" panose="020B0604020202020204" pitchFamily="34" charset="0"/>
                <a:ea typeface="Arial" panose="020B0604020202020204" pitchFamily="34" charset="0"/>
              </a:rPr>
              <a:t>Pergola, Porch, Loggia</a:t>
            </a:r>
            <a:endParaRPr lang="en-US" sz="14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58F3F8A-5F72-4942-A77F-A61DE0575D9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905.1179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173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324B07C0-C005-4A44-8E7D-549260F96875}"/>
              </a:ext>
            </a:extLst>
          </p:cNvPr>
          <p:cNvSpPr txBox="1">
            <a:spLocks/>
          </p:cNvSpPr>
          <p:nvPr/>
        </p:nvSpPr>
        <p:spPr>
          <a:xfrm>
            <a:off x="309908" y="707369"/>
            <a:ext cx="9144000" cy="5476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5888" lvl="2" indent="0">
              <a:buFont typeface="Arial" charset="0"/>
              <a:buNone/>
            </a:pPr>
            <a:r>
              <a:rPr lang="en-US" altLang="en-US" sz="2800" dirty="0">
                <a:latin typeface="Century Gothic" pitchFamily="34" charset="0"/>
              </a:rPr>
              <a:t>NEIGHBORING PROPERTIES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2D1A1F7-613A-48AD-BC78-8141137A4813}"/>
              </a:ext>
            </a:extLst>
          </p:cNvPr>
          <p:cNvGrpSpPr/>
          <p:nvPr/>
        </p:nvGrpSpPr>
        <p:grpSpPr>
          <a:xfrm>
            <a:off x="638175" y="1583690"/>
            <a:ext cx="6736499" cy="4794250"/>
            <a:chOff x="0" y="0"/>
            <a:chExt cx="5248275" cy="366712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FD7BA63-35A7-4AB5-B82D-84469EA648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491"/>
            <a:stretch/>
          </p:blipFill>
          <p:spPr bwMode="auto">
            <a:xfrm>
              <a:off x="0" y="0"/>
              <a:ext cx="2609850" cy="163322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17EE92A-F30C-4CF3-A70F-3F19B2B0BC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305"/>
            <a:stretch/>
          </p:blipFill>
          <p:spPr bwMode="auto">
            <a:xfrm>
              <a:off x="2695575" y="0"/>
              <a:ext cx="2552700" cy="163322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EB90448B-C8C3-40A2-A8E0-BCC05969AF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443"/>
            <a:stretch/>
          </p:blipFill>
          <p:spPr bwMode="auto">
            <a:xfrm>
              <a:off x="19050" y="1714500"/>
              <a:ext cx="2602865" cy="195262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6F88DAE-4FB8-4D32-B0BB-6DDD7D3D9B4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5575" y="1724025"/>
              <a:ext cx="2547620" cy="1933575"/>
            </a:xfrm>
            <a:prstGeom prst="rect">
              <a:avLst/>
            </a:prstGeom>
          </p:spPr>
        </p:pic>
      </p:grp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36B26BE-26AA-47B5-AC75-6EECDB8F90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082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1"/>
          <p:cNvSpPr txBox="1">
            <a:spLocks/>
          </p:cNvSpPr>
          <p:nvPr/>
        </p:nvSpPr>
        <p:spPr>
          <a:xfrm>
            <a:off x="108285" y="498762"/>
            <a:ext cx="4322207" cy="34248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en-US" sz="3600" dirty="0"/>
          </a:p>
        </p:txBody>
      </p:sp>
      <p:sp>
        <p:nvSpPr>
          <p:cNvPr id="3" name="Rectangle 18">
            <a:extLst>
              <a:ext uri="{FF2B5EF4-FFF2-40B4-BE49-F238E27FC236}">
                <a16:creationId xmlns:a16="http://schemas.microsoft.com/office/drawing/2014/main" id="{F62DB7BE-FA3A-4B03-B049-4260471C52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624" y="12382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Rectangle 19">
            <a:extLst>
              <a:ext uri="{FF2B5EF4-FFF2-40B4-BE49-F238E27FC236}">
                <a16:creationId xmlns:a16="http://schemas.microsoft.com/office/drawing/2014/main" id="{6ACD1041-7F76-4B0E-8334-AB2E09D172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624" y="5810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3" name="Content Placeholder 3">
            <a:extLst>
              <a:ext uri="{FF2B5EF4-FFF2-40B4-BE49-F238E27FC236}">
                <a16:creationId xmlns:a16="http://schemas.microsoft.com/office/drawing/2014/main" id="{0C8C43FE-69D1-4F80-AB26-1A01331647F8}"/>
              </a:ext>
            </a:extLst>
          </p:cNvPr>
          <p:cNvSpPr txBox="1">
            <a:spLocks/>
          </p:cNvSpPr>
          <p:nvPr/>
        </p:nvSpPr>
        <p:spPr>
          <a:xfrm>
            <a:off x="309908" y="707369"/>
            <a:ext cx="9144000" cy="5476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5888" lvl="2" indent="0">
              <a:buFont typeface="Arial" charset="0"/>
              <a:buNone/>
            </a:pPr>
            <a:r>
              <a:rPr lang="en-US" altLang="en-US" sz="2800" dirty="0">
                <a:latin typeface="Century Gothic" pitchFamily="34" charset="0"/>
              </a:rPr>
              <a:t>EXISTING WEST ELEVATION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25F43A3-8FD9-49F4-B07C-A6174BE7F8F6}"/>
              </a:ext>
            </a:extLst>
          </p:cNvPr>
          <p:cNvPicPr/>
          <p:nvPr/>
        </p:nvPicPr>
        <p:blipFill rotWithShape="1">
          <a:blip r:embed="rId5"/>
          <a:srcRect b="8208"/>
          <a:stretch/>
        </p:blipFill>
        <p:spPr bwMode="auto">
          <a:xfrm>
            <a:off x="166296" y="1783142"/>
            <a:ext cx="8562731" cy="485546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8263A83-2332-4736-AB73-1B4393A03A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452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4C6F97-AA1B-44CE-8BE9-7ED9F1A8CFDB}"/>
              </a:ext>
            </a:extLst>
          </p:cNvPr>
          <p:cNvPicPr/>
          <p:nvPr/>
        </p:nvPicPr>
        <p:blipFill rotWithShape="1">
          <a:blip r:embed="rId5"/>
          <a:srcRect t="10923"/>
          <a:stretch/>
        </p:blipFill>
        <p:spPr bwMode="auto">
          <a:xfrm>
            <a:off x="309908" y="1860550"/>
            <a:ext cx="8582632" cy="48831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62044A98-7730-44B3-83C8-7FB7801502E4}"/>
              </a:ext>
            </a:extLst>
          </p:cNvPr>
          <p:cNvSpPr txBox="1">
            <a:spLocks/>
          </p:cNvSpPr>
          <p:nvPr/>
        </p:nvSpPr>
        <p:spPr>
          <a:xfrm>
            <a:off x="309908" y="707369"/>
            <a:ext cx="9144000" cy="5476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5888" lvl="2" indent="0">
              <a:buFont typeface="Arial" charset="0"/>
              <a:buNone/>
            </a:pPr>
            <a:r>
              <a:rPr lang="en-US" altLang="en-US" sz="2800" dirty="0">
                <a:latin typeface="Century Gothic" pitchFamily="34" charset="0"/>
              </a:rPr>
              <a:t>PROPOSED WEST ELEVATION (FRONT)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001DC1D-FC23-4F38-A5E3-ACA23E735C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398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6546</TotalTime>
  <Words>243</Words>
  <Application>Microsoft Office PowerPoint</Application>
  <PresentationFormat>On-screen Show (4:3)</PresentationFormat>
  <Paragraphs>65</Paragraphs>
  <Slides>18</Slides>
  <Notes>16</Notes>
  <HiddenSlides>0</HiddenSlides>
  <MMClips>18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Edwar Sissi</dc:creator>
  <cp:lastModifiedBy>Lisa Krause</cp:lastModifiedBy>
  <cp:revision>223</cp:revision>
  <cp:lastPrinted>2019-09-10T02:19:15Z</cp:lastPrinted>
  <dcterms:created xsi:type="dcterms:W3CDTF">2017-12-04T17:55:54Z</dcterms:created>
  <dcterms:modified xsi:type="dcterms:W3CDTF">2021-01-28T19:40:21Z</dcterms:modified>
</cp:coreProperties>
</file>