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304" r:id="rId4"/>
    <p:sldId id="312" r:id="rId5"/>
    <p:sldId id="314" r:id="rId6"/>
    <p:sldId id="315" r:id="rId7"/>
    <p:sldId id="316" r:id="rId8"/>
    <p:sldId id="320" r:id="rId9"/>
    <p:sldId id="321" r:id="rId10"/>
    <p:sldId id="317" r:id="rId11"/>
    <p:sldId id="318" r:id="rId12"/>
    <p:sldId id="319" r:id="rId13"/>
    <p:sldId id="322" r:id="rId14"/>
    <p:sldId id="323" r:id="rId15"/>
    <p:sldId id="311" r:id="rId16"/>
    <p:sldId id="313" r:id="rId17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B5C9"/>
    <a:srgbClr val="93E6CC"/>
    <a:srgbClr val="E20EC4"/>
    <a:srgbClr val="57576E"/>
    <a:srgbClr val="D2533C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7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" y="7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685798" y="2292577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April 1,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822 Orange Grove Place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Nos. 2379-NID/DRX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>
                <a:solidFill>
                  <a:srgbClr val="57576E"/>
                </a:solidFill>
                <a:latin typeface="+mj-lt"/>
              </a:rPr>
              <a:t> Design Review Board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305FD-5EDE-4715-92F3-41714531D16D}"/>
              </a:ext>
            </a:extLst>
          </p:cNvPr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 Orange Grove Place (2379-DRX/NID)</a:t>
            </a: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48F50-887F-47AE-95A4-00860255CE21}"/>
              </a:ext>
            </a:extLst>
          </p:cNvPr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 Orange Grove Place (2379-DRX/2380-NID)</a:t>
            </a: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/>
              <a:t>April 1, 2021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EB86B4-B73A-4C6E-A819-0CB7DF8B8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971" y="5959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SITE PLAN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915552-DA61-45F3-8C91-A2EDBF611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757CF-2511-46E1-82EB-450042FB995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-108612" y="1971992"/>
            <a:ext cx="9252612" cy="4212325"/>
          </a:xfrm>
          <a:prstGeom prst="rect">
            <a:avLst/>
          </a:prstGeom>
        </p:spPr>
      </p:pic>
      <p:sp>
        <p:nvSpPr>
          <p:cNvPr id="6" name="Flowchart: Summing Junction 5">
            <a:extLst>
              <a:ext uri="{FF2B5EF4-FFF2-40B4-BE49-F238E27FC236}">
                <a16:creationId xmlns:a16="http://schemas.microsoft.com/office/drawing/2014/main" id="{E34BF80F-9333-485E-8684-06FBD48A0A30}"/>
              </a:ext>
            </a:extLst>
          </p:cNvPr>
          <p:cNvSpPr/>
          <p:nvPr/>
        </p:nvSpPr>
        <p:spPr>
          <a:xfrm>
            <a:off x="805543" y="4071257"/>
            <a:ext cx="370114" cy="435429"/>
          </a:xfrm>
          <a:prstGeom prst="flowChartSummingJunction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Summing Junction 8">
            <a:extLst>
              <a:ext uri="{FF2B5EF4-FFF2-40B4-BE49-F238E27FC236}">
                <a16:creationId xmlns:a16="http://schemas.microsoft.com/office/drawing/2014/main" id="{B9ADD8C3-8D14-49AE-9898-A3463C16EF69}"/>
              </a:ext>
            </a:extLst>
          </p:cNvPr>
          <p:cNvSpPr/>
          <p:nvPr/>
        </p:nvSpPr>
        <p:spPr>
          <a:xfrm>
            <a:off x="6433457" y="3635828"/>
            <a:ext cx="370114" cy="435429"/>
          </a:xfrm>
          <a:prstGeom prst="flowChartSummingJunction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BA782C50-0648-4DD3-BF16-4C52A9C69290}"/>
              </a:ext>
            </a:extLst>
          </p:cNvPr>
          <p:cNvSpPr/>
          <p:nvPr/>
        </p:nvSpPr>
        <p:spPr>
          <a:xfrm>
            <a:off x="6248400" y="4078154"/>
            <a:ext cx="370114" cy="435429"/>
          </a:xfrm>
          <a:prstGeom prst="flowChartSummingJunction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CFC46E-588A-4748-BD2D-846E10E63411}"/>
              </a:ext>
            </a:extLst>
          </p:cNvPr>
          <p:cNvSpPr/>
          <p:nvPr/>
        </p:nvSpPr>
        <p:spPr>
          <a:xfrm>
            <a:off x="3292927" y="3451265"/>
            <a:ext cx="1110343" cy="105542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922690-3302-44A0-AD56-03CF7CCB5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6830" y="6184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998F6-1744-457D-B4D3-5456F6D01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0" y="947527"/>
            <a:ext cx="6897687" cy="576034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FLOOR PLAN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03A3AB-7BF0-424A-BB5C-A5577E489AD7}"/>
              </a:ext>
            </a:extLst>
          </p:cNvPr>
          <p:cNvSpPr/>
          <p:nvPr/>
        </p:nvSpPr>
        <p:spPr>
          <a:xfrm>
            <a:off x="2997200" y="4216400"/>
            <a:ext cx="444500" cy="850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692D93-996F-48DB-98DC-DA5A1330E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6587" y="5963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2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ROOF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AD257-9329-4BA2-8285-694EAC0D3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221371"/>
            <a:ext cx="7874000" cy="553018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13A62E-41D3-4A44-B567-B0C37F69C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5879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ADDITIONAL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CD49E-ACC3-4B64-AD2E-6BA8D2D30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4905"/>
            <a:ext cx="9144000" cy="212818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980294-E986-4E7D-A071-09606F2D8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9261" y="5972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1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COLOR and MATERIALS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84145-4F83-4D6D-868F-D25A0E7AB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1566111"/>
            <a:ext cx="6273800" cy="47879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47C341-0324-43E3-B30C-818786B66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3415" y="5639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304833-DDE1-46F0-BF0C-2B67D501D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65" y="1825625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Formation of a subcommittee  </a:t>
            </a:r>
          </a:p>
          <a:p>
            <a:pPr lvl="0"/>
            <a:r>
              <a:rPr lang="en-US" dirty="0"/>
              <a:t>Reduce scale of the second floor from (east/west elevation). </a:t>
            </a:r>
          </a:p>
          <a:p>
            <a:pPr lvl="0"/>
            <a:r>
              <a:rPr lang="en-US" dirty="0"/>
              <a:t>Add an additional flared gable roofline on the front elevation (south).</a:t>
            </a:r>
          </a:p>
          <a:p>
            <a:pPr lvl="0"/>
            <a:r>
              <a:rPr lang="en-US" dirty="0"/>
              <a:t>Extend the eaves. </a:t>
            </a:r>
          </a:p>
          <a:p>
            <a:pPr lvl="0"/>
            <a:r>
              <a:rPr lang="en-US" dirty="0"/>
              <a:t>Further articulate the front half of the west elevation.</a:t>
            </a:r>
          </a:p>
          <a:p>
            <a:pPr lvl="0"/>
            <a:r>
              <a:rPr lang="en-US" dirty="0"/>
              <a:t>Reduce hardscaping to 30% in front setback</a:t>
            </a:r>
          </a:p>
          <a:p>
            <a:pPr lvl="0"/>
            <a:r>
              <a:rPr lang="en-US" dirty="0"/>
              <a:t>A traditional-style entry door.</a:t>
            </a:r>
          </a:p>
          <a:p>
            <a:pPr lvl="0"/>
            <a:r>
              <a:rPr lang="en-US" dirty="0"/>
              <a:t>Preserve Tree/driveway location</a:t>
            </a:r>
          </a:p>
          <a:p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2795365-F16F-4480-8A6D-8FCCD315BF0D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STAFF RECOMMENDATION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48D906-6396-4B2C-84FC-80FA48C2A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1065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6674" y="1155727"/>
            <a:ext cx="1652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D2D379-15F1-4861-953E-2F8CE86A3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PROJECT DESCRIPTION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CB9644-181E-4CF9-BA6D-922816221FC6}"/>
              </a:ext>
            </a:extLst>
          </p:cNvPr>
          <p:cNvSpPr/>
          <p:nvPr/>
        </p:nvSpPr>
        <p:spPr>
          <a:xfrm>
            <a:off x="478173" y="1759588"/>
            <a:ext cx="8053431" cy="352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Demolition -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Existing 1,154 square-foot single-family home and 1-car garage built in 1922. 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Design Review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Two-story 3,467 sq. ft. single-family residence with a 13 square-foot front porch, a 218 square foot balcony, and an attached 475 square feet garage on a 7,074 square foot lot. </a:t>
            </a:r>
            <a:endParaRPr lang="en-US" sz="2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1C1028-DD42-4535-937F-6B8B4C134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2580" y="5879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0C98D7-130A-42CE-A95D-8BF2FD0013B6}"/>
              </a:ext>
            </a:extLst>
          </p:cNvPr>
          <p:cNvPicPr/>
          <p:nvPr/>
        </p:nvPicPr>
        <p:blipFill rotWithShape="1">
          <a:blip r:embed="rId4"/>
          <a:srcRect l="21280" t="7408" r="5209" b="4497"/>
          <a:stretch/>
        </p:blipFill>
        <p:spPr bwMode="auto">
          <a:xfrm>
            <a:off x="620784" y="765713"/>
            <a:ext cx="8011653" cy="5400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9"/>
          <p:cNvSpPr txBox="1">
            <a:spLocks/>
          </p:cNvSpPr>
          <p:nvPr/>
        </p:nvSpPr>
        <p:spPr>
          <a:xfrm>
            <a:off x="7558803" y="6283123"/>
            <a:ext cx="613856" cy="6614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7753184" y="6165908"/>
            <a:ext cx="0" cy="2344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371A4B2-C4AC-444A-AA66-B77A06BF849C}"/>
              </a:ext>
            </a:extLst>
          </p:cNvPr>
          <p:cNvSpPr/>
          <p:nvPr/>
        </p:nvSpPr>
        <p:spPr>
          <a:xfrm>
            <a:off x="5335398" y="1904301"/>
            <a:ext cx="578841" cy="197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8D2522-1620-41A9-9F65-3524F8F6A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7040" y="6165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30A49-A690-4554-8765-406EA936D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28946"/>
            <a:ext cx="8229600" cy="520010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B77CD7-2DCC-49C5-92CD-69FAEE38B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29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3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210C78-BA8E-4214-A885-874F5542F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RM Zone – 7,074 sq. ft. lot</a:t>
            </a:r>
          </a:p>
          <a:p>
            <a:r>
              <a:rPr lang="en-US" dirty="0"/>
              <a:t>Nonconforming lot size</a:t>
            </a:r>
          </a:p>
          <a:p>
            <a:r>
              <a:rPr lang="en-US" dirty="0"/>
              <a:t>Proposed project meets most zoning standards, except:</a:t>
            </a:r>
          </a:p>
          <a:p>
            <a:r>
              <a:rPr lang="en-US" dirty="0"/>
              <a:t>Second story setbacks from the first floor (3-ft)</a:t>
            </a:r>
          </a:p>
          <a:p>
            <a:r>
              <a:rPr lang="en-US" dirty="0"/>
              <a:t>Front Setback hardscaping 30% or less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8858932-1795-4E8E-A6EB-F7A5F9FE7471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ZONING STANDARDS</a:t>
            </a:r>
          </a:p>
        </p:txBody>
      </p:sp>
      <p:pic>
        <p:nvPicPr>
          <p:cNvPr id="3" name="`Recorded Sound">
            <a:hlinkClick r:id="" action="ppaction://media"/>
            <a:extLst>
              <a:ext uri="{FF2B5EF4-FFF2-40B4-BE49-F238E27FC236}">
                <a16:creationId xmlns:a16="http://schemas.microsoft.com/office/drawing/2014/main" id="{8298F532-DA6D-46BD-B577-5B5DA66F8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4365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9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7E8CA6-7462-4492-9641-94887F1CF1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669" y="1880307"/>
            <a:ext cx="8786661" cy="2125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0B7CF-91D1-4396-839B-FF7B68CE8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219"/>
          <a:stretch/>
        </p:blipFill>
        <p:spPr>
          <a:xfrm>
            <a:off x="131725" y="4664878"/>
            <a:ext cx="2685027" cy="2193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00903-7EAF-42DD-B7C6-6AEDDF943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215" y="4697633"/>
            <a:ext cx="2685028" cy="2160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BA9AF-7645-46D6-9807-8B6D9EE2C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6708" y="4543181"/>
            <a:ext cx="3128622" cy="23148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476C3A-44F9-475A-AFFB-58EA6DAA7E23}"/>
              </a:ext>
            </a:extLst>
          </p:cNvPr>
          <p:cNvSpPr/>
          <p:nvPr/>
        </p:nvSpPr>
        <p:spPr>
          <a:xfrm>
            <a:off x="3396342" y="1146524"/>
            <a:ext cx="2917372" cy="31280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18F1E3-B4FB-41EC-9445-D564FA440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7453" y="3835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915552-DA61-45F3-8C91-A2EDBF611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AB68924-E01F-4873-956B-00BA6F63BCD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15686" y="1047200"/>
            <a:ext cx="8512628" cy="60357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424A17-CF0E-4BF8-9754-52816B2609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F415CB-67C2-490F-B087-BD9E29F06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2091257"/>
            <a:ext cx="9144000" cy="3492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279337-29F1-4CAE-A986-3C835CC9A273}"/>
              </a:ext>
            </a:extLst>
          </p:cNvPr>
          <p:cNvSpPr txBox="1"/>
          <p:nvPr/>
        </p:nvSpPr>
        <p:spPr>
          <a:xfrm>
            <a:off x="2089151" y="5398875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A6290-1386-44AA-A8D0-73D32AE94A1E}"/>
              </a:ext>
            </a:extLst>
          </p:cNvPr>
          <p:cNvSpPr txBox="1"/>
          <p:nvPr/>
        </p:nvSpPr>
        <p:spPr>
          <a:xfrm>
            <a:off x="6591300" y="5413982"/>
            <a:ext cx="184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REAR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8CED43-3465-4FAC-87D3-662ABB815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4923" y="6008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6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3F7D10-89AD-4B30-A4FE-45EEDC369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4200" y="833473"/>
            <a:ext cx="8242300" cy="6024527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E14AF0-6E56-4787-ADD1-F23F808DA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3646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2925</TotalTime>
  <Words>182</Words>
  <Application>Microsoft Office PowerPoint</Application>
  <PresentationFormat>On-screen Show (4:3)</PresentationFormat>
  <Paragraphs>32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Lisa Krause</cp:lastModifiedBy>
  <cp:revision>162</cp:revision>
  <cp:lastPrinted>2019-09-10T02:19:15Z</cp:lastPrinted>
  <dcterms:created xsi:type="dcterms:W3CDTF">2017-12-04T17:55:54Z</dcterms:created>
  <dcterms:modified xsi:type="dcterms:W3CDTF">2021-03-25T16:27:21Z</dcterms:modified>
</cp:coreProperties>
</file>