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2"/>
  </p:notesMasterIdLst>
  <p:handoutMasterIdLst>
    <p:handoutMasterId r:id="rId13"/>
  </p:handoutMasterIdLst>
  <p:sldIdLst>
    <p:sldId id="256" r:id="rId2"/>
    <p:sldId id="257" r:id="rId3"/>
    <p:sldId id="308" r:id="rId4"/>
    <p:sldId id="311" r:id="rId5"/>
    <p:sldId id="317" r:id="rId6"/>
    <p:sldId id="313" r:id="rId7"/>
    <p:sldId id="320" r:id="rId8"/>
    <p:sldId id="303" r:id="rId9"/>
    <p:sldId id="302" r:id="rId10"/>
    <p:sldId id="301" r:id="rId1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33C"/>
    <a:srgbClr val="C76657"/>
    <a:srgbClr val="97B5C9"/>
    <a:srgbClr val="FFFFFF"/>
    <a:srgbClr val="93E6CC"/>
    <a:srgbClr val="E20EC4"/>
    <a:srgbClr val="57576E"/>
    <a:srgbClr val="93A299"/>
    <a:srgbClr val="CDE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7" autoAdjust="0"/>
    <p:restoredTop sz="75583" autoAdjust="0"/>
  </p:normalViewPr>
  <p:slideViewPr>
    <p:cSldViewPr snapToGrid="0">
      <p:cViewPr varScale="1">
        <p:scale>
          <a:sx n="56" d="100"/>
          <a:sy n="56" d="100"/>
        </p:scale>
        <p:origin x="189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276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6435"/>
          </a:xfrm>
          <a:prstGeom prst="rect">
            <a:avLst/>
          </a:prstGeom>
        </p:spPr>
        <p:txBody>
          <a:bodyPr vert="horz" lIns="92307" tIns="46153" rIns="92307" bIns="46153" rtlCol="0"/>
          <a:lstStyle>
            <a:lvl1pPr algn="r">
              <a:defRPr sz="1200"/>
            </a:lvl1pPr>
          </a:lstStyle>
          <a:p>
            <a:fld id="{ED1353F5-6A43-40DB-9596-38C46502E0E1}" type="datetimeFigureOut">
              <a:rPr lang="en-US" smtClean="0"/>
              <a:pPr/>
              <a:t>8/27/2020</a:t>
            </a:fld>
            <a:endParaRPr lang="en-US"/>
          </a:p>
        </p:txBody>
      </p:sp>
      <p:sp>
        <p:nvSpPr>
          <p:cNvPr id="4" name="Footer Placeholder 3"/>
          <p:cNvSpPr>
            <a:spLocks noGrp="1"/>
          </p:cNvSpPr>
          <p:nvPr>
            <p:ph type="ftr" sz="quarter" idx="2"/>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8"/>
            <a:ext cx="2971800" cy="466434"/>
          </a:xfrm>
          <a:prstGeom prst="rect">
            <a:avLst/>
          </a:prstGeom>
        </p:spPr>
        <p:txBody>
          <a:bodyPr vert="horz" lIns="92307" tIns="46153" rIns="92307" bIns="46153" rtlCol="0" anchor="b"/>
          <a:lstStyle>
            <a:lvl1pPr algn="r">
              <a:defRPr sz="1200"/>
            </a:lvl1pPr>
          </a:lstStyle>
          <a:p>
            <a:fld id="{39DBC765-651A-4039-8BD4-6EAA4206E9EA}" type="slidenum">
              <a:rPr lang="en-US" smtClean="0"/>
              <a:pPr/>
              <a:t>‹#›</a:t>
            </a:fld>
            <a:endParaRPr lang="en-US"/>
          </a:p>
        </p:txBody>
      </p:sp>
    </p:spTree>
    <p:extLst>
      <p:ext uri="{BB962C8B-B14F-4D97-AF65-F5344CB8AC3E}">
        <p14:creationId xmlns:p14="http://schemas.microsoft.com/office/powerpoint/2010/main" val="19840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idx="1"/>
          </p:nvPr>
        </p:nvSpPr>
        <p:spPr>
          <a:xfrm>
            <a:off x="3884614" y="0"/>
            <a:ext cx="2971800" cy="466435"/>
          </a:xfrm>
          <a:prstGeom prst="rect">
            <a:avLst/>
          </a:prstGeom>
        </p:spPr>
        <p:txBody>
          <a:bodyPr vert="horz" lIns="92307" tIns="46153" rIns="92307" bIns="46153" rtlCol="0"/>
          <a:lstStyle>
            <a:lvl1pPr algn="r">
              <a:defRPr sz="1200"/>
            </a:lvl1pPr>
          </a:lstStyle>
          <a:p>
            <a:fld id="{AF5D39D9-A4C1-4AD1-BAF1-29CF785EDF99}" type="datetimeFigureOut">
              <a:rPr lang="en-US" smtClean="0"/>
              <a:pPr/>
              <a:t>8/27/2020</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307" tIns="46153" rIns="92307" bIns="46153" rtlCol="0" anchor="ctr"/>
          <a:lstStyle/>
          <a:p>
            <a:endParaRPr lang="en-US"/>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2307" tIns="46153" rIns="92307" bIns="4615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307" tIns="46153" rIns="92307" bIns="46153" rtlCol="0" anchor="b"/>
          <a:lstStyle>
            <a:lvl1pPr algn="r">
              <a:defRPr sz="1200"/>
            </a:lvl1pPr>
          </a:lstStyle>
          <a:p>
            <a:fld id="{45553B1C-9F3F-43FF-ABF7-E4A5C87A8439}" type="slidenum">
              <a:rPr lang="en-US" smtClean="0"/>
              <a:pPr/>
              <a:t>‹#›</a:t>
            </a:fld>
            <a:endParaRPr lang="en-US"/>
          </a:p>
        </p:txBody>
      </p:sp>
    </p:spTree>
    <p:extLst>
      <p:ext uri="{BB962C8B-B14F-4D97-AF65-F5344CB8AC3E}">
        <p14:creationId xmlns:p14="http://schemas.microsoft.com/office/powerpoint/2010/main" val="250616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Good evening Board </a:t>
            </a:r>
            <a:r>
              <a:rPr lang="en-US" dirty="0" smtClean="0"/>
              <a:t>members</a:t>
            </a:r>
            <a:r>
              <a:rPr lang="en-US" baseline="0" dirty="0" smtClean="0"/>
              <a:t> the project is for 1319 Stratford Avenue, Item was continued from the July 22</a:t>
            </a:r>
            <a:r>
              <a:rPr lang="en-US" baseline="30000" dirty="0" smtClean="0"/>
              <a:t>nd</a:t>
            </a:r>
            <a:r>
              <a:rPr lang="en-US" baseline="0" dirty="0" smtClean="0"/>
              <a:t> DRB meeting. </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1</a:t>
            </a:fld>
            <a:endParaRPr lang="en-US"/>
          </a:p>
        </p:txBody>
      </p:sp>
    </p:spTree>
    <p:extLst>
      <p:ext uri="{BB962C8B-B14F-4D97-AF65-F5344CB8AC3E}">
        <p14:creationId xmlns:p14="http://schemas.microsoft.com/office/powerpoint/2010/main" val="291842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At the meeting, the Board expressed the following concerns about the design and provided suggestions as follows: </a:t>
            </a:r>
          </a:p>
          <a:p>
            <a:pPr lvl="0"/>
            <a:r>
              <a:rPr lang="en-US" sz="1200" kern="1200" dirty="0" smtClean="0">
                <a:solidFill>
                  <a:schemeClr val="tx1"/>
                </a:solidFill>
                <a:effectLst/>
                <a:latin typeface="+mn-lt"/>
                <a:ea typeface="+mn-ea"/>
                <a:cs typeface="+mn-cs"/>
              </a:rPr>
              <a:t>Blend existing and proposed roof slopes. </a:t>
            </a:r>
          </a:p>
          <a:p>
            <a:pPr lvl="0"/>
            <a:r>
              <a:rPr lang="en-US" sz="1200" kern="1200" dirty="0" smtClean="0">
                <a:solidFill>
                  <a:schemeClr val="tx1"/>
                </a:solidFill>
                <a:effectLst/>
                <a:latin typeface="+mn-lt"/>
                <a:ea typeface="+mn-ea"/>
                <a:cs typeface="+mn-cs"/>
              </a:rPr>
              <a:t>Consider changing the configuration of the windows, there is mix of both vertical and horizontal windows. </a:t>
            </a:r>
          </a:p>
          <a:p>
            <a:pPr lvl="0"/>
            <a:r>
              <a:rPr lang="en-US" sz="1200" kern="1200" dirty="0" smtClean="0">
                <a:solidFill>
                  <a:schemeClr val="tx1"/>
                </a:solidFill>
                <a:effectLst/>
                <a:latin typeface="+mn-lt"/>
                <a:ea typeface="+mn-ea"/>
                <a:cs typeface="+mn-cs"/>
              </a:rPr>
              <a:t>Consider reducing the 10-foot plate height of the second floor. </a:t>
            </a:r>
          </a:p>
          <a:p>
            <a:pPr lvl="0"/>
            <a:r>
              <a:rPr lang="en-US" sz="1200" kern="1200" dirty="0" smtClean="0">
                <a:solidFill>
                  <a:schemeClr val="tx1"/>
                </a:solidFill>
                <a:effectLst/>
                <a:latin typeface="+mn-lt"/>
                <a:ea typeface="+mn-ea"/>
                <a:cs typeface="+mn-cs"/>
              </a:rPr>
              <a:t>Change the style of the dormer to fit more with the existing elevation. </a:t>
            </a:r>
          </a:p>
          <a:p>
            <a:pPr lvl="0"/>
            <a:r>
              <a:rPr lang="en-US" sz="1200" kern="1200" dirty="0" smtClean="0">
                <a:solidFill>
                  <a:schemeClr val="tx1"/>
                </a:solidFill>
                <a:effectLst/>
                <a:latin typeface="+mn-lt"/>
                <a:ea typeface="+mn-ea"/>
                <a:cs typeface="+mn-cs"/>
              </a:rPr>
              <a:t>Consider pushing back the second floor addition, to reduce the mass in the front elevation. </a:t>
            </a:r>
          </a:p>
          <a:p>
            <a:pPr lvl="0"/>
            <a:r>
              <a:rPr lang="en-US" sz="1200" kern="1200" dirty="0" smtClean="0">
                <a:solidFill>
                  <a:schemeClr val="tx1"/>
                </a:solidFill>
                <a:effectLst/>
                <a:latin typeface="+mn-lt"/>
                <a:ea typeface="+mn-ea"/>
                <a:cs typeface="+mn-cs"/>
              </a:rPr>
              <a:t>Interweave the dormer in front of the home.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Board formed a Subcommittee consisting of Commissioners Tsai and </a:t>
            </a:r>
            <a:r>
              <a:rPr lang="en-US" sz="1200" kern="1200" dirty="0" err="1" smtClean="0">
                <a:solidFill>
                  <a:schemeClr val="tx1"/>
                </a:solidFill>
                <a:effectLst/>
                <a:latin typeface="+mn-lt"/>
                <a:ea typeface="+mn-ea"/>
                <a:cs typeface="+mn-cs"/>
              </a:rPr>
              <a:t>Lir</a:t>
            </a:r>
            <a:r>
              <a:rPr lang="en-US" sz="1200" kern="1200" dirty="0" smtClean="0">
                <a:solidFill>
                  <a:schemeClr val="tx1"/>
                </a:solidFill>
                <a:effectLst/>
                <a:latin typeface="+mn-lt"/>
                <a:ea typeface="+mn-ea"/>
                <a:cs typeface="+mn-cs"/>
              </a:rPr>
              <a:t> to work with the applicant to address the design concerns and suggestions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553B1C-9F3F-43FF-ABF7-E4A5C87A8439}" type="slidenum">
              <a:rPr lang="en-US" smtClean="0"/>
              <a:pPr/>
              <a:t>2</a:t>
            </a:fld>
            <a:endParaRPr lang="en-US"/>
          </a:p>
        </p:txBody>
      </p:sp>
    </p:spTree>
    <p:extLst>
      <p:ext uri="{BB962C8B-B14F-4D97-AF65-F5344CB8AC3E}">
        <p14:creationId xmlns:p14="http://schemas.microsoft.com/office/powerpoint/2010/main" val="296657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Board directed the applicant to redesign the project to blend the existing home with the new addition. In the original design, the second story addition proposed a flat roof with an overall height of approximately 23 feet. The new design has a gable roof design with an overall height of approximately 25 feet.  The original plans included an off-centered flat roof dormer, whereas in the new plans there are two centered dormers with gable roofs and double hung clad windows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553B1C-9F3F-43FF-ABF7-E4A5C87A8439}" type="slidenum">
              <a:rPr lang="en-US" smtClean="0"/>
              <a:pPr/>
              <a:t>3</a:t>
            </a:fld>
            <a:endParaRPr lang="en-US"/>
          </a:p>
        </p:txBody>
      </p:sp>
    </p:spTree>
    <p:extLst>
      <p:ext uri="{BB962C8B-B14F-4D97-AF65-F5344CB8AC3E}">
        <p14:creationId xmlns:p14="http://schemas.microsoft.com/office/powerpoint/2010/main" val="389426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New roofline in south elevation has significant downward slope as the front elevation. The new slopes provide articulation and overall balance to what was existing and what is new. </a:t>
            </a:r>
          </a:p>
          <a:p>
            <a:r>
              <a:rPr lang="en-US" sz="1200" kern="1200" dirty="0" smtClean="0">
                <a:solidFill>
                  <a:schemeClr val="tx1"/>
                </a:solidFill>
                <a:effectLst/>
                <a:latin typeface="+mn-lt"/>
                <a:ea typeface="+mn-ea"/>
                <a:cs typeface="+mn-cs"/>
              </a:rPr>
              <a:t> In the south elevation original proposed bay window in the kitchen has now changed to double casement window</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4</a:t>
            </a:fld>
            <a:endParaRPr lang="en-US"/>
          </a:p>
        </p:txBody>
      </p:sp>
    </p:spTree>
    <p:extLst>
      <p:ext uri="{BB962C8B-B14F-4D97-AF65-F5344CB8AC3E}">
        <p14:creationId xmlns:p14="http://schemas.microsoft.com/office/powerpoint/2010/main" val="277662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Configuration of the windows was also changed in the first and second floor addition. The style of the windows includes </a:t>
            </a:r>
            <a:r>
              <a:rPr lang="en-US" sz="1200" b="1" kern="1200" dirty="0" smtClean="0">
                <a:solidFill>
                  <a:schemeClr val="tx1"/>
                </a:solidFill>
                <a:effectLst/>
                <a:latin typeface="+mn-lt"/>
                <a:ea typeface="+mn-ea"/>
                <a:cs typeface="+mn-cs"/>
              </a:rPr>
              <a:t>fixed, double hung, casement</a:t>
            </a:r>
            <a:r>
              <a:rPr lang="en-US" sz="1200" kern="1200" dirty="0" smtClean="0">
                <a:solidFill>
                  <a:schemeClr val="tx1"/>
                </a:solidFill>
                <a:effectLst/>
                <a:latin typeface="+mn-lt"/>
                <a:ea typeface="+mn-ea"/>
                <a:cs typeface="+mn-cs"/>
              </a:rPr>
              <a:t> A new arch on the north elevation has been added to coincide with the arch in front of the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5</a:t>
            </a:fld>
            <a:endParaRPr lang="en-US"/>
          </a:p>
        </p:txBody>
      </p:sp>
    </p:spTree>
    <p:extLst>
      <p:ext uri="{BB962C8B-B14F-4D97-AF65-F5344CB8AC3E}">
        <p14:creationId xmlns:p14="http://schemas.microsoft.com/office/powerpoint/2010/main" val="11521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Although the second-story addition towards the rear of the home has not been reduced and flat roof is still proposed, this portion has been improved and it will not be visible from the front of the house. The chimney will no longer be extended in height, original height will be kept.  </a:t>
            </a:r>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6</a:t>
            </a:fld>
            <a:endParaRPr lang="en-US"/>
          </a:p>
        </p:txBody>
      </p:sp>
    </p:spTree>
    <p:extLst>
      <p:ext uri="{BB962C8B-B14F-4D97-AF65-F5344CB8AC3E}">
        <p14:creationId xmlns:p14="http://schemas.microsoft.com/office/powerpoint/2010/main" val="3374988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Subcommittee recommends approval of this revised design with proposed modifications as provided on August 6, 2020 (described above).  These suggested modifications</a:t>
            </a:r>
          </a:p>
          <a:p>
            <a:pPr lvl="0"/>
            <a:r>
              <a:rPr lang="en-US" sz="1200" kern="1200" dirty="0" smtClean="0">
                <a:solidFill>
                  <a:schemeClr val="tx1"/>
                </a:solidFill>
                <a:effectLst/>
                <a:latin typeface="+mn-lt"/>
                <a:ea typeface="+mn-ea"/>
                <a:cs typeface="+mn-cs"/>
              </a:rPr>
              <a:t>Remove the clerestory windows on both north and south side elevations from the back portion of the addition with the flat roof. </a:t>
            </a:r>
          </a:p>
          <a:p>
            <a:pPr lvl="0"/>
            <a:r>
              <a:rPr lang="en-US" sz="1200" kern="1200" dirty="0" smtClean="0">
                <a:solidFill>
                  <a:schemeClr val="tx1"/>
                </a:solidFill>
                <a:effectLst/>
                <a:latin typeface="+mn-lt"/>
                <a:ea typeface="+mn-ea"/>
                <a:cs typeface="+mn-cs"/>
              </a:rPr>
              <a:t>Lower the windows on the west elevation to be in line with the proposed door to allow a better view from the inside to the outside. </a:t>
            </a:r>
          </a:p>
          <a:p>
            <a:pPr lvl="0"/>
            <a:r>
              <a:rPr lang="en-US" sz="1200" kern="1200" dirty="0" smtClean="0">
                <a:solidFill>
                  <a:schemeClr val="tx1"/>
                </a:solidFill>
                <a:effectLst/>
                <a:latin typeface="+mn-lt"/>
                <a:ea typeface="+mn-ea"/>
                <a:cs typeface="+mn-cs"/>
              </a:rPr>
              <a:t>Move the back portion with the flat roof (area above the gable roof) in about 2 feet on the side north elevation.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These comments have been included as conditions of approval.  </a:t>
            </a:r>
          </a:p>
          <a:p>
            <a:endParaRPr lang="en-US" dirty="0"/>
          </a:p>
        </p:txBody>
      </p:sp>
      <p:sp>
        <p:nvSpPr>
          <p:cNvPr id="4" name="Slide Number Placeholder 3"/>
          <p:cNvSpPr>
            <a:spLocks noGrp="1"/>
          </p:cNvSpPr>
          <p:nvPr>
            <p:ph type="sldNum" sz="quarter" idx="10"/>
          </p:nvPr>
        </p:nvSpPr>
        <p:spPr/>
        <p:txBody>
          <a:bodyPr/>
          <a:lstStyle/>
          <a:p>
            <a:fld id="{45553B1C-9F3F-43FF-ABF7-E4A5C87A8439}" type="slidenum">
              <a:rPr lang="en-US" smtClean="0"/>
              <a:pPr/>
              <a:t>7</a:t>
            </a:fld>
            <a:endParaRPr lang="en-US"/>
          </a:p>
        </p:txBody>
      </p:sp>
    </p:spTree>
    <p:extLst>
      <p:ext uri="{BB962C8B-B14F-4D97-AF65-F5344CB8AC3E}">
        <p14:creationId xmlns:p14="http://schemas.microsoft.com/office/powerpoint/2010/main" val="864790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5899" y="3328511"/>
            <a:ext cx="3112199" cy="3143956"/>
          </a:xfrm>
          <a:prstGeom prst="rect">
            <a:avLst/>
          </a:prstGeom>
        </p:spPr>
      </p:pic>
      <p:cxnSp>
        <p:nvCxnSpPr>
          <p:cNvPr id="9" name="Straight Connector 8"/>
          <p:cNvCxnSpPr/>
          <p:nvPr userDrawn="1"/>
        </p:nvCxnSpPr>
        <p:spPr>
          <a:xfrm>
            <a:off x="731520" y="3611880"/>
            <a:ext cx="7772400" cy="1587"/>
          </a:xfrm>
          <a:prstGeom prst="line">
            <a:avLst/>
          </a:prstGeom>
          <a:ln w="19050">
            <a:solidFill>
              <a:srgbClr val="D2533C"/>
            </a:solidFill>
          </a:ln>
        </p:spPr>
        <p:style>
          <a:lnRef idx="1">
            <a:schemeClr val="accent1"/>
          </a:lnRef>
          <a:fillRef idx="0">
            <a:schemeClr val="accent1"/>
          </a:fillRef>
          <a:effectRef idx="0">
            <a:schemeClr val="accent1"/>
          </a:effectRef>
          <a:fontRef idx="minor">
            <a:schemeClr val="tx1"/>
          </a:fontRef>
        </p:style>
      </p:cxnSp>
      <p:sp>
        <p:nvSpPr>
          <p:cNvPr id="10" name="Subtitle 2"/>
          <p:cNvSpPr txBox="1">
            <a:spLocks/>
          </p:cNvSpPr>
          <p:nvPr userDrawn="1"/>
        </p:nvSpPr>
        <p:spPr>
          <a:xfrm>
            <a:off x="731520" y="3125154"/>
            <a:ext cx="7772400" cy="406715"/>
          </a:xfrm>
          <a:prstGeom prst="rect">
            <a:avLst/>
          </a:prstGeom>
        </p:spPr>
        <p:txBody>
          <a:bodyPr vert="horz" lIns="91440" tIns="45720" rIns="91440" bIns="4572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7576E"/>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baseline="0" dirty="0" smtClean="0">
                <a:solidFill>
                  <a:srgbClr val="57576E"/>
                </a:solidFill>
                <a:latin typeface="+mj-lt"/>
              </a:rPr>
              <a:t>September 3, 2020</a:t>
            </a:r>
            <a:endParaRPr lang="en-US" sz="1800" b="1" dirty="0">
              <a:solidFill>
                <a:srgbClr val="57576E"/>
              </a:solidFill>
              <a:latin typeface="+mj-lt"/>
            </a:endParaRPr>
          </a:p>
        </p:txBody>
      </p:sp>
      <p:sp>
        <p:nvSpPr>
          <p:cNvPr id="11" name="TextBox 10"/>
          <p:cNvSpPr txBox="1"/>
          <p:nvPr userDrawn="1"/>
        </p:nvSpPr>
        <p:spPr>
          <a:xfrm>
            <a:off x="731520" y="866274"/>
            <a:ext cx="7863840" cy="769441"/>
          </a:xfrm>
          <a:prstGeom prst="rect">
            <a:avLst/>
          </a:prstGeom>
          <a:noFill/>
        </p:spPr>
        <p:txBody>
          <a:bodyPr wrap="square" rtlCol="0">
            <a:spAutoFit/>
          </a:bodyPr>
          <a:lstStyle/>
          <a:p>
            <a:pPr algn="ctr"/>
            <a:r>
              <a:rPr lang="en-US" sz="4400" b="1" dirty="0" smtClean="0">
                <a:solidFill>
                  <a:srgbClr val="D2533C"/>
                </a:solidFill>
                <a:latin typeface="Calibri" panose="020F0502020204030204" pitchFamily="34" charset="0"/>
                <a:cs typeface="Calibri" panose="020F0502020204030204" pitchFamily="34" charset="0"/>
              </a:rPr>
              <a:t>Item</a:t>
            </a:r>
            <a:r>
              <a:rPr lang="en-US" sz="4400" b="1" baseline="0" dirty="0" smtClean="0">
                <a:solidFill>
                  <a:srgbClr val="D2533C"/>
                </a:solidFill>
                <a:latin typeface="Calibri" panose="020F0502020204030204" pitchFamily="34" charset="0"/>
                <a:cs typeface="Calibri" panose="020F0502020204030204" pitchFamily="34" charset="0"/>
              </a:rPr>
              <a:t> </a:t>
            </a:r>
            <a:r>
              <a:rPr lang="en-US" sz="4400" b="1" baseline="0" dirty="0" smtClean="0">
                <a:solidFill>
                  <a:srgbClr val="D2533C"/>
                </a:solidFill>
                <a:latin typeface="Calibri" panose="020F0502020204030204" pitchFamily="34" charset="0"/>
                <a:cs typeface="Calibri" panose="020F0502020204030204" pitchFamily="34" charset="0"/>
              </a:rPr>
              <a:t>1</a:t>
            </a:r>
            <a:r>
              <a:rPr lang="en-US" sz="4400" b="1" baseline="0" dirty="0" smtClean="0">
                <a:solidFill>
                  <a:srgbClr val="92D050"/>
                </a:solidFill>
                <a:latin typeface="Calibri" panose="020F0502020204030204" pitchFamily="34" charset="0"/>
                <a:cs typeface="Calibri" panose="020F0502020204030204" pitchFamily="34" charset="0"/>
              </a:rPr>
              <a:t> </a:t>
            </a:r>
            <a:r>
              <a:rPr lang="en-US" sz="4400" b="1" baseline="0" dirty="0" smtClean="0">
                <a:solidFill>
                  <a:srgbClr val="D2533C"/>
                </a:solidFill>
                <a:latin typeface="Calibri" panose="020F0502020204030204" pitchFamily="34" charset="0"/>
                <a:cs typeface="Calibri" panose="020F0502020204030204" pitchFamily="34" charset="0"/>
              </a:rPr>
              <a:t>– </a:t>
            </a:r>
            <a:r>
              <a:rPr lang="en-US" sz="4400" b="1" baseline="0" dirty="0" smtClean="0">
                <a:solidFill>
                  <a:srgbClr val="D2533C"/>
                </a:solidFill>
                <a:latin typeface="Calibri" panose="020F0502020204030204" pitchFamily="34" charset="0"/>
                <a:cs typeface="Calibri" panose="020F0502020204030204" pitchFamily="34" charset="0"/>
              </a:rPr>
              <a:t>1319 Stratford Avenue</a:t>
            </a:r>
            <a:endParaRPr lang="en-US" sz="4400" b="1" dirty="0">
              <a:solidFill>
                <a:srgbClr val="D2533C"/>
              </a:solidFill>
              <a:latin typeface="Calibri" panose="020F0502020204030204" pitchFamily="34" charset="0"/>
              <a:cs typeface="Calibri" panose="020F0502020204030204" pitchFamily="34" charset="0"/>
            </a:endParaRPr>
          </a:p>
        </p:txBody>
      </p:sp>
      <p:sp>
        <p:nvSpPr>
          <p:cNvPr id="12" name="TextBox 11"/>
          <p:cNvSpPr txBox="1"/>
          <p:nvPr userDrawn="1"/>
        </p:nvSpPr>
        <p:spPr>
          <a:xfrm>
            <a:off x="688206" y="1645557"/>
            <a:ext cx="7772400" cy="954107"/>
          </a:xfrm>
          <a:prstGeom prst="rect">
            <a:avLst/>
          </a:prstGeom>
          <a:noFill/>
        </p:spPr>
        <p:txBody>
          <a:bodyPr wrap="square" rtlCol="0">
            <a:spAutoFit/>
          </a:bodyPr>
          <a:lstStyle/>
          <a:p>
            <a:pPr algn="ctr"/>
            <a:r>
              <a:rPr lang="en-US" sz="2800" b="0" dirty="0" smtClean="0">
                <a:solidFill>
                  <a:srgbClr val="97B5C9"/>
                </a:solidFill>
                <a:latin typeface="Calibri" panose="020F0502020204030204" pitchFamily="34" charset="0"/>
                <a:cs typeface="Calibri" panose="020F0502020204030204" pitchFamily="34" charset="0"/>
              </a:rPr>
              <a:t>Continued</a:t>
            </a:r>
          </a:p>
          <a:p>
            <a:pPr algn="ctr"/>
            <a:r>
              <a:rPr lang="en-US" sz="2800" b="0" dirty="0" smtClean="0">
                <a:solidFill>
                  <a:srgbClr val="97B5C9"/>
                </a:solidFill>
                <a:latin typeface="Calibri" panose="020F0502020204030204" pitchFamily="34" charset="0"/>
                <a:cs typeface="Calibri" panose="020F0502020204030204" pitchFamily="34" charset="0"/>
              </a:rPr>
              <a:t>Project</a:t>
            </a:r>
            <a:r>
              <a:rPr lang="en-US" sz="2800" b="0" baseline="0" dirty="0" smtClean="0">
                <a:solidFill>
                  <a:srgbClr val="97B5C9"/>
                </a:solidFill>
                <a:latin typeface="Calibri" panose="020F0502020204030204" pitchFamily="34" charset="0"/>
                <a:cs typeface="Calibri" panose="020F0502020204030204" pitchFamily="34" charset="0"/>
              </a:rPr>
              <a:t> </a:t>
            </a:r>
            <a:r>
              <a:rPr lang="en-US" sz="2800" b="0" baseline="0" dirty="0" smtClean="0">
                <a:solidFill>
                  <a:srgbClr val="97B5C9"/>
                </a:solidFill>
                <a:latin typeface="Calibri" panose="020F0502020204030204" pitchFamily="34" charset="0"/>
                <a:cs typeface="Calibri" panose="020F0502020204030204" pitchFamily="34" charset="0"/>
              </a:rPr>
              <a:t>No. </a:t>
            </a:r>
            <a:r>
              <a:rPr lang="en-US" sz="2800" b="0" baseline="0" dirty="0" smtClean="0">
                <a:solidFill>
                  <a:srgbClr val="97B5C9"/>
                </a:solidFill>
                <a:latin typeface="Calibri" panose="020F0502020204030204" pitchFamily="34" charset="0"/>
                <a:cs typeface="Calibri" panose="020F0502020204030204" pitchFamily="34" charset="0"/>
              </a:rPr>
              <a:t>2299</a:t>
            </a:r>
            <a:r>
              <a:rPr lang="en-US" sz="2800" b="0" dirty="0" smtClean="0">
                <a:solidFill>
                  <a:srgbClr val="97B5C9"/>
                </a:solidFill>
                <a:latin typeface="Calibri" panose="020F0502020204030204" pitchFamily="34" charset="0"/>
                <a:cs typeface="Calibri" panose="020F0502020204030204" pitchFamily="34" charset="0"/>
              </a:rPr>
              <a:t>-DRX</a:t>
            </a:r>
            <a:endParaRPr lang="en-US" sz="2800" b="0" dirty="0">
              <a:solidFill>
                <a:srgbClr val="97B5C9"/>
              </a:solidFill>
              <a:latin typeface="Calibri" panose="020F0502020204030204" pitchFamily="34" charset="0"/>
              <a:cs typeface="Calibri" panose="020F0502020204030204" pitchFamily="34" charset="0"/>
            </a:endParaRPr>
          </a:p>
        </p:txBody>
      </p:sp>
      <p:sp>
        <p:nvSpPr>
          <p:cNvPr id="13" name="TextBox 12"/>
          <p:cNvSpPr txBox="1"/>
          <p:nvPr userDrawn="1"/>
        </p:nvSpPr>
        <p:spPr>
          <a:xfrm>
            <a:off x="24063" y="2645033"/>
            <a:ext cx="9143999" cy="400110"/>
          </a:xfrm>
          <a:prstGeom prst="rect">
            <a:avLst/>
          </a:prstGeom>
          <a:noFill/>
        </p:spPr>
        <p:txBody>
          <a:bodyPr wrap="square" rtlCol="0">
            <a:spAutoFit/>
          </a:bodyPr>
          <a:lstStyle/>
          <a:p>
            <a:pPr algn="ctr"/>
            <a:r>
              <a:rPr lang="en-US" sz="2000" b="1" baseline="0" dirty="0" smtClean="0">
                <a:solidFill>
                  <a:srgbClr val="97B5C9"/>
                </a:solidFill>
                <a:latin typeface="+mj-lt"/>
                <a:cs typeface="Calibri" panose="020F0502020204030204" pitchFamily="34" charset="0"/>
              </a:rPr>
              <a:t>Design Review Board</a:t>
            </a:r>
            <a:endParaRPr lang="en-US" sz="2000" b="1" dirty="0">
              <a:solidFill>
                <a:srgbClr val="97B5C9"/>
              </a:solidFill>
              <a:latin typeface="+mj-lt"/>
              <a:cs typeface="Calibri" panose="020F0502020204030204" pitchFamily="34" charset="0"/>
            </a:endParaRPr>
          </a:p>
        </p:txBody>
      </p:sp>
      <p:sp>
        <p:nvSpPr>
          <p:cNvPr id="14" name="TextBox 13"/>
          <p:cNvSpPr txBox="1"/>
          <p:nvPr userDrawn="1"/>
        </p:nvSpPr>
        <p:spPr>
          <a:xfrm>
            <a:off x="731520" y="3693478"/>
            <a:ext cx="7729086" cy="461665"/>
          </a:xfrm>
          <a:prstGeom prst="rect">
            <a:avLst/>
          </a:prstGeom>
          <a:noFill/>
        </p:spPr>
        <p:txBody>
          <a:bodyPr wrap="square" rtlCol="0">
            <a:spAutoFit/>
          </a:bodyPr>
          <a:lstStyle/>
          <a:p>
            <a:pPr algn="ctr"/>
            <a:r>
              <a:rPr lang="en-US" sz="2400" b="1" dirty="0" smtClean="0">
                <a:solidFill>
                  <a:srgbClr val="57576E"/>
                </a:solidFill>
                <a:latin typeface="+mj-lt"/>
              </a:rPr>
              <a:t>City of South Pasadena   |   Design Review Board</a:t>
            </a:r>
            <a:endParaRPr lang="en-US" sz="2400" b="1" dirty="0">
              <a:solidFill>
                <a:srgbClr val="57576E"/>
              </a:solidFill>
              <a:latin typeface="+mj-lt"/>
            </a:endParaRPr>
          </a:p>
        </p:txBody>
      </p:sp>
    </p:spTree>
    <p:extLst>
      <p:ext uri="{BB962C8B-B14F-4D97-AF65-F5344CB8AC3E}">
        <p14:creationId xmlns:p14="http://schemas.microsoft.com/office/powerpoint/2010/main" val="38768269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Box 4"/>
          <p:cNvSpPr txBox="1"/>
          <p:nvPr userDrawn="1"/>
        </p:nvSpPr>
        <p:spPr>
          <a:xfrm>
            <a:off x="-1" y="0"/>
            <a:ext cx="6858000" cy="400110"/>
          </a:xfrm>
          <a:prstGeom prst="rect">
            <a:avLst/>
          </a:prstGeom>
          <a:noFill/>
        </p:spPr>
        <p:txBody>
          <a:bodyPr wrap="square" rtlCol="0">
            <a:spAutoFit/>
          </a:bodyPr>
          <a:lstStyle/>
          <a:p>
            <a:pPr algn="l">
              <a:tabLst/>
            </a:pPr>
            <a:r>
              <a:rPr lang="en-US" sz="2000" b="0" dirty="0" smtClean="0">
                <a:solidFill>
                  <a:srgbClr val="D2533C"/>
                </a:solidFill>
                <a:latin typeface="Arial" panose="020B0604020202020204" pitchFamily="34" charset="0"/>
                <a:cs typeface="Arial" panose="020B0604020202020204" pitchFamily="34" charset="0"/>
              </a:rPr>
              <a:t>	Item </a:t>
            </a:r>
            <a:r>
              <a:rPr lang="en-US" sz="2000" b="0" dirty="0" smtClean="0">
                <a:solidFill>
                  <a:srgbClr val="C76657"/>
                </a:solidFill>
                <a:latin typeface="Arial" panose="020B0604020202020204" pitchFamily="34" charset="0"/>
                <a:cs typeface="Arial" panose="020B0604020202020204" pitchFamily="34" charset="0"/>
              </a:rPr>
              <a:t>1</a:t>
            </a:r>
            <a:r>
              <a:rPr lang="en-US" sz="2000" b="0" dirty="0" smtClean="0">
                <a:solidFill>
                  <a:srgbClr val="92D050"/>
                </a:solidFill>
                <a:latin typeface="Arial" panose="020B0604020202020204" pitchFamily="34" charset="0"/>
                <a:cs typeface="Arial" panose="020B0604020202020204" pitchFamily="34" charset="0"/>
              </a:rPr>
              <a:t> </a:t>
            </a:r>
            <a:r>
              <a:rPr lang="en-US" sz="2000" b="0" dirty="0" smtClean="0">
                <a:solidFill>
                  <a:srgbClr val="D2533C"/>
                </a:solidFill>
                <a:latin typeface="Arial" panose="020B0604020202020204" pitchFamily="34" charset="0"/>
                <a:cs typeface="Arial" panose="020B0604020202020204" pitchFamily="34" charset="0"/>
              </a:rPr>
              <a:t>– </a:t>
            </a:r>
            <a:r>
              <a:rPr lang="en-US" sz="2000" b="0" dirty="0" smtClean="0">
                <a:solidFill>
                  <a:srgbClr val="D2533C"/>
                </a:solidFill>
                <a:latin typeface="Arial" panose="020B0604020202020204" pitchFamily="34" charset="0"/>
                <a:cs typeface="Arial" panose="020B0604020202020204" pitchFamily="34" charset="0"/>
              </a:rPr>
              <a:t>1319</a:t>
            </a:r>
            <a:r>
              <a:rPr lang="en-US" sz="2000" b="0" baseline="0" dirty="0" smtClean="0">
                <a:solidFill>
                  <a:srgbClr val="D2533C"/>
                </a:solidFill>
                <a:latin typeface="Arial" panose="020B0604020202020204" pitchFamily="34" charset="0"/>
                <a:cs typeface="Arial" panose="020B0604020202020204" pitchFamily="34" charset="0"/>
              </a:rPr>
              <a:t> Stratford Ave. (2299-DRX)</a:t>
            </a:r>
            <a:endParaRPr lang="en-US" sz="2000" b="0" dirty="0" smtClean="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6190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3"/>
          <p:cNvSpPr txBox="1"/>
          <p:nvPr userDrawn="1"/>
        </p:nvSpPr>
        <p:spPr>
          <a:xfrm>
            <a:off x="-1" y="0"/>
            <a:ext cx="6858000" cy="400110"/>
          </a:xfrm>
          <a:prstGeom prst="rect">
            <a:avLst/>
          </a:prstGeom>
          <a:noFill/>
        </p:spPr>
        <p:txBody>
          <a:bodyPr wrap="square" rtlCol="0">
            <a:spAutoFit/>
          </a:bodyPr>
          <a:lstStyle/>
          <a:p>
            <a:pPr algn="l">
              <a:tabLst/>
            </a:pPr>
            <a:r>
              <a:rPr lang="en-US" sz="2000" b="0" dirty="0" smtClean="0">
                <a:solidFill>
                  <a:srgbClr val="D2533C"/>
                </a:solidFill>
                <a:latin typeface="Arial" panose="020B0604020202020204" pitchFamily="34" charset="0"/>
                <a:cs typeface="Arial" panose="020B0604020202020204" pitchFamily="34" charset="0"/>
              </a:rPr>
              <a:t>   Item </a:t>
            </a:r>
            <a:r>
              <a:rPr lang="en-US" sz="2000" b="0" dirty="0" smtClean="0">
                <a:solidFill>
                  <a:srgbClr val="C76657"/>
                </a:solidFill>
                <a:latin typeface="Arial" panose="020B0604020202020204" pitchFamily="34" charset="0"/>
                <a:cs typeface="Arial" panose="020B0604020202020204" pitchFamily="34" charset="0"/>
              </a:rPr>
              <a:t>1</a:t>
            </a:r>
            <a:r>
              <a:rPr lang="en-US" sz="2000" b="0" dirty="0" smtClean="0">
                <a:solidFill>
                  <a:srgbClr val="92D050"/>
                </a:solidFill>
                <a:latin typeface="Arial" panose="020B0604020202020204" pitchFamily="34" charset="0"/>
                <a:cs typeface="Arial" panose="020B0604020202020204" pitchFamily="34" charset="0"/>
              </a:rPr>
              <a:t> </a:t>
            </a:r>
            <a:r>
              <a:rPr lang="en-US" sz="2000" b="0" dirty="0" smtClean="0">
                <a:solidFill>
                  <a:srgbClr val="D2533C"/>
                </a:solidFill>
                <a:latin typeface="Arial" panose="020B0604020202020204" pitchFamily="34" charset="0"/>
                <a:cs typeface="Arial" panose="020B0604020202020204" pitchFamily="34" charset="0"/>
              </a:rPr>
              <a:t>– 1319</a:t>
            </a:r>
            <a:r>
              <a:rPr lang="en-US" sz="2000" b="0" baseline="0" dirty="0" smtClean="0">
                <a:solidFill>
                  <a:srgbClr val="D2533C"/>
                </a:solidFill>
                <a:latin typeface="Arial" panose="020B0604020202020204" pitchFamily="34" charset="0"/>
                <a:cs typeface="Arial" panose="020B0604020202020204" pitchFamily="34" charset="0"/>
              </a:rPr>
              <a:t> Stratford Ave. (2299-DRX)</a:t>
            </a:r>
            <a:endParaRPr lang="en-US" sz="2000" b="0" dirty="0" smtClean="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1073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Box 2"/>
          <p:cNvSpPr txBox="1"/>
          <p:nvPr userDrawn="1"/>
        </p:nvSpPr>
        <p:spPr>
          <a:xfrm>
            <a:off x="-1" y="0"/>
            <a:ext cx="6858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smtClean="0">
                <a:solidFill>
                  <a:srgbClr val="D2533C"/>
                </a:solidFill>
                <a:latin typeface="Arial" panose="020B0604020202020204" pitchFamily="34" charset="0"/>
                <a:cs typeface="Arial" panose="020B0604020202020204" pitchFamily="34" charset="0"/>
              </a:rPr>
              <a:t>   Item </a:t>
            </a:r>
            <a:r>
              <a:rPr lang="en-US" sz="2000" b="0" dirty="0" smtClean="0">
                <a:solidFill>
                  <a:srgbClr val="C76657"/>
                </a:solidFill>
                <a:latin typeface="Arial" panose="020B0604020202020204" pitchFamily="34" charset="0"/>
                <a:cs typeface="Arial" panose="020B0604020202020204" pitchFamily="34" charset="0"/>
              </a:rPr>
              <a:t>1</a:t>
            </a:r>
            <a:r>
              <a:rPr lang="en-US" sz="2000" b="0" dirty="0" smtClean="0">
                <a:solidFill>
                  <a:srgbClr val="92D050"/>
                </a:solidFill>
                <a:latin typeface="Arial" panose="020B0604020202020204" pitchFamily="34" charset="0"/>
                <a:cs typeface="Arial" panose="020B0604020202020204" pitchFamily="34" charset="0"/>
              </a:rPr>
              <a:t> </a:t>
            </a:r>
            <a:r>
              <a:rPr lang="en-US" sz="2000" b="0" dirty="0" smtClean="0">
                <a:solidFill>
                  <a:srgbClr val="D2533C"/>
                </a:solidFill>
                <a:latin typeface="Arial" panose="020B0604020202020204" pitchFamily="34" charset="0"/>
                <a:cs typeface="Arial" panose="020B0604020202020204" pitchFamily="34" charset="0"/>
              </a:rPr>
              <a:t>– 1319</a:t>
            </a:r>
            <a:r>
              <a:rPr lang="en-US" sz="2000" b="0" baseline="0" dirty="0" smtClean="0">
                <a:solidFill>
                  <a:srgbClr val="D2533C"/>
                </a:solidFill>
                <a:latin typeface="Arial" panose="020B0604020202020204" pitchFamily="34" charset="0"/>
                <a:cs typeface="Arial" panose="020B0604020202020204" pitchFamily="34" charset="0"/>
              </a:rPr>
              <a:t> Stratford Ave. (2299-DRX)</a:t>
            </a:r>
            <a:endParaRPr lang="en-US" sz="2000" b="0" dirty="0" smtClean="0">
              <a:solidFill>
                <a:srgbClr val="D2533C"/>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0" dirty="0" smtClean="0">
              <a:solidFill>
                <a:srgbClr val="D253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0265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365125"/>
          </a:xfrm>
          <a:prstGeom prst="rect">
            <a:avLst/>
          </a:prstGeom>
          <a:solidFill>
            <a:srgbClr val="97B5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mtClean="0">
              <a:solidFill>
                <a:srgbClr val="FFFFFF"/>
              </a:solidFill>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3"/>
          <p:cNvSpPr txBox="1">
            <a:spLocks/>
          </p:cNvSpPr>
          <p:nvPr userDrawn="1"/>
        </p:nvSpPr>
        <p:spPr>
          <a:xfrm>
            <a:off x="6469166" y="-1"/>
            <a:ext cx="1655932" cy="346869"/>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200"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r>
              <a:rPr lang="en-US" altLang="en-US" dirty="0" smtClean="0"/>
              <a:t>September</a:t>
            </a:r>
            <a:r>
              <a:rPr lang="en-US" altLang="en-US" baseline="0" dirty="0" smtClean="0"/>
              <a:t> 3</a:t>
            </a:r>
            <a:r>
              <a:rPr lang="en-US" altLang="en-US" dirty="0" smtClean="0"/>
              <a:t>, 2020</a:t>
            </a:r>
            <a:endParaRPr lang="en-US" altLang="en-US" dirty="0"/>
          </a:p>
        </p:txBody>
      </p:sp>
      <p:sp>
        <p:nvSpPr>
          <p:cNvPr id="14" name="Slide Number Placeholder 5"/>
          <p:cNvSpPr txBox="1">
            <a:spLocks/>
          </p:cNvSpPr>
          <p:nvPr userDrawn="1"/>
        </p:nvSpPr>
        <p:spPr>
          <a:xfrm>
            <a:off x="8220347" y="-9130"/>
            <a:ext cx="56170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400" b="1" kern="1200" smtClean="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endParaRPr lang="en-US" altLang="en-US" sz="1200" b="0" dirty="0"/>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782050" y="0"/>
            <a:ext cx="361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userDrawn="1"/>
        </p:nvCxnSpPr>
        <p:spPr>
          <a:xfrm>
            <a:off x="8220896" y="76902"/>
            <a:ext cx="0" cy="1828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366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1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1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9056085"/>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1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092" y="740229"/>
            <a:ext cx="8438606" cy="646331"/>
          </a:xfrm>
          <a:prstGeom prst="rect">
            <a:avLst/>
          </a:prstGeom>
          <a:noFill/>
        </p:spPr>
        <p:txBody>
          <a:bodyPr wrap="square" rtlCol="0">
            <a:spAutoFit/>
          </a:bodyPr>
          <a:lstStyle/>
          <a:p>
            <a:endParaRPr lang="en-US" dirty="0"/>
          </a:p>
          <a:p>
            <a:endParaRPr lang="en-US" dirty="0"/>
          </a:p>
        </p:txBody>
      </p:sp>
      <p:sp>
        <p:nvSpPr>
          <p:cNvPr id="4" name="TextBox 3"/>
          <p:cNvSpPr txBox="1"/>
          <p:nvPr/>
        </p:nvSpPr>
        <p:spPr>
          <a:xfrm>
            <a:off x="3326673" y="1155727"/>
            <a:ext cx="3242077" cy="769441"/>
          </a:xfrm>
          <a:prstGeom prst="rect">
            <a:avLst/>
          </a:prstGeom>
          <a:noFill/>
        </p:spPr>
        <p:txBody>
          <a:bodyPr wrap="square" rtlCol="0">
            <a:spAutoFit/>
          </a:bodyPr>
          <a:lstStyle/>
          <a:p>
            <a:r>
              <a:rPr lang="en-US" sz="4400" dirty="0" smtClean="0"/>
              <a:t>Questions? </a:t>
            </a:r>
            <a:endParaRPr lang="en-US" sz="4400"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163576685"/>
      </p:ext>
    </p:extLst>
  </p:cSld>
  <p:clrMapOvr>
    <a:masterClrMapping/>
  </p:clrMapOvr>
  <mc:AlternateContent xmlns:mc="http://schemas.openxmlformats.org/markup-compatibility/2006">
    <mc:Choice xmlns:p14="http://schemas.microsoft.com/office/powerpoint/2010/main" Requires="p14">
      <p:transition spd="slow" p14:dur="2000" advClick="0" advTm="4000"/>
    </mc:Choice>
    <mc:Fallback>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6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94362" y="2917166"/>
            <a:ext cx="609600" cy="609600"/>
          </a:xfrm>
          <a:prstGeom prst="rect">
            <a:avLst/>
          </a:prstGeom>
        </p:spPr>
      </p:pic>
      <p:sp>
        <p:nvSpPr>
          <p:cNvPr id="8" name="Rectangle 7"/>
          <p:cNvSpPr/>
          <p:nvPr/>
        </p:nvSpPr>
        <p:spPr>
          <a:xfrm>
            <a:off x="304800" y="800603"/>
            <a:ext cx="8988724" cy="5693866"/>
          </a:xfrm>
          <a:prstGeom prst="rect">
            <a:avLst/>
          </a:prstGeom>
        </p:spPr>
        <p:txBody>
          <a:bodyPr wrap="square">
            <a:spAutoFit/>
          </a:bodyPr>
          <a:lstStyle/>
          <a:p>
            <a:r>
              <a:rPr lang="en-US" sz="2800" dirty="0"/>
              <a:t>At the meeting, the Board expressed the following concerns about the design and provided suggestions as follows</a:t>
            </a:r>
            <a:r>
              <a:rPr lang="en-US" sz="2800" dirty="0" smtClean="0"/>
              <a:t>:</a:t>
            </a:r>
          </a:p>
          <a:p>
            <a:r>
              <a:rPr lang="en-US" sz="2800" dirty="0" smtClean="0"/>
              <a:t> </a:t>
            </a:r>
            <a:endParaRPr lang="en-US" sz="2800" dirty="0"/>
          </a:p>
          <a:p>
            <a:pPr marL="457200" indent="-457200">
              <a:buFont typeface="Arial" panose="020B0604020202020204" pitchFamily="34" charset="0"/>
              <a:buChar char="•"/>
            </a:pPr>
            <a:r>
              <a:rPr lang="en-US" sz="2800" dirty="0"/>
              <a:t>Blend existing and proposed roof slopes. </a:t>
            </a:r>
          </a:p>
          <a:p>
            <a:pPr marL="457200" indent="-457200">
              <a:buFont typeface="Arial" panose="020B0604020202020204" pitchFamily="34" charset="0"/>
              <a:buChar char="•"/>
            </a:pPr>
            <a:r>
              <a:rPr lang="en-US" sz="2800" dirty="0"/>
              <a:t>Consider changing the configuration of the windows, there is mix of both vertical Consider reducing the 10-foot plate height of the second floor. </a:t>
            </a:r>
          </a:p>
          <a:p>
            <a:pPr marL="457200" indent="-457200">
              <a:buFont typeface="Arial" panose="020B0604020202020204" pitchFamily="34" charset="0"/>
              <a:buChar char="•"/>
            </a:pPr>
            <a:r>
              <a:rPr lang="en-US" sz="2800" dirty="0" smtClean="0"/>
              <a:t>and </a:t>
            </a:r>
            <a:r>
              <a:rPr lang="en-US" sz="2800" dirty="0"/>
              <a:t>horizontal windows. </a:t>
            </a:r>
          </a:p>
          <a:p>
            <a:pPr marL="457200" indent="-457200">
              <a:buFont typeface="Arial" panose="020B0604020202020204" pitchFamily="34" charset="0"/>
              <a:buChar char="•"/>
            </a:pPr>
            <a:r>
              <a:rPr lang="en-US" sz="2800" dirty="0" smtClean="0"/>
              <a:t>Change </a:t>
            </a:r>
            <a:r>
              <a:rPr lang="en-US" sz="2800" dirty="0"/>
              <a:t>the style of the dormer to fit more with the existing elevation. </a:t>
            </a:r>
          </a:p>
          <a:p>
            <a:pPr marL="457200" indent="-457200">
              <a:buFont typeface="Arial" panose="020B0604020202020204" pitchFamily="34" charset="0"/>
              <a:buChar char="•"/>
            </a:pPr>
            <a:r>
              <a:rPr lang="en-US" sz="2800" dirty="0"/>
              <a:t>Consider pushing back the second floor addition, to reduce the mass in the front elevation. </a:t>
            </a:r>
          </a:p>
          <a:p>
            <a:pPr marL="457200" indent="-457200">
              <a:buFont typeface="Arial" panose="020B0604020202020204" pitchFamily="34" charset="0"/>
              <a:buChar char="•"/>
            </a:pPr>
            <a:r>
              <a:rPr lang="en-US" sz="2800" dirty="0"/>
              <a:t>Interweave the dormer in front of the home.</a:t>
            </a:r>
          </a:p>
        </p:txBody>
      </p:sp>
    </p:spTree>
    <p:extLst>
      <p:ext uri="{BB962C8B-B14F-4D97-AF65-F5344CB8AC3E}">
        <p14:creationId xmlns:p14="http://schemas.microsoft.com/office/powerpoint/2010/main" val="1102444152"/>
      </p:ext>
    </p:extLst>
  </p:cSld>
  <p:clrMapOvr>
    <a:masterClrMapping/>
  </p:clrMapOvr>
  <mc:AlternateContent xmlns:mc="http://schemas.openxmlformats.org/markup-compatibility/2006">
    <mc:Choice xmlns:p14="http://schemas.microsoft.com/office/powerpoint/2010/main" Requires="p14">
      <p:transition spd="slow" p14:dur="2000" advClick="0" advTm="30000"/>
    </mc:Choice>
    <mc:Fallback>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9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5" cstate="print">
            <a:extLst>
              <a:ext uri="{28A0092B-C50C-407E-A947-70E740481C1C}">
                <a14:useLocalDpi xmlns:a14="http://schemas.microsoft.com/office/drawing/2010/main" val="0"/>
              </a:ext>
            </a:extLst>
          </a:blip>
          <a:srcRect l="3817" r="5430"/>
          <a:stretch/>
        </p:blipFill>
        <p:spPr bwMode="auto">
          <a:xfrm>
            <a:off x="-1" y="396814"/>
            <a:ext cx="4944981" cy="3202827"/>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6" cstate="print">
            <a:extLst>
              <a:ext uri="{28A0092B-C50C-407E-A947-70E740481C1C}">
                <a14:useLocalDpi xmlns:a14="http://schemas.microsoft.com/office/drawing/2010/main" val="0"/>
              </a:ext>
            </a:extLst>
          </a:blip>
          <a:srcRect l="1288" r="6925"/>
          <a:stretch/>
        </p:blipFill>
        <p:spPr bwMode="auto">
          <a:xfrm>
            <a:off x="0" y="3599642"/>
            <a:ext cx="4944981" cy="3258358"/>
          </a:xfrm>
          <a:prstGeom prst="rect">
            <a:avLst/>
          </a:prstGeom>
          <a:noFill/>
          <a:ln>
            <a:noFill/>
          </a:ln>
          <a:extLst>
            <a:ext uri="{53640926-AAD7-44D8-BBD7-CCE9431645EC}">
              <a14:shadowObscured xmlns:a14="http://schemas.microsoft.com/office/drawing/2010/main"/>
            </a:ext>
          </a:extLst>
        </p:spPr>
      </p:pic>
      <p:pic>
        <p:nvPicPr>
          <p:cNvPr id="11" name="Picture 10"/>
          <p:cNvPicPr/>
          <p:nvPr/>
        </p:nvPicPr>
        <p:blipFill rotWithShape="1">
          <a:blip r:embed="rId7"/>
          <a:srcRect l="7432" t="14921" r="4148" b="6987"/>
          <a:stretch/>
        </p:blipFill>
        <p:spPr bwMode="auto">
          <a:xfrm>
            <a:off x="4944981" y="2379814"/>
            <a:ext cx="3857647" cy="2439655"/>
          </a:xfrm>
          <a:prstGeom prst="rect">
            <a:avLst/>
          </a:prstGeom>
          <a:ln>
            <a:noFill/>
          </a:ln>
          <a:extLst>
            <a:ext uri="{53640926-AAD7-44D8-BBD7-CCE9431645EC}">
              <a14:shadowObscured xmlns:a14="http://schemas.microsoft.com/office/drawing/2010/main"/>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567182248"/>
      </p:ext>
    </p:extLst>
  </p:cSld>
  <p:clrMapOvr>
    <a:masterClrMapping/>
  </p:clrMapOvr>
  <mc:AlternateContent xmlns:mc="http://schemas.openxmlformats.org/markup-compatibility/2006">
    <mc:Choice xmlns:p14="http://schemas.microsoft.com/office/powerpoint/2010/main" Requires="p14">
      <p:transition spd="slow" p14:dur="2000" advClick="0" advTm="35000"/>
    </mc:Choice>
    <mc:Fallback>
      <p:transition spd="slow" advClick="0"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7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5" cstate="print">
            <a:extLst>
              <a:ext uri="{28A0092B-C50C-407E-A947-70E740481C1C}">
                <a14:useLocalDpi xmlns:a14="http://schemas.microsoft.com/office/drawing/2010/main" val="0"/>
              </a:ext>
            </a:extLst>
          </a:blip>
          <a:srcRect l="3491" r="5727"/>
          <a:stretch/>
        </p:blipFill>
        <p:spPr bwMode="auto">
          <a:xfrm>
            <a:off x="1" y="631490"/>
            <a:ext cx="5358696" cy="2698306"/>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6" cstate="print">
            <a:extLst>
              <a:ext uri="{28A0092B-C50C-407E-A947-70E740481C1C}">
                <a14:useLocalDpi xmlns:a14="http://schemas.microsoft.com/office/drawing/2010/main" val="0"/>
              </a:ext>
            </a:extLst>
          </a:blip>
          <a:srcRect l="7634" t="3657" r="5167"/>
          <a:stretch/>
        </p:blipFill>
        <p:spPr bwMode="auto">
          <a:xfrm>
            <a:off x="317736" y="3692107"/>
            <a:ext cx="5021165" cy="2708693"/>
          </a:xfrm>
          <a:prstGeom prst="rect">
            <a:avLst/>
          </a:prstGeom>
          <a:ln>
            <a:noFill/>
          </a:ln>
          <a:extLst>
            <a:ext uri="{53640926-AAD7-44D8-BBD7-CCE9431645EC}">
              <a14:shadowObscured xmlns:a14="http://schemas.microsoft.com/office/drawing/2010/main"/>
            </a:ext>
          </a:extLst>
        </p:spPr>
      </p:pic>
      <p:pic>
        <p:nvPicPr>
          <p:cNvPr id="6" name="Picture 5"/>
          <p:cNvPicPr/>
          <p:nvPr/>
        </p:nvPicPr>
        <p:blipFill>
          <a:blip r:embed="rId7"/>
          <a:stretch>
            <a:fillRect/>
          </a:stretch>
        </p:blipFill>
        <p:spPr>
          <a:xfrm>
            <a:off x="5358697" y="2554976"/>
            <a:ext cx="3529051" cy="2274261"/>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92890108"/>
      </p:ext>
    </p:extLst>
  </p:cSld>
  <p:clrMapOvr>
    <a:masterClrMapping/>
  </p:clrMapOvr>
  <mc:AlternateContent xmlns:mc="http://schemas.openxmlformats.org/markup-compatibility/2006">
    <mc:Choice xmlns:p14="http://schemas.microsoft.com/office/powerpoint/2010/main" Requires="p14">
      <p:transition spd="slow" p14:dur="2000" advClick="0" advTm="19000"/>
    </mc:Choice>
    <mc:Fallback>
      <p:transition spd="slow" advClick="0" advTm="1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5">
            <a:extLst>
              <a:ext uri="{28A0092B-C50C-407E-A947-70E740481C1C}">
                <a14:useLocalDpi xmlns:a14="http://schemas.microsoft.com/office/drawing/2010/main" val="0"/>
              </a:ext>
            </a:extLst>
          </a:blip>
          <a:srcRect l="5820" t="1749" r="3842"/>
          <a:stretch/>
        </p:blipFill>
        <p:spPr bwMode="auto">
          <a:xfrm>
            <a:off x="213359" y="513062"/>
            <a:ext cx="4942797" cy="285124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6" cstate="print">
            <a:extLst>
              <a:ext uri="{28A0092B-C50C-407E-A947-70E740481C1C}">
                <a14:useLocalDpi xmlns:a14="http://schemas.microsoft.com/office/drawing/2010/main" val="0"/>
              </a:ext>
            </a:extLst>
          </a:blip>
          <a:srcRect l="5490" t="6116" r="6578"/>
          <a:stretch/>
        </p:blipFill>
        <p:spPr bwMode="auto">
          <a:xfrm>
            <a:off x="251917" y="3916391"/>
            <a:ext cx="4865679" cy="2622431"/>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7"/>
          <a:srcRect l="855" r="2317"/>
          <a:stretch/>
        </p:blipFill>
        <p:spPr bwMode="auto">
          <a:xfrm>
            <a:off x="5361575" y="2427657"/>
            <a:ext cx="3489128" cy="2333521"/>
          </a:xfrm>
          <a:prstGeom prst="rect">
            <a:avLst/>
          </a:prstGeom>
          <a:ln>
            <a:noFill/>
          </a:ln>
          <a:extLst>
            <a:ext uri="{53640926-AAD7-44D8-BBD7-CCE9431645EC}">
              <a14:shadowObscured xmlns:a14="http://schemas.microsoft.com/office/drawing/2010/main"/>
            </a:ext>
          </a:extLst>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708837402"/>
      </p:ext>
    </p:extLst>
  </p:cSld>
  <p:clrMapOvr>
    <a:masterClrMapping/>
  </p:clrMapOvr>
  <mc:AlternateContent xmlns:mc="http://schemas.openxmlformats.org/markup-compatibility/2006">
    <mc:Choice xmlns:p14="http://schemas.microsoft.com/office/powerpoint/2010/main" Requires="p14">
      <p:transition spd="slow" p14:dur="2000" advClick="0" advTm="18000"/>
    </mc:Choice>
    <mc:Fallback>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7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5" cstate="print">
            <a:extLst>
              <a:ext uri="{28A0092B-C50C-407E-A947-70E740481C1C}">
                <a14:useLocalDpi xmlns:a14="http://schemas.microsoft.com/office/drawing/2010/main" val="0"/>
              </a:ext>
            </a:extLst>
          </a:blip>
          <a:srcRect l="10364" t="1826" r="8759"/>
          <a:stretch/>
        </p:blipFill>
        <p:spPr bwMode="auto">
          <a:xfrm>
            <a:off x="265836" y="632283"/>
            <a:ext cx="3805831" cy="3286854"/>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6">
            <a:extLst>
              <a:ext uri="{28A0092B-C50C-407E-A947-70E740481C1C}">
                <a14:useLocalDpi xmlns:a14="http://schemas.microsoft.com/office/drawing/2010/main" val="0"/>
              </a:ext>
            </a:extLst>
          </a:blip>
          <a:srcRect l="13868" t="7799" r="8917"/>
          <a:stretch/>
        </p:blipFill>
        <p:spPr bwMode="auto">
          <a:xfrm>
            <a:off x="404602" y="3702014"/>
            <a:ext cx="3667065" cy="3167892"/>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7"/>
          <a:srcRect r="7721" b="5082"/>
          <a:stretch/>
        </p:blipFill>
        <p:spPr bwMode="auto">
          <a:xfrm>
            <a:off x="4399471" y="2005084"/>
            <a:ext cx="4247194" cy="2826894"/>
          </a:xfrm>
          <a:prstGeom prst="rect">
            <a:avLst/>
          </a:prstGeom>
          <a:ln>
            <a:noFill/>
          </a:ln>
          <a:extLst>
            <a:ext uri="{53640926-AAD7-44D8-BBD7-CCE9431645EC}">
              <a14:shadowObscured xmlns:a14="http://schemas.microsoft.com/office/drawing/2010/main"/>
            </a:ext>
          </a:extLst>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08616891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3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528" y="716154"/>
            <a:ext cx="8678174" cy="5262979"/>
          </a:xfrm>
          <a:prstGeom prst="rect">
            <a:avLst/>
          </a:prstGeom>
        </p:spPr>
        <p:txBody>
          <a:bodyPr wrap="square">
            <a:spAutoFit/>
          </a:bodyPr>
          <a:lstStyle/>
          <a:p>
            <a:r>
              <a:rPr lang="en-US" sz="2400" dirty="0"/>
              <a:t>The </a:t>
            </a:r>
            <a:r>
              <a:rPr lang="en-US" sz="2400" dirty="0" smtClean="0"/>
              <a:t>Subcommittee on August 6</a:t>
            </a:r>
            <a:r>
              <a:rPr lang="en-US" sz="2400" baseline="30000" dirty="0" smtClean="0"/>
              <a:t>th</a:t>
            </a:r>
            <a:r>
              <a:rPr lang="en-US" sz="2400" dirty="0" smtClean="0"/>
              <a:t>, </a:t>
            </a:r>
            <a:r>
              <a:rPr lang="en-US" sz="2400" dirty="0"/>
              <a:t>provided the following comments: </a:t>
            </a:r>
            <a:endParaRPr lang="en-US" sz="2400" dirty="0" smtClean="0"/>
          </a:p>
          <a:p>
            <a:endParaRPr lang="en-US" sz="2400" dirty="0"/>
          </a:p>
          <a:p>
            <a:pPr marL="457200" lvl="0" indent="-457200">
              <a:buFont typeface="Arial" panose="020B0604020202020204" pitchFamily="34" charset="0"/>
              <a:buChar char="•"/>
            </a:pPr>
            <a:r>
              <a:rPr lang="en-US" sz="2400" dirty="0"/>
              <a:t>Remove the clerestory windows on both north and south side elevations from the back portion of the addition with the flat roof. </a:t>
            </a:r>
            <a:endParaRPr lang="en-US" sz="2400" dirty="0" smtClean="0"/>
          </a:p>
          <a:p>
            <a:pPr marL="457200" lvl="0" indent="-457200">
              <a:buFont typeface="Arial" panose="020B0604020202020204" pitchFamily="34" charset="0"/>
              <a:buChar char="•"/>
            </a:pPr>
            <a:endParaRPr lang="en-US" sz="2400" dirty="0"/>
          </a:p>
          <a:p>
            <a:pPr marL="457200" lvl="0" indent="-457200">
              <a:buFont typeface="Arial" panose="020B0604020202020204" pitchFamily="34" charset="0"/>
              <a:buChar char="•"/>
            </a:pPr>
            <a:r>
              <a:rPr lang="en-US" sz="2400" dirty="0"/>
              <a:t>Lower the windows on the west elevation to be in line with the proposed door to allow a better view from the inside to the outside</a:t>
            </a:r>
            <a:r>
              <a:rPr lang="en-US" sz="2400" dirty="0" smtClean="0"/>
              <a:t>.</a:t>
            </a:r>
          </a:p>
          <a:p>
            <a:pPr lvl="0"/>
            <a:r>
              <a:rPr lang="en-US" sz="2400" dirty="0" smtClean="0"/>
              <a:t> </a:t>
            </a:r>
            <a:endParaRPr lang="en-US" sz="2400" dirty="0"/>
          </a:p>
          <a:p>
            <a:pPr marL="457200" lvl="0" indent="-457200">
              <a:buFont typeface="Arial" panose="020B0604020202020204" pitchFamily="34" charset="0"/>
              <a:buChar char="•"/>
            </a:pPr>
            <a:r>
              <a:rPr lang="en-US" sz="2400" dirty="0"/>
              <a:t>Move the back portion with the flat roof (area above the gable roof) in about 2 feet on the side north elevation. </a:t>
            </a:r>
            <a:endParaRPr lang="en-US" sz="2400" dirty="0" smtClean="0"/>
          </a:p>
          <a:p>
            <a:pPr marL="457200" lvl="0" indent="-457200">
              <a:buFont typeface="Arial" panose="020B0604020202020204" pitchFamily="34" charset="0"/>
              <a:buChar char="•"/>
            </a:pPr>
            <a:endParaRPr lang="en-US" sz="2400" dirty="0"/>
          </a:p>
          <a:p>
            <a:pPr marL="457200" lvl="0" indent="-457200">
              <a:buFont typeface="Arial" panose="020B0604020202020204" pitchFamily="34" charset="0"/>
              <a:buChar char="•"/>
            </a:pPr>
            <a:r>
              <a:rPr lang="en-US" sz="2400" dirty="0"/>
              <a:t>These comments have been included as conditions of approval. </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144340413"/>
      </p:ext>
    </p:extLst>
  </p:cSld>
  <p:clrMapOvr>
    <a:masterClrMapping/>
  </p:clrMapOvr>
  <mc:AlternateContent xmlns:mc="http://schemas.openxmlformats.org/markup-compatibility/2006">
    <mc:Choice xmlns:p14="http://schemas.microsoft.com/office/powerpoint/2010/main" Requires="p14">
      <p:transition spd="slow" p14:dur="2000" advClick="0" advTm="42000"/>
    </mc:Choice>
    <mc:Fallback>
      <p:transition spd="slow" advClick="0" advTm="4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16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895810"/>
            <a:ext cx="7276289" cy="1159934"/>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300" dirty="0" smtClean="0"/>
              <a:t>Staff Recommendation:</a:t>
            </a:r>
            <a:r>
              <a:rPr lang="en-US" dirty="0" smtClean="0"/>
              <a:t/>
            </a:r>
            <a:br>
              <a:rPr lang="en-US" dirty="0" smtClean="0"/>
            </a:br>
            <a:r>
              <a:rPr lang="en-US" dirty="0" smtClean="0"/>
              <a:t/>
            </a:r>
            <a:br>
              <a:rPr lang="en-US" dirty="0" smtClean="0"/>
            </a:br>
            <a:endParaRPr lang="en-US" dirty="0"/>
          </a:p>
        </p:txBody>
      </p:sp>
      <p:sp>
        <p:nvSpPr>
          <p:cNvPr id="3" name="Title 1"/>
          <p:cNvSpPr txBox="1">
            <a:spLocks/>
          </p:cNvSpPr>
          <p:nvPr/>
        </p:nvSpPr>
        <p:spPr>
          <a:xfrm>
            <a:off x="0" y="1296955"/>
            <a:ext cx="9143999" cy="4340170"/>
          </a:xfrm>
          <a:prstGeom prst="rect">
            <a:avLst/>
          </a:prstGeom>
        </p:spPr>
        <p:txBody>
          <a:bodyPr vert="horz" lIns="91440" tIns="45720" rIns="91440" bIns="45720" rtlCol="0" anchor="ctr">
            <a:normAutofit fontScale="97500"/>
          </a:bodyPr>
          <a:lstStyle/>
          <a:p>
            <a:pPr marL="571500" lvl="0" indent="-571500" defTabSz="914400">
              <a:lnSpc>
                <a:spcPct val="90000"/>
              </a:lnSpc>
              <a:spcBef>
                <a:spcPct val="0"/>
              </a:spcBef>
              <a:buFont typeface="Arial" panose="020B0604020202020204" pitchFamily="34" charset="0"/>
              <a:buChar char="•"/>
              <a:defRPr/>
            </a:pPr>
            <a:r>
              <a:rPr lang="en-US" sz="3600" dirty="0">
                <a:latin typeface="+mj-lt"/>
                <a:ea typeface="+mj-ea"/>
                <a:cs typeface="+mj-cs"/>
              </a:rPr>
              <a:t>Staff recommends that the Design Review Board approve Design Review Permit for 1319 Stratford Avenue, subject to conditions of approval. </a:t>
            </a:r>
            <a:endParaRPr kumimoji="0" lang="en-US" sz="3600" b="0" i="0" u="none" strike="noStrike" kern="1200" cap="none" spc="0" normalizeH="0" noProof="0" dirty="0" smtClean="0">
              <a:ln>
                <a:noFill/>
              </a:ln>
              <a:solidFill>
                <a:schemeClr val="tx1"/>
              </a:solidFill>
              <a:effectLst/>
              <a:uLnTx/>
              <a:uFillTx/>
              <a:latin typeface="+mj-lt"/>
              <a:ea typeface="+mj-ea"/>
              <a:cs typeface="+mj-cs"/>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339335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8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96954"/>
            <a:ext cx="9229725" cy="772044"/>
          </a:xfrm>
        </p:spPr>
        <p:txBody>
          <a:bodyPr>
            <a:normAutofit fontScale="90000"/>
          </a:bodyPr>
          <a:lstStyle/>
          <a:p>
            <a:r>
              <a:rPr lang="en-US" sz="4900" dirty="0" smtClean="0"/>
              <a:t>Design Review Board Options:</a:t>
            </a:r>
            <a:br>
              <a:rPr lang="en-US" sz="4900" dirty="0" smtClean="0"/>
            </a:br>
            <a:r>
              <a:rPr lang="en-US" dirty="0" smtClean="0"/>
              <a:t/>
            </a:r>
            <a:br>
              <a:rPr lang="en-US" dirty="0" smtClean="0"/>
            </a:br>
            <a:r>
              <a:rPr lang="en-US" dirty="0" smtClean="0"/>
              <a:t/>
            </a:r>
            <a:br>
              <a:rPr lang="en-US" dirty="0" smtClean="0"/>
            </a:br>
            <a:endParaRPr lang="en-US" dirty="0"/>
          </a:p>
        </p:txBody>
      </p:sp>
      <p:sp>
        <p:nvSpPr>
          <p:cNvPr id="3" name="Title 1"/>
          <p:cNvSpPr txBox="1">
            <a:spLocks/>
          </p:cNvSpPr>
          <p:nvPr/>
        </p:nvSpPr>
        <p:spPr>
          <a:xfrm>
            <a:off x="251926" y="1296954"/>
            <a:ext cx="8621486" cy="3564295"/>
          </a:xfrm>
          <a:prstGeom prst="rect">
            <a:avLst/>
          </a:prstGeom>
        </p:spPr>
        <p:txBody>
          <a:bodyPr vert="horz" lIns="91440" tIns="45720" rIns="91440" bIns="45720" rtlCol="0" anchor="ctr">
            <a:normAutofit fontScale="75000" lnSpcReduction="20000"/>
          </a:bodyPr>
          <a:lstStyle/>
          <a:p>
            <a:pPr marL="457200" lvl="0" indent="-457200">
              <a:buFont typeface="Arial" panose="020B0604020202020204" pitchFamily="34" charset="0"/>
              <a:buChar char="•"/>
            </a:pPr>
            <a:r>
              <a:rPr lang="en-US" sz="3200" dirty="0"/>
              <a:t>The Design Review Board can Approve as submitted without design changes as </a:t>
            </a:r>
            <a:r>
              <a:rPr lang="en-US" sz="3200" dirty="0" smtClean="0"/>
              <a:t>recommended by </a:t>
            </a:r>
            <a:r>
              <a:rPr lang="en-US" sz="3200" dirty="0"/>
              <a:t>the Subcommittee; or</a:t>
            </a:r>
          </a:p>
          <a:p>
            <a:endParaRPr lang="en-US" sz="3200" dirty="0"/>
          </a:p>
          <a:p>
            <a:pPr marL="457200" lvl="0" indent="-457200">
              <a:buFont typeface="Arial" panose="020B0604020202020204" pitchFamily="34" charset="0"/>
              <a:buChar char="•"/>
            </a:pPr>
            <a:r>
              <a:rPr lang="en-US" sz="3200" dirty="0"/>
              <a:t>The Design Review Board can Approve with modifications to condition(s); </a:t>
            </a:r>
            <a:r>
              <a:rPr lang="en-US" sz="3200" dirty="0" smtClean="0"/>
              <a:t>or</a:t>
            </a:r>
          </a:p>
          <a:p>
            <a:pPr lvl="0"/>
            <a:r>
              <a:rPr lang="en-US" sz="3200" dirty="0"/>
              <a:t> </a:t>
            </a:r>
          </a:p>
          <a:p>
            <a:pPr marL="457200" lvl="0" indent="-457200">
              <a:buFont typeface="Arial" panose="020B0604020202020204" pitchFamily="34" charset="0"/>
              <a:buChar char="•"/>
            </a:pPr>
            <a:r>
              <a:rPr lang="en-US" sz="3200" dirty="0"/>
              <a:t>The Design Review Board can Continue the project for a future public hearing and direct </a:t>
            </a:r>
            <a:r>
              <a:rPr lang="en-US" sz="3200" dirty="0" smtClean="0"/>
              <a:t>the </a:t>
            </a:r>
            <a:r>
              <a:rPr lang="en-US" sz="3200" dirty="0"/>
              <a:t>applicant to make changes to the project; or</a:t>
            </a:r>
          </a:p>
          <a:p>
            <a:endParaRPr lang="en-US" sz="3200" dirty="0"/>
          </a:p>
          <a:p>
            <a:pPr marL="457200" lvl="0" indent="-457200">
              <a:buFont typeface="Arial" panose="020B0604020202020204" pitchFamily="34" charset="0"/>
              <a:buChar char="•"/>
            </a:pPr>
            <a:r>
              <a:rPr lang="en-US" sz="3200" dirty="0"/>
              <a:t>The Design Review Board can Deny the project.</a:t>
            </a:r>
          </a:p>
          <a:p>
            <a:pPr marL="0" marR="0" lvl="0" indent="0" algn="l" defTabSz="914400" rtl="0" eaLnBrk="1" fontAlgn="auto" latinLnBrk="0" hangingPunct="1">
              <a:lnSpc>
                <a:spcPct val="90000"/>
              </a:lnSpc>
              <a:spcBef>
                <a:spcPct val="0"/>
              </a:spcBef>
              <a:spcAft>
                <a:spcPts val="0"/>
              </a:spcAft>
              <a:buClrTx/>
              <a:buSzTx/>
              <a:tabLst/>
              <a:defRPr/>
            </a:pPr>
            <a:endParaRPr kumimoji="0" lang="en-US" sz="3200" i="0" u="none" strike="noStrike" kern="1200" cap="none" spc="0" normalizeH="0" baseline="0" noProof="0" dirty="0">
              <a:ln>
                <a:noFill/>
              </a:ln>
              <a:solidFill>
                <a:schemeClr val="tx1"/>
              </a:solidFill>
              <a:effectLst/>
              <a:uLnTx/>
              <a:uFillTx/>
              <a:latin typeface="+mj-lt"/>
              <a:ea typeface="+mj-ea"/>
              <a:cs typeface="+mj-cs"/>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9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2361</TotalTime>
  <Words>752</Words>
  <Application>Microsoft Office PowerPoint</Application>
  <PresentationFormat>On-screen Show (4:3)</PresentationFormat>
  <Paragraphs>55</Paragraphs>
  <Slides>10</Slides>
  <Notes>7</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Review Board Options: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Malinda Lim</dc:creator>
  <cp:lastModifiedBy>Aneli Gonzales</cp:lastModifiedBy>
  <cp:revision>145</cp:revision>
  <cp:lastPrinted>2020-02-14T01:39:28Z</cp:lastPrinted>
  <dcterms:created xsi:type="dcterms:W3CDTF">2017-12-04T17:55:54Z</dcterms:created>
  <dcterms:modified xsi:type="dcterms:W3CDTF">2020-08-28T01:32:27Z</dcterms:modified>
</cp:coreProperties>
</file>