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304" r:id="rId4"/>
    <p:sldId id="330" r:id="rId5"/>
    <p:sldId id="315" r:id="rId6"/>
    <p:sldId id="325" r:id="rId7"/>
    <p:sldId id="332" r:id="rId8"/>
    <p:sldId id="333" r:id="rId9"/>
    <p:sldId id="320" r:id="rId10"/>
    <p:sldId id="326" r:id="rId11"/>
    <p:sldId id="334" r:id="rId12"/>
    <p:sldId id="337" r:id="rId13"/>
    <p:sldId id="321" r:id="rId14"/>
    <p:sldId id="335" r:id="rId15"/>
    <p:sldId id="340" r:id="rId16"/>
    <p:sldId id="324" r:id="rId17"/>
    <p:sldId id="336" r:id="rId18"/>
    <p:sldId id="318" r:id="rId19"/>
    <p:sldId id="328" r:id="rId20"/>
    <p:sldId id="329" r:id="rId21"/>
    <p:sldId id="338" r:id="rId22"/>
    <p:sldId id="317" r:id="rId23"/>
    <p:sldId id="339" r:id="rId24"/>
    <p:sldId id="311" r:id="rId25"/>
    <p:sldId id="341" r:id="rId26"/>
    <p:sldId id="313" r:id="rId27"/>
  </p:sldIdLst>
  <p:sldSz cx="9144000" cy="6858000" type="screen4x3"/>
  <p:notesSz cx="7023100" cy="93091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97B5C9"/>
    <a:srgbClr val="93E6CC"/>
    <a:srgbClr val="E20EC4"/>
    <a:srgbClr val="57576E"/>
    <a:srgbClr val="D2533C"/>
    <a:srgbClr val="93A299"/>
    <a:srgbClr val="CDE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47" autoAdjust="0"/>
    <p:restoredTop sz="94660"/>
  </p:normalViewPr>
  <p:slideViewPr>
    <p:cSldViewPr snapToGrid="0">
      <p:cViewPr varScale="1">
        <p:scale>
          <a:sx n="58" d="100"/>
          <a:sy n="58" d="100"/>
        </p:scale>
        <p:origin x="72" y="75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1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ED1353F5-6A43-40DB-9596-38C46502E0E1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994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AF5D39D9-A4C1-4AD1-BAF1-29CF785EDF99}" type="datetimeFigureOut">
              <a:rPr lang="en-US" smtClean="0"/>
              <a:t>4/28/2021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7638" y="1163638"/>
            <a:ext cx="4187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45553B1C-9F3F-43FF-ABF7-E4A5C87A8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16728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99" y="3328511"/>
            <a:ext cx="3112199" cy="314395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731520" y="3611880"/>
            <a:ext cx="7772400" cy="1587"/>
          </a:xfrm>
          <a:prstGeom prst="line">
            <a:avLst/>
          </a:prstGeom>
          <a:ln w="19050">
            <a:solidFill>
              <a:srgbClr val="D2533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ubtitle 2"/>
          <p:cNvSpPr txBox="1">
            <a:spLocks/>
          </p:cNvSpPr>
          <p:nvPr userDrawn="1"/>
        </p:nvSpPr>
        <p:spPr>
          <a:xfrm>
            <a:off x="685798" y="2292577"/>
            <a:ext cx="7772400" cy="40671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57576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baseline="0" dirty="0">
                <a:solidFill>
                  <a:srgbClr val="57576E"/>
                </a:solidFill>
                <a:latin typeface="+mj-lt"/>
              </a:rPr>
              <a:t>May 6, 2021</a:t>
            </a:r>
            <a:endParaRPr lang="en-US" sz="18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731520" y="866274"/>
            <a:ext cx="78638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baseline="0" dirty="0">
                <a:solidFill>
                  <a:srgbClr val="D2533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822 Orange Grove Place</a:t>
            </a:r>
            <a:endParaRPr lang="en-US" sz="4400" b="1" dirty="0">
              <a:solidFill>
                <a:srgbClr val="D2533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688206" y="1645557"/>
            <a:ext cx="7772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Project</a:t>
            </a:r>
            <a:r>
              <a:rPr lang="en-US" sz="4000" b="0" baseline="0" dirty="0">
                <a:solidFill>
                  <a:srgbClr val="97B5C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Nos. 2379-NID/DRX/TRE</a:t>
            </a:r>
            <a:endParaRPr lang="en-US" sz="4000" b="0" dirty="0">
              <a:solidFill>
                <a:srgbClr val="97B5C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 userDrawn="1"/>
        </p:nvSpPr>
        <p:spPr>
          <a:xfrm>
            <a:off x="731520" y="3693478"/>
            <a:ext cx="7729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57576E"/>
                </a:solidFill>
                <a:latin typeface="+mj-lt"/>
              </a:rPr>
              <a:t>City of South Pasadena   |</a:t>
            </a:r>
            <a:r>
              <a:rPr lang="en-US" sz="2400" b="1" baseline="0" dirty="0">
                <a:solidFill>
                  <a:srgbClr val="57576E"/>
                </a:solidFill>
                <a:latin typeface="+mj-lt"/>
              </a:rPr>
              <a:t> Design Review Board</a:t>
            </a:r>
            <a:endParaRPr lang="en-US" sz="2400" b="1" dirty="0">
              <a:solidFill>
                <a:srgbClr val="57576E"/>
              </a:solidFill>
              <a:latin typeface="+mj-lt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152DEC-DE31-4E8F-9C5A-5A6BA50BAC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682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6305FD-5EDE-4715-92F3-41714531D16D}"/>
              </a:ext>
            </a:extLst>
          </p:cNvPr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 Orange Grove Place (2379-DRX/NID/TRE)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7FC444-E992-4918-801E-4A17E98F17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61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E48F50-887F-47AE-95A4-00860255CE21}"/>
              </a:ext>
            </a:extLst>
          </p:cNvPr>
          <p:cNvSpPr txBox="1"/>
          <p:nvPr userDrawn="1"/>
        </p:nvSpPr>
        <p:spPr>
          <a:xfrm>
            <a:off x="-1" y="0"/>
            <a:ext cx="685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/>
            </a:pPr>
            <a:r>
              <a:rPr lang="en-US" sz="2000" b="0" dirty="0">
                <a:solidFill>
                  <a:srgbClr val="D253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822 Orange Grove Place (2379-DRX/NID/TRE)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71830B-D679-43CF-99E6-6125812B76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10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rgbClr val="97B5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6483178" y="-1"/>
            <a:ext cx="1641920" cy="346869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altLang="en-US" dirty="0"/>
              <a:t>May 6, 2021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050" y="0"/>
            <a:ext cx="36195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 userDrawn="1"/>
        </p:nvCxnSpPr>
        <p:spPr>
          <a:xfrm>
            <a:off x="8220896" y="76902"/>
            <a:ext cx="0" cy="182880"/>
          </a:xfrm>
          <a:prstGeom prst="line">
            <a:avLst/>
          </a:prstGeom>
          <a:ln w="63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A29EA9-1518-41FE-941A-83EBA3AA4C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E28682-0CB4-4DA2-992E-759997F3C0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3366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</p:sldLayoutIdLst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2.png"/><Relationship Id="rId5" Type="http://schemas.openxmlformats.org/officeDocument/2006/relationships/image" Target="cid:aae6692f-4d0e-404b-8039-eeecd573cfef" TargetMode="Externa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3.png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E16F951-BF04-45D2-8390-C7C2199262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76517" y="6111875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762F63-7E6C-43DD-B106-E705001F6D5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56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987"/>
    </mc:Choice>
    <mc:Fallback xmlns="">
      <p:transition advClick="0" advTm="2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6" objId="4"/>
        <p14:stopEvt time="2987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AF415CB-67C2-490F-B087-BD9E29F062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50888" r="1136" b="3331"/>
          <a:stretch/>
        </p:blipFill>
        <p:spPr>
          <a:xfrm>
            <a:off x="1468073" y="1558741"/>
            <a:ext cx="6527407" cy="50232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3A6290-1386-44AA-A8D0-73D32AE94A1E}"/>
              </a:ext>
            </a:extLst>
          </p:cNvPr>
          <p:cNvSpPr txBox="1"/>
          <p:nvPr/>
        </p:nvSpPr>
        <p:spPr>
          <a:xfrm>
            <a:off x="3651250" y="6444480"/>
            <a:ext cx="184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ADCD5-D600-4C98-BE14-5480332786EF}"/>
              </a:ext>
            </a:extLst>
          </p:cNvPr>
          <p:cNvSpPr txBox="1"/>
          <p:nvPr/>
        </p:nvSpPr>
        <p:spPr>
          <a:xfrm rot="20618375">
            <a:off x="186356" y="2132734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Previous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A2C22C3-FB24-442E-BBB8-F5182B4798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3248" y="5972367"/>
            <a:ext cx="609600" cy="609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F21F3-F1CE-4895-A019-7723701124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39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6916"/>
    </mc:Choice>
    <mc:Fallback xmlns="">
      <p:transition advClick="0" advTm="6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9" objId="2"/>
        <p14:stopEvt time="6677" objId="2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5CDF53-BCCC-497A-8C3D-E44434B86F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864371" y="2015331"/>
            <a:ext cx="7169486" cy="4429149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53A6290-1386-44AA-A8D0-73D32AE94A1E}"/>
              </a:ext>
            </a:extLst>
          </p:cNvPr>
          <p:cNvSpPr txBox="1"/>
          <p:nvPr/>
        </p:nvSpPr>
        <p:spPr>
          <a:xfrm>
            <a:off x="3651250" y="6444480"/>
            <a:ext cx="18415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DADCD5-D600-4C98-BE14-5480332786EF}"/>
              </a:ext>
            </a:extLst>
          </p:cNvPr>
          <p:cNvSpPr txBox="1"/>
          <p:nvPr/>
        </p:nvSpPr>
        <p:spPr>
          <a:xfrm rot="20618375">
            <a:off x="-151955" y="2224875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Revised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07DAC8-D147-462D-8A08-E96C0E21A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33857" y="3142984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63AB555-CD57-452D-9952-3FD80BE4CA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761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677"/>
    </mc:Choice>
    <mc:Fallback xmlns="">
      <p:transition advClick="0" advTm="13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9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4" objId="7"/>
        <p14:stopEvt time="13677" objId="7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12" name="Content Placeholder 11" descr="A picture containing sky, building, outdoor, house&#10;&#10;Description automatically generated">
            <a:extLst>
              <a:ext uri="{FF2B5EF4-FFF2-40B4-BE49-F238E27FC236}">
                <a16:creationId xmlns:a16="http://schemas.microsoft.com/office/drawing/2014/main" id="{7EEA79F2-B8A9-41E1-988B-03F893903F7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17" y="1221371"/>
            <a:ext cx="7354967" cy="5199512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97D7E56-E5CD-4425-BF21-40A8D224D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37283" y="2783305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EF02235-CDE4-4ECE-A327-6722C708CB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54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909"/>
    </mc:Choice>
    <mc:Fallback xmlns="">
      <p:transition advClick="0" advTm="5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0" objId="5"/>
        <p14:stopEvt time="5909" objId="5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3F7D10-89AD-4B30-A4FE-45EEDC369E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8891" t="3293" r="11924" b="49224"/>
          <a:stretch/>
        </p:blipFill>
        <p:spPr>
          <a:xfrm>
            <a:off x="800050" y="1415278"/>
            <a:ext cx="6878974" cy="301507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2108C0-E792-4256-A0B5-566685417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2513" y="4236441"/>
            <a:ext cx="6878973" cy="22402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6B15C74-8900-4AD4-9D7E-754DD89A9D9B}"/>
              </a:ext>
            </a:extLst>
          </p:cNvPr>
          <p:cNvSpPr txBox="1"/>
          <p:nvPr/>
        </p:nvSpPr>
        <p:spPr>
          <a:xfrm rot="20618375">
            <a:off x="-250758" y="4917741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Revised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8181857-6A53-452C-B847-CD6E8E0002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00534" y="3611886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00E470-AA8F-4185-AC11-F5BA2B9C389D}"/>
              </a:ext>
            </a:extLst>
          </p:cNvPr>
          <p:cNvSpPr txBox="1"/>
          <p:nvPr/>
        </p:nvSpPr>
        <p:spPr>
          <a:xfrm rot="20618375">
            <a:off x="240271" y="1952135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Previous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3E1FC-AAB0-4F63-A585-AA79B3C630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344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803"/>
    </mc:Choice>
    <mc:Fallback xmlns="">
      <p:transition advClick="0" advTm="198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1" objId="4"/>
        <p14:stopEvt time="19803" objId="4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3286FA-F83B-4FAD-8D74-0C2674DA23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9386" y="4289989"/>
            <a:ext cx="6491816" cy="2298818"/>
          </a:xfrm>
          <a:prstGeom prst="rect">
            <a:avLst/>
          </a:prstGeom>
        </p:spPr>
      </p:pic>
      <p:pic>
        <p:nvPicPr>
          <p:cNvPr id="10" name="Content Placeholder 5">
            <a:extLst>
              <a:ext uri="{FF2B5EF4-FFF2-40B4-BE49-F238E27FC236}">
                <a16:creationId xmlns:a16="http://schemas.microsoft.com/office/drawing/2014/main" id="{F626EEFA-71BA-4BA4-8F18-77D42E03FE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l="-65" t="52586" r="-1"/>
          <a:stretch/>
        </p:blipFill>
        <p:spPr>
          <a:xfrm>
            <a:off x="1116520" y="1587004"/>
            <a:ext cx="8247660" cy="2856451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B15C74-8900-4AD4-9D7E-754DD89A9D9B}"/>
              </a:ext>
            </a:extLst>
          </p:cNvPr>
          <p:cNvSpPr txBox="1"/>
          <p:nvPr/>
        </p:nvSpPr>
        <p:spPr>
          <a:xfrm rot="20618375">
            <a:off x="-424787" y="4734747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Revised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00E470-AA8F-4185-AC11-F5BA2B9C389D}"/>
              </a:ext>
            </a:extLst>
          </p:cNvPr>
          <p:cNvSpPr txBox="1"/>
          <p:nvPr/>
        </p:nvSpPr>
        <p:spPr>
          <a:xfrm rot="20618375">
            <a:off x="240271" y="1952135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Previous</a:t>
            </a:r>
          </a:p>
        </p:txBody>
      </p:sp>
      <p:pic>
        <p:nvPicPr>
          <p:cNvPr id="1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749E5B2-64EB-4B29-A28C-05831A2CE0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9268" y="5613008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082B3-2125-48C0-9ABB-6FD0C0D02C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365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784"/>
    </mc:Choice>
    <mc:Fallback xmlns="">
      <p:transition advClick="0" advTm="237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2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0" objId="14"/>
        <p14:stopEvt time="23784" objId="14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RAFTERS AND EAVES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169A2C-6B45-4CD2-9DFE-3C32F9082F47}"/>
              </a:ext>
            </a:extLst>
          </p:cNvPr>
          <p:cNvPicPr/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65" r="11990"/>
          <a:stretch>
            <a:fillRect/>
          </a:stretch>
        </p:blipFill>
        <p:spPr bwMode="auto">
          <a:xfrm>
            <a:off x="457200" y="1840319"/>
            <a:ext cx="5086008" cy="434399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447712-DA19-40A4-AB1A-6177B0E8398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61869" y="1840319"/>
            <a:ext cx="1932940" cy="268541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5A2824C-28F4-4847-984D-92ABE83A2A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09272" y="5514559"/>
            <a:ext cx="609600" cy="609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0B0040-0111-42F0-AE37-36768CCD732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48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1691"/>
    </mc:Choice>
    <mc:Fallback xmlns="">
      <p:transition advClick="0" advTm="316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8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7" objId="2"/>
        <p14:stopEvt time="31691" objId="2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A5847B-7F6A-41C9-BAB7-E86955157D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16155"/>
            <a:ext cx="9144000" cy="3625690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PREVIOUS SITE PLAN</a:t>
            </a:r>
          </a:p>
        </p:txBody>
      </p:sp>
      <p:sp>
        <p:nvSpPr>
          <p:cNvPr id="9" name="Flowchart: Summing Junction 8">
            <a:extLst>
              <a:ext uri="{FF2B5EF4-FFF2-40B4-BE49-F238E27FC236}">
                <a16:creationId xmlns:a16="http://schemas.microsoft.com/office/drawing/2014/main" id="{B9ADD8C3-8D14-49AE-9898-A3463C16EF69}"/>
              </a:ext>
            </a:extLst>
          </p:cNvPr>
          <p:cNvSpPr/>
          <p:nvPr/>
        </p:nvSpPr>
        <p:spPr>
          <a:xfrm>
            <a:off x="6389914" y="2692760"/>
            <a:ext cx="370114" cy="435429"/>
          </a:xfrm>
          <a:prstGeom prst="flowChartSummingJunction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Summing Junction 9">
            <a:extLst>
              <a:ext uri="{FF2B5EF4-FFF2-40B4-BE49-F238E27FC236}">
                <a16:creationId xmlns:a16="http://schemas.microsoft.com/office/drawing/2014/main" id="{BA782C50-0648-4DD3-BF16-4C52A9C69290}"/>
              </a:ext>
            </a:extLst>
          </p:cNvPr>
          <p:cNvSpPr/>
          <p:nvPr/>
        </p:nvSpPr>
        <p:spPr>
          <a:xfrm>
            <a:off x="6357257" y="3211285"/>
            <a:ext cx="370114" cy="435429"/>
          </a:xfrm>
          <a:prstGeom prst="flowChartSummingJunction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CFC46E-588A-4748-BD2D-846E10E63411}"/>
              </a:ext>
            </a:extLst>
          </p:cNvPr>
          <p:cNvSpPr/>
          <p:nvPr/>
        </p:nvSpPr>
        <p:spPr>
          <a:xfrm>
            <a:off x="3385456" y="2591293"/>
            <a:ext cx="1110343" cy="105542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B01CE3BF-88CF-410C-A4D1-854AAD9A0C67}"/>
              </a:ext>
            </a:extLst>
          </p:cNvPr>
          <p:cNvSpPr/>
          <p:nvPr/>
        </p:nvSpPr>
        <p:spPr>
          <a:xfrm>
            <a:off x="749300" y="3211285"/>
            <a:ext cx="508000" cy="435429"/>
          </a:xfrm>
          <a:prstGeom prst="flowChartConnector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C3F6807-CC25-4FF0-BEE2-C51616AB0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55726" y="5581248"/>
            <a:ext cx="609600" cy="609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008EC0-A4BB-4A9C-BBDA-2CDDC26B88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23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3679"/>
    </mc:Choice>
    <mc:Fallback xmlns="">
      <p:transition advClick="0" advTm="13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77" objId="2"/>
        <p14:stopEvt time="13679" objId="2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A8169F-6795-475B-9F51-C24E573AA4B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807"/>
          <a:stretch/>
        </p:blipFill>
        <p:spPr>
          <a:xfrm>
            <a:off x="174171" y="1221370"/>
            <a:ext cx="9144000" cy="4665059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REVISED SITE PLAN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CFC46E-588A-4748-BD2D-846E10E63411}"/>
              </a:ext>
            </a:extLst>
          </p:cNvPr>
          <p:cNvSpPr/>
          <p:nvPr/>
        </p:nvSpPr>
        <p:spPr>
          <a:xfrm>
            <a:off x="3385456" y="2591293"/>
            <a:ext cx="1110343" cy="105542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9E7CA48-F744-4C8A-BADA-F7159BC4A3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6650" y="5934738"/>
            <a:ext cx="609600" cy="609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6E915-8E6A-4F68-B7DC-11CAD009389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689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3817"/>
    </mc:Choice>
    <mc:Fallback xmlns="">
      <p:transition advClick="0" advTm="23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9" objId="4"/>
        <p14:stopEvt time="23817" objId="4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6998F6-1744-457D-B4D3-5456F6D01C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3700" y="947527"/>
            <a:ext cx="6897687" cy="5760346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PREVIOUS FLOOR PLAN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03A3AB-7BF0-424A-BB5C-A5577E489AD7}"/>
              </a:ext>
            </a:extLst>
          </p:cNvPr>
          <p:cNvSpPr/>
          <p:nvPr/>
        </p:nvSpPr>
        <p:spPr>
          <a:xfrm>
            <a:off x="2997200" y="4216400"/>
            <a:ext cx="444500" cy="850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5B4CA68-33FF-44E7-9261-ED044BE595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12480" y="6069970"/>
            <a:ext cx="609600" cy="609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3C74BC-87E7-4A5E-906F-632884F6DE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472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964"/>
    </mc:Choice>
    <mc:Fallback xmlns="">
      <p:transition advClick="0" advTm="49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4" objId="2"/>
        <p14:stopEvt time="4964" objId="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7539D47-2667-417E-A647-C8F78CDBAE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1382" y="1116385"/>
            <a:ext cx="6343378" cy="5408725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FLOOR PLAN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203A3AB-7BF0-424A-BB5C-A5577E489AD7}"/>
              </a:ext>
            </a:extLst>
          </p:cNvPr>
          <p:cNvSpPr/>
          <p:nvPr/>
        </p:nvSpPr>
        <p:spPr>
          <a:xfrm>
            <a:off x="2997200" y="4216400"/>
            <a:ext cx="444500" cy="85090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B524180-420A-4C4D-B49C-81EB6772D8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4760" y="5879517"/>
            <a:ext cx="609600" cy="609600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D0C514B-8AAE-4A11-B3EE-D0A596ECE3F3}"/>
              </a:ext>
            </a:extLst>
          </p:cNvPr>
          <p:cNvCxnSpPr/>
          <p:nvPr/>
        </p:nvCxnSpPr>
        <p:spPr>
          <a:xfrm flipH="1">
            <a:off x="7506789" y="5233851"/>
            <a:ext cx="837791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EC1613C-B2C9-444F-AD66-EA7A0663E7C0}"/>
              </a:ext>
            </a:extLst>
          </p:cNvPr>
          <p:cNvCxnSpPr>
            <a:cxnSpLocks/>
          </p:cNvCxnSpPr>
          <p:nvPr/>
        </p:nvCxnSpPr>
        <p:spPr>
          <a:xfrm>
            <a:off x="1486581" y="5412376"/>
            <a:ext cx="533808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C4004-59B3-47F7-B6E2-E89B7CA655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9327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722"/>
    </mc:Choice>
    <mc:Fallback xmlns="">
      <p:transition advClick="0" advTm="107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3" objId="5"/>
        <p14:stopEvt time="10722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PROJECT DESCRIPTION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CB9644-181E-4CF9-BA6D-922816221FC6}"/>
              </a:ext>
            </a:extLst>
          </p:cNvPr>
          <p:cNvSpPr/>
          <p:nvPr/>
        </p:nvSpPr>
        <p:spPr>
          <a:xfrm>
            <a:off x="478174" y="1759588"/>
            <a:ext cx="4781724" cy="4016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Demolition -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Existing 1,154 sq. ft. home and 1-car garage. 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28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800" b="1" dirty="0">
                <a:latin typeface="Times New Roman" panose="02020603050405020304" pitchFamily="18" charset="0"/>
                <a:ea typeface="Arial" panose="020B0604020202020204" pitchFamily="34" charset="0"/>
              </a:rPr>
              <a:t>Design Review </a:t>
            </a:r>
            <a:r>
              <a:rPr lang="en-US" sz="2800" dirty="0">
                <a:latin typeface="Times New Roman" panose="02020603050405020304" pitchFamily="18" charset="0"/>
                <a:ea typeface="Arial" panose="020B0604020202020204" pitchFamily="34" charset="0"/>
              </a:rPr>
              <a:t>- 2-story 3,410 sq. ft. single-family residence on a 7,074 square foot lot. </a:t>
            </a:r>
            <a:endParaRPr lang="en-US" sz="28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C49459-3D2E-4AC2-BCE0-95A0A7988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7039" y="1612992"/>
            <a:ext cx="3066176" cy="1937451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A9F8F76-A258-4134-BF24-3648A59622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45828" y="6227859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656095-24A6-4025-A0BA-791B87FB4F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7039" y="3749652"/>
            <a:ext cx="3399629" cy="2278997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814441-C34F-4147-8237-861465F99B8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44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8195"/>
    </mc:Choice>
    <mc:Fallback xmlns="">
      <p:transition advClick="0" advTm="18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7905" objId="7"/>
      </p14:showEvt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ROOF PLAN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B1787F-E815-4F75-BE88-BE666F4593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621" y="1068206"/>
            <a:ext cx="6706961" cy="57182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5BC5C29-C7B5-4E66-B303-AFB0FE7B601A}"/>
              </a:ext>
            </a:extLst>
          </p:cNvPr>
          <p:cNvGrpSpPr/>
          <p:nvPr/>
        </p:nvGrpSpPr>
        <p:grpSpPr>
          <a:xfrm rot="16200000">
            <a:off x="4787743" y="2722995"/>
            <a:ext cx="3962400" cy="1690687"/>
            <a:chOff x="2590800" y="2586037"/>
            <a:chExt cx="3962400" cy="1690687"/>
          </a:xfrm>
        </p:grpSpPr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A103182F-F824-47FD-A138-CEAD7C5158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424362" y="2990240"/>
              <a:ext cx="504825" cy="270459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3:12</a:t>
              </a:r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0AAAD921-1B85-416C-8AC4-82B95388E9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462462" y="3748087"/>
              <a:ext cx="504825" cy="276225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3:12</a:t>
              </a:r>
            </a:p>
          </p:txBody>
        </p:sp>
        <p:sp>
          <p:nvSpPr>
            <p:cNvPr id="8" name="Text Box 2">
              <a:extLst>
                <a:ext uri="{FF2B5EF4-FFF2-40B4-BE49-F238E27FC236}">
                  <a16:creationId xmlns:a16="http://schemas.microsoft.com/office/drawing/2014/main" id="{2CDA9082-7BFC-47A2-B6BF-A4FCBFF2A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3490912" y="2700337"/>
              <a:ext cx="504825" cy="276225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6:12</a:t>
              </a:r>
            </a:p>
          </p:txBody>
        </p: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7452EF8D-8BFB-48FF-B9B0-02689B0A49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5434012" y="2739073"/>
              <a:ext cx="504825" cy="276225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6:12</a:t>
              </a:r>
            </a:p>
          </p:txBody>
        </p: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19C99116-6845-4AC5-9148-702E62212E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805112" y="2761640"/>
              <a:ext cx="504825" cy="270459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3:12</a:t>
              </a:r>
            </a:p>
          </p:txBody>
        </p:sp>
        <p:sp>
          <p:nvSpPr>
            <p:cNvPr id="11" name="Text Box 2">
              <a:extLst>
                <a:ext uri="{FF2B5EF4-FFF2-40B4-BE49-F238E27FC236}">
                  <a16:creationId xmlns:a16="http://schemas.microsoft.com/office/drawing/2014/main" id="{1C856DB2-A89D-4D11-A68C-26F9EC6AE0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481262" y="3481387"/>
              <a:ext cx="504825" cy="285750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5:12</a:t>
              </a:r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FC09DCBC-D125-42B5-A6A4-DFE353560B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2557462" y="3881437"/>
              <a:ext cx="504825" cy="285750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5:12</a:t>
              </a:r>
            </a:p>
          </p:txBody>
        </p:sp>
        <p:sp>
          <p:nvSpPr>
            <p:cNvPr id="13" name="Text Box 2">
              <a:extLst>
                <a:ext uri="{FF2B5EF4-FFF2-40B4-BE49-F238E27FC236}">
                  <a16:creationId xmlns:a16="http://schemas.microsoft.com/office/drawing/2014/main" id="{2985329E-6084-4E83-8D37-9865852B51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072187" y="2767012"/>
              <a:ext cx="504825" cy="276225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4:12</a:t>
              </a:r>
            </a:p>
          </p:txBody>
        </p:sp>
        <p:sp>
          <p:nvSpPr>
            <p:cNvPr id="14" name="Text Box 2">
              <a:extLst>
                <a:ext uri="{FF2B5EF4-FFF2-40B4-BE49-F238E27FC236}">
                  <a16:creationId xmlns:a16="http://schemas.microsoft.com/office/drawing/2014/main" id="{1091D383-F834-4187-B8B9-B7BE1FAD0C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6157912" y="3558222"/>
              <a:ext cx="504825" cy="285750"/>
            </a:xfrm>
            <a:prstGeom prst="rect">
              <a:avLst/>
            </a:prstGeom>
            <a:solidFill>
              <a:sysClr val="window" lastClr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" b="0" i="0" u="sng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Arial" panose="020B0604020202020204" pitchFamily="34" charset="0"/>
                </a:rPr>
                <a:t>5:12</a:t>
              </a:r>
            </a:p>
          </p:txBody>
        </p:sp>
      </p:grpSp>
      <p:pic>
        <p:nvPicPr>
          <p:cNvPr id="1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D8595BA-7A66-42EA-BF7E-6036936919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52582" y="611771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72991B3-9DB1-4D91-B56A-C27D08875E5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234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25660"/>
    </mc:Choice>
    <mc:Fallback xmlns="">
      <p:transition advClick="0" advTm="2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9" objId="16"/>
        <p14:stopEvt time="25660" objId="1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PLANTER AND HANDRAIL DETAILS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6AEB21-D694-4027-BBC0-98B9672774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75" y="1466850"/>
            <a:ext cx="7410450" cy="3924300"/>
          </a:xfrm>
          <a:prstGeom prst="rect">
            <a:avLst/>
          </a:prstGeom>
        </p:spPr>
      </p:pic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E335FA-0777-45AB-A70A-51CA59D5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078" y="5574717"/>
            <a:ext cx="609600" cy="6096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EE9178-F3E3-4292-ADA5-17D4A5052E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11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132"/>
    </mc:Choice>
    <mc:Fallback xmlns="">
      <p:transition advClick="0" advTm="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2" objId="4"/>
        <p14:stopEvt time="5132" objId="4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PORCH DETAILS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D161E6-0988-41D9-BD1F-22AEA9B86E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649" y="1165620"/>
            <a:ext cx="7776429" cy="4540399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94AF07-8DEB-46BC-868B-3A0F9FBBE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97078" y="5650268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7262E69-141B-429D-B08F-B3507DD41B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3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4074"/>
    </mc:Choice>
    <mc:Fallback xmlns="">
      <p:transition advClick="0" advTm="4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9" objId="8"/>
        <p14:stopEvt time="4074" objId="8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PROPOSED COLOR and MATERIALS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AC45ACC-1A28-4BDD-B554-192162C72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38" y="1612038"/>
            <a:ext cx="6577276" cy="51010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8B4632-99E7-430A-82E5-DEE9BE23EAA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794" t="37317" b="6844"/>
          <a:stretch/>
        </p:blipFill>
        <p:spPr>
          <a:xfrm>
            <a:off x="6983934" y="3831771"/>
            <a:ext cx="1567883" cy="24558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3E1412F-00C8-42EC-A188-2867F9800D74}"/>
              </a:ext>
            </a:extLst>
          </p:cNvPr>
          <p:cNvSpPr txBox="1"/>
          <p:nvPr/>
        </p:nvSpPr>
        <p:spPr>
          <a:xfrm rot="20618375">
            <a:off x="6781583" y="3364582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Previous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41CA006-0C6C-416D-8FF6-FE45DE44BA55}"/>
              </a:ext>
            </a:extLst>
          </p:cNvPr>
          <p:cNvSpPr/>
          <p:nvPr/>
        </p:nvSpPr>
        <p:spPr>
          <a:xfrm>
            <a:off x="4058194" y="3831771"/>
            <a:ext cx="2248789" cy="23525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6F8033-EDA5-4C0C-871B-CBC6F30CA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67875" y="1936767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821D157-3866-4A70-82E4-99AC184200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4523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4299"/>
    </mc:Choice>
    <mc:Fallback xmlns="">
      <p:transition advClick="0" advTm="142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40" objId="10"/>
        <p14:stopEvt time="14299" objId="10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2795365-F16F-4480-8A6D-8FCCD315BF0D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STAFF RECOMMENDATION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A40868-329F-44FE-9BE4-4573D5792D61}"/>
              </a:ext>
            </a:extLst>
          </p:cNvPr>
          <p:cNvSpPr/>
          <p:nvPr/>
        </p:nvSpPr>
        <p:spPr>
          <a:xfrm>
            <a:off x="605246" y="2506108"/>
            <a:ext cx="7589520" cy="1234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DRB approve the Design Review Permit and Notice of Intent to Demolish, subject to conditions of approval. </a:t>
            </a:r>
            <a:endParaRPr lang="en-US" sz="2400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F5288CE-8375-46D0-9937-C41E6F24CF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5166" y="5501640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222E794-6F15-4B80-B80B-9BD4CC8FAA6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2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122"/>
    </mc:Choice>
    <mc:Fallback xmlns="">
      <p:transition advClick="0" advTm="10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85" objId="8"/>
        <p14:stopEvt time="10122" objId="8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2795365-F16F-4480-8A6D-8FCCD315BF0D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ALTERNATIVES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A40868-329F-44FE-9BE4-4573D5792D61}"/>
              </a:ext>
            </a:extLst>
          </p:cNvPr>
          <p:cNvSpPr/>
          <p:nvPr/>
        </p:nvSpPr>
        <p:spPr>
          <a:xfrm>
            <a:off x="777240" y="1939757"/>
            <a:ext cx="7589520" cy="3395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Approve as submitted without design changes as recommended by staff; or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Approve with modifications to condition(s); or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Continue the project for a future public hearing and direct the applicant to make changes to the project; or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Deny the project. 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1600" dirty="0"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C3797CA-079E-4DE2-BE55-471742DEAB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7160" y="5748440"/>
            <a:ext cx="609600" cy="6096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868342-A215-4B09-B540-EABA40B435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923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9223"/>
    </mc:Choice>
    <mc:Fallback xmlns="">
      <p:transition advClick="0" advTm="19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8" objId="2"/>
        <p14:stopEvt time="19223" objId="2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6092" y="740229"/>
            <a:ext cx="84386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326674" y="1155727"/>
            <a:ext cx="16527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Questions? </a:t>
            </a: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1D2D379-15F1-4861-953E-2F8CE86A36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0B05335-7B69-4247-8C6D-999FFB15545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8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8201"/>
    </mc:Choice>
    <mc:Fallback xmlns="">
      <p:transition advClick="0" advTm="82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3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4" objId="7"/>
        <p14:stopEvt time="6292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C0C98D7-130A-42CE-A95D-8BF2FD0013B6}"/>
              </a:ext>
            </a:extLst>
          </p:cNvPr>
          <p:cNvPicPr/>
          <p:nvPr/>
        </p:nvPicPr>
        <p:blipFill rotWithShape="1">
          <a:blip r:embed="rId4"/>
          <a:srcRect l="21280" t="7408" r="5209" b="4497"/>
          <a:stretch/>
        </p:blipFill>
        <p:spPr bwMode="auto">
          <a:xfrm>
            <a:off x="620784" y="765713"/>
            <a:ext cx="8011653" cy="54001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 Box 9"/>
          <p:cNvSpPr txBox="1">
            <a:spLocks/>
          </p:cNvSpPr>
          <p:nvPr/>
        </p:nvSpPr>
        <p:spPr>
          <a:xfrm>
            <a:off x="7558803" y="6283123"/>
            <a:ext cx="613856" cy="661433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400" b="1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</a:t>
            </a:r>
            <a:endParaRPr lang="en-US" sz="1400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cxnSp>
        <p:nvCxnSpPr>
          <p:cNvPr id="7" name="Straight Arrow Connector 6"/>
          <p:cNvCxnSpPr>
            <a:cxnSpLocks/>
          </p:cNvCxnSpPr>
          <p:nvPr/>
        </p:nvCxnSpPr>
        <p:spPr>
          <a:xfrm flipV="1">
            <a:off x="7753184" y="6165908"/>
            <a:ext cx="0" cy="23443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5371A4B2-C4AC-444A-AA66-B77A06BF849C}"/>
              </a:ext>
            </a:extLst>
          </p:cNvPr>
          <p:cNvSpPr/>
          <p:nvPr/>
        </p:nvSpPr>
        <p:spPr>
          <a:xfrm>
            <a:off x="5335398" y="1904301"/>
            <a:ext cx="578841" cy="197980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8D2522-1620-41A9-9F65-3524F8F6AE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3616" y="4831167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76E700-37FA-42E8-8247-9C5D42D11B0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32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4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00C628B-091D-4915-933B-DBE5E998C94E}"/>
              </a:ext>
            </a:extLst>
          </p:cNvPr>
          <p:cNvSpPr txBox="1">
            <a:spLocks/>
          </p:cNvSpPr>
          <p:nvPr/>
        </p:nvSpPr>
        <p:spPr>
          <a:xfrm>
            <a:off x="389165" y="1825625"/>
            <a:ext cx="7886700" cy="4351338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Modify the front elevation so front entry is more prominent than the second floor /reduce second floor appearance above the front entrance.</a:t>
            </a:r>
          </a:p>
          <a:p>
            <a:r>
              <a:rPr lang="en-US" dirty="0"/>
              <a:t>Add additional flared roofing throughout.</a:t>
            </a:r>
          </a:p>
          <a:p>
            <a:r>
              <a:rPr lang="en-US" dirty="0"/>
              <a:t>Reduce the size of front elevation roofing.</a:t>
            </a:r>
          </a:p>
          <a:p>
            <a:r>
              <a:rPr lang="en-US" dirty="0"/>
              <a:t>Reduce the roof pitch and plate height to be more consistent with a craftsman style aesthetic and neighborhood.</a:t>
            </a:r>
          </a:p>
          <a:p>
            <a:r>
              <a:rPr lang="en-US" dirty="0"/>
              <a:t>Extend the eaves and emphasize the rafter tails to reflect a more craftsman style. (Reconsider the use of corbels).</a:t>
            </a:r>
          </a:p>
          <a:p>
            <a:r>
              <a:rPr lang="en-US" dirty="0"/>
              <a:t>Provide windows with appropriate size and variety.</a:t>
            </a:r>
          </a:p>
          <a:p>
            <a:r>
              <a:rPr lang="en-US" dirty="0"/>
              <a:t>Improve garage overhang area (appears out of sync).</a:t>
            </a:r>
          </a:p>
          <a:p>
            <a:r>
              <a:rPr lang="en-US" dirty="0"/>
              <a:t>Reduce the appearance of the second floor from the sides. Further articulate the west elevation near the garage. </a:t>
            </a:r>
          </a:p>
          <a:p>
            <a:r>
              <a:rPr lang="en-US" dirty="0"/>
              <a:t>Reduce hardscaping in front setback</a:t>
            </a:r>
          </a:p>
          <a:p>
            <a:r>
              <a:rPr lang="en-US" dirty="0"/>
              <a:t>A traditional-style entry door.</a:t>
            </a:r>
          </a:p>
          <a:p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81497CF6-8FF9-469C-91EF-62E6F1979342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Comments and Recommendations</a:t>
            </a:r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F623B46-1FD3-4EEF-B665-21812139D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53351" y="5872163"/>
            <a:ext cx="609600" cy="609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782CBA2-002F-460B-9A91-637538EACA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297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6259"/>
    </mc:Choice>
    <mc:Fallback xmlns="">
      <p:transition advClick="0" advTm="56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3" objId="6"/>
        <p14:stopEvt time="56014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D7E8CA6-7462-4492-9641-94887F1CF1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78669" y="1871918"/>
            <a:ext cx="8786661" cy="21256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858A59-22E1-4196-B3DF-D11D977AD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450" y="4031569"/>
            <a:ext cx="8204434" cy="2206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BF1A7C-CF96-46EF-B45F-5C0E5DAD37D1}"/>
              </a:ext>
            </a:extLst>
          </p:cNvPr>
          <p:cNvSpPr txBox="1"/>
          <p:nvPr/>
        </p:nvSpPr>
        <p:spPr>
          <a:xfrm>
            <a:off x="245780" y="1971720"/>
            <a:ext cx="277425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Previous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A7DB2B-05D8-44B4-98D4-9A9452B5B293}"/>
              </a:ext>
            </a:extLst>
          </p:cNvPr>
          <p:cNvSpPr txBox="1"/>
          <p:nvPr/>
        </p:nvSpPr>
        <p:spPr>
          <a:xfrm>
            <a:off x="245780" y="4267709"/>
            <a:ext cx="2774257" cy="369332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rgbClr val="FF0000"/>
                </a:solidFill>
              </a:rPr>
              <a:t>Revised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E28A1B-F6DA-40B6-904D-D78678147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6650" y="6184317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3F74B1-868C-4077-B116-4AFB5698AA6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910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1633"/>
    </mc:Choice>
    <mc:Fallback xmlns="">
      <p:transition advClick="0" advTm="116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3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92" objId="13"/>
        <p14:stopEvt time="11222" objId="13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150B7CF-91D1-4396-839B-FF7B68CE8F4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219"/>
          <a:stretch/>
        </p:blipFill>
        <p:spPr>
          <a:xfrm>
            <a:off x="131725" y="4664878"/>
            <a:ext cx="2685027" cy="21931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400903-7EAF-42DD-B7C6-6AEDDF943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4215" y="4697633"/>
            <a:ext cx="2685028" cy="2160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BA9AF-7645-46D6-9807-8B6D9EE2C3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6708" y="4543181"/>
            <a:ext cx="3128622" cy="23148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858A59-22E1-4196-B3DF-D11D977AD7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004" y="1878997"/>
            <a:ext cx="7791450" cy="20955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B41A54E-A5AC-46F3-8776-7A43B8F0A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917654" y="1485255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B651C2-0D0C-44B8-8D80-5C1151818E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48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6714"/>
    </mc:Choice>
    <mc:Fallback xmlns="">
      <p:transition advClick="0" advTm="16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3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11"/>
        <p14:stopEvt time="16714" objId="11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871CFB-6FB6-4079-AD65-381948C58B1C}"/>
              </a:ext>
            </a:extLst>
          </p:cNvPr>
          <p:cNvPicPr/>
          <p:nvPr/>
        </p:nvPicPr>
        <p:blipFill rotWithShape="1">
          <a:blip r:embed="rId4"/>
          <a:srcRect b="8127"/>
          <a:stretch/>
        </p:blipFill>
        <p:spPr bwMode="auto">
          <a:xfrm>
            <a:off x="531465" y="2136338"/>
            <a:ext cx="6783735" cy="45957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FF423DA-1E85-4C2E-A72D-7A9EE69B2BFD}"/>
              </a:ext>
            </a:extLst>
          </p:cNvPr>
          <p:cNvSpPr txBox="1"/>
          <p:nvPr/>
        </p:nvSpPr>
        <p:spPr>
          <a:xfrm rot="20618375">
            <a:off x="-24016" y="2429824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Previous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385B1B-7335-42F7-B02E-17D81C6989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09150" y="3124200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1BB54F4-26DD-4867-A8BD-02B8CFAD324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20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7946"/>
    </mc:Choice>
    <mc:Fallback xmlns="">
      <p:transition advClick="0" advTm="79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24" objId="4"/>
        <p14:stopEvt time="7946" objId="4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9" name="Picture 8" descr="A picture containing sky, house, outdoor, building&#10;&#10;Description automatically generated">
            <a:extLst>
              <a:ext uri="{FF2B5EF4-FFF2-40B4-BE49-F238E27FC236}">
                <a16:creationId xmlns:a16="http://schemas.microsoft.com/office/drawing/2014/main" id="{10E3CD47-66C4-4FDD-BB67-A459FB8E04BF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7" b="11406"/>
          <a:stretch/>
        </p:blipFill>
        <p:spPr bwMode="auto">
          <a:xfrm>
            <a:off x="326571" y="1344557"/>
            <a:ext cx="7736553" cy="51949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1188BA8-D47F-42AB-9301-A1382D6553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63124" y="5665334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DDBD6F4-4A1D-4BF3-A1A4-734B65B0F11E}"/>
              </a:ext>
            </a:extLst>
          </p:cNvPr>
          <p:cNvSpPr txBox="1"/>
          <p:nvPr/>
        </p:nvSpPr>
        <p:spPr>
          <a:xfrm rot="20618375">
            <a:off x="-198188" y="1638043"/>
            <a:ext cx="21678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solidFill>
                  <a:srgbClr val="FF0000"/>
                </a:solidFill>
              </a:rPr>
              <a:t>Revised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EDB78BD-2F5D-463F-BF9B-47DF40C02E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7071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8282"/>
    </mc:Choice>
    <mc:Fallback xmlns="">
      <p:transition advClick="0" advTm="382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8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1" objId="5"/>
        <p14:stopEvt time="3716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F8BF5E4C-0681-4792-B23E-8B961DE36048}"/>
              </a:ext>
            </a:extLst>
          </p:cNvPr>
          <p:cNvSpPr txBox="1">
            <a:spLocks/>
          </p:cNvSpPr>
          <p:nvPr/>
        </p:nvSpPr>
        <p:spPr>
          <a:xfrm>
            <a:off x="0" y="673683"/>
            <a:ext cx="9144000" cy="547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lvl="2" indent="0">
              <a:buFont typeface="Arial" charset="0"/>
              <a:buNone/>
            </a:pPr>
            <a:r>
              <a:rPr lang="en-US" altLang="en-US" sz="2800" dirty="0">
                <a:latin typeface="Century Gothic" pitchFamily="34" charset="0"/>
              </a:rPr>
              <a:t>DESIGN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C967AC-6FBC-4A27-BB23-F4BB2AD60E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1" y="1811868"/>
            <a:ext cx="8729460" cy="4461188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E666248B-885A-4BD4-9A28-DAFD9C986D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59486" y="622657"/>
            <a:ext cx="609600" cy="6096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BCA7B4-7837-4FFC-B2E2-5C7AEFB630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E28682-0CB4-4DA2-992E-759997F3C0F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646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7869"/>
    </mc:Choice>
    <mc:Fallback xmlns="">
      <p:transition advClick="0" advTm="17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7582" objId="7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5172</TotalTime>
  <Words>331</Words>
  <Application>Microsoft Office PowerPoint</Application>
  <PresentationFormat>On-screen Show (4:3)</PresentationFormat>
  <Paragraphs>94</Paragraphs>
  <Slides>26</Slides>
  <Notes>0</Notes>
  <HiddenSlides>1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 Sissi</dc:creator>
  <cp:lastModifiedBy>Lisa Krause</cp:lastModifiedBy>
  <cp:revision>203</cp:revision>
  <cp:lastPrinted>2019-09-10T02:19:15Z</cp:lastPrinted>
  <dcterms:created xsi:type="dcterms:W3CDTF">2017-12-04T17:55:54Z</dcterms:created>
  <dcterms:modified xsi:type="dcterms:W3CDTF">2021-04-29T04:25:15Z</dcterms:modified>
</cp:coreProperties>
</file>