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0" r:id="rId1"/>
  </p:sldMasterIdLst>
  <p:notesMasterIdLst>
    <p:notesMasterId r:id="rId20"/>
  </p:notesMasterIdLst>
  <p:handoutMasterIdLst>
    <p:handoutMasterId r:id="rId21"/>
  </p:handoutMasterIdLst>
  <p:sldIdLst>
    <p:sldId id="256" r:id="rId2"/>
    <p:sldId id="257" r:id="rId3"/>
    <p:sldId id="304" r:id="rId4"/>
    <p:sldId id="312" r:id="rId5"/>
    <p:sldId id="305" r:id="rId6"/>
    <p:sldId id="326" r:id="rId7"/>
    <p:sldId id="328" r:id="rId8"/>
    <p:sldId id="327" r:id="rId9"/>
    <p:sldId id="317" r:id="rId10"/>
    <p:sldId id="318" r:id="rId11"/>
    <p:sldId id="329" r:id="rId12"/>
    <p:sldId id="324" r:id="rId13"/>
    <p:sldId id="325" r:id="rId14"/>
    <p:sldId id="322" r:id="rId15"/>
    <p:sldId id="320" r:id="rId16"/>
    <p:sldId id="319" r:id="rId17"/>
    <p:sldId id="311" r:id="rId18"/>
    <p:sldId id="313" r:id="rId19"/>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B5C9"/>
    <a:srgbClr val="FFFFFF"/>
    <a:srgbClr val="93E6CC"/>
    <a:srgbClr val="E20EC4"/>
    <a:srgbClr val="57576E"/>
    <a:srgbClr val="D2533C"/>
    <a:srgbClr val="93A299"/>
    <a:srgbClr val="CDE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24" autoAdjust="0"/>
    <p:restoredTop sz="86432" autoAdjust="0"/>
  </p:normalViewPr>
  <p:slideViewPr>
    <p:cSldViewPr snapToGrid="0">
      <p:cViewPr varScale="1">
        <p:scale>
          <a:sx n="99" d="100"/>
          <a:sy n="99" d="100"/>
        </p:scale>
        <p:origin x="2112" y="17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5" d="100"/>
          <a:sy n="95" d="100"/>
        </p:scale>
        <p:origin x="367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ED1353F5-6A43-40DB-9596-38C46502E0E1}" type="datetimeFigureOut">
              <a:rPr lang="en-US" smtClean="0"/>
              <a:t>4/28/21</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Tree>
    <p:extLst>
      <p:ext uri="{BB962C8B-B14F-4D97-AF65-F5344CB8AC3E}">
        <p14:creationId xmlns:p14="http://schemas.microsoft.com/office/powerpoint/2010/main" val="198409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F5D39D9-A4C1-4AD1-BAF1-29CF785EDF99}" type="datetimeFigureOut">
              <a:rPr lang="en-US" smtClean="0"/>
              <a:t>4/28/21</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5553B1C-9F3F-43FF-ABF7-E4A5C87A8439}" type="slidenum">
              <a:rPr lang="en-US" smtClean="0"/>
              <a:t>‹#›</a:t>
            </a:fld>
            <a:endParaRPr lang="en-US"/>
          </a:p>
        </p:txBody>
      </p:sp>
    </p:spTree>
    <p:extLst>
      <p:ext uri="{BB962C8B-B14F-4D97-AF65-F5344CB8AC3E}">
        <p14:creationId xmlns:p14="http://schemas.microsoft.com/office/powerpoint/2010/main" val="2506167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evening, </a:t>
            </a:r>
            <a:r>
              <a:rPr lang="en-US" sz="1200" kern="1200" dirty="0">
                <a:solidFill>
                  <a:schemeClr val="tx1"/>
                </a:solidFill>
                <a:effectLst/>
                <a:latin typeface="+mn-lt"/>
                <a:ea typeface="+mn-ea"/>
                <a:cs typeface="+mn-cs"/>
              </a:rPr>
              <a:t>this presentation is for 2016 Hanscom Drive, project number 2389-DRX/HDP, an application for Design Review and Hillside Development Permit for an addition to an existing single-family home.</a:t>
            </a:r>
          </a:p>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a:t>
            </a:fld>
            <a:endParaRPr lang="en-US"/>
          </a:p>
        </p:txBody>
      </p:sp>
    </p:spTree>
    <p:extLst>
      <p:ext uri="{BB962C8B-B14F-4D97-AF65-F5344CB8AC3E}">
        <p14:creationId xmlns:p14="http://schemas.microsoft.com/office/powerpoint/2010/main" val="4015793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we have the West/South 3-D view.</a:t>
            </a:r>
          </a:p>
        </p:txBody>
      </p:sp>
      <p:sp>
        <p:nvSpPr>
          <p:cNvPr id="4" name="Slide Number Placeholder 3"/>
          <p:cNvSpPr>
            <a:spLocks noGrp="1"/>
          </p:cNvSpPr>
          <p:nvPr>
            <p:ph type="sldNum" sz="quarter" idx="10"/>
          </p:nvPr>
        </p:nvSpPr>
        <p:spPr/>
        <p:txBody>
          <a:bodyPr/>
          <a:lstStyle/>
          <a:p>
            <a:fld id="{45553B1C-9F3F-43FF-ABF7-E4A5C87A8439}" type="slidenum">
              <a:rPr lang="en-US" smtClean="0"/>
              <a:t>13</a:t>
            </a:fld>
            <a:endParaRPr lang="en-US"/>
          </a:p>
        </p:txBody>
      </p:sp>
    </p:spTree>
    <p:extLst>
      <p:ext uri="{BB962C8B-B14F-4D97-AF65-F5344CB8AC3E}">
        <p14:creationId xmlns:p14="http://schemas.microsoft.com/office/powerpoint/2010/main" val="3413464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proposed project in the context of the neighborhood, The property is located at the top of the hill and surrounded by trees, No trees are proposed to be removed.</a:t>
            </a:r>
          </a:p>
        </p:txBody>
      </p:sp>
      <p:sp>
        <p:nvSpPr>
          <p:cNvPr id="4" name="Slide Number Placeholder 3"/>
          <p:cNvSpPr>
            <a:spLocks noGrp="1"/>
          </p:cNvSpPr>
          <p:nvPr>
            <p:ph type="sldNum" sz="quarter" idx="10"/>
          </p:nvPr>
        </p:nvSpPr>
        <p:spPr/>
        <p:txBody>
          <a:bodyPr/>
          <a:lstStyle/>
          <a:p>
            <a:fld id="{45553B1C-9F3F-43FF-ABF7-E4A5C87A8439}" type="slidenum">
              <a:rPr lang="en-US" smtClean="0"/>
              <a:t>14</a:t>
            </a:fld>
            <a:endParaRPr lang="en-US"/>
          </a:p>
        </p:txBody>
      </p:sp>
    </p:spTree>
    <p:extLst>
      <p:ext uri="{BB962C8B-B14F-4D97-AF65-F5344CB8AC3E}">
        <p14:creationId xmlns:p14="http://schemas.microsoft.com/office/powerpoint/2010/main" val="3165375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Staff has included the following conditions of approval. The applicant shall …</a:t>
            </a:r>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15</a:t>
            </a:fld>
            <a:endParaRPr lang="en-US"/>
          </a:p>
        </p:txBody>
      </p:sp>
    </p:spTree>
    <p:extLst>
      <p:ext uri="{BB962C8B-B14F-4D97-AF65-F5344CB8AC3E}">
        <p14:creationId xmlns:p14="http://schemas.microsoft.com/office/powerpoint/2010/main" val="2184213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Design Review Board has the following options…</a:t>
            </a:r>
          </a:p>
        </p:txBody>
      </p:sp>
      <p:sp>
        <p:nvSpPr>
          <p:cNvPr id="4" name="Slide Number Placeholder 3"/>
          <p:cNvSpPr>
            <a:spLocks noGrp="1"/>
          </p:cNvSpPr>
          <p:nvPr>
            <p:ph type="sldNum" sz="quarter" idx="5"/>
          </p:nvPr>
        </p:nvSpPr>
        <p:spPr/>
        <p:txBody>
          <a:bodyPr/>
          <a:lstStyle/>
          <a:p>
            <a:fld id="{45553B1C-9F3F-43FF-ABF7-E4A5C87A8439}" type="slidenum">
              <a:rPr lang="en-US" smtClean="0"/>
              <a:t>16</a:t>
            </a:fld>
            <a:endParaRPr lang="en-US"/>
          </a:p>
        </p:txBody>
      </p:sp>
    </p:spTree>
    <p:extLst>
      <p:ext uri="{BB962C8B-B14F-4D97-AF65-F5344CB8AC3E}">
        <p14:creationId xmlns:p14="http://schemas.microsoft.com/office/powerpoint/2010/main" val="2187653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Staff recommends that the Design Review Board…</a:t>
            </a:r>
          </a:p>
        </p:txBody>
      </p:sp>
      <p:sp>
        <p:nvSpPr>
          <p:cNvPr id="4" name="Slide Number Placeholder 3"/>
          <p:cNvSpPr>
            <a:spLocks noGrp="1"/>
          </p:cNvSpPr>
          <p:nvPr>
            <p:ph type="sldNum" sz="quarter" idx="5"/>
          </p:nvPr>
        </p:nvSpPr>
        <p:spPr/>
        <p:txBody>
          <a:bodyPr/>
          <a:lstStyle/>
          <a:p>
            <a:fld id="{45553B1C-9F3F-43FF-ABF7-E4A5C87A8439}" type="slidenum">
              <a:rPr lang="en-US" smtClean="0"/>
              <a:t>17</a:t>
            </a:fld>
            <a:endParaRPr lang="en-US"/>
          </a:p>
        </p:txBody>
      </p:sp>
    </p:spTree>
    <p:extLst>
      <p:ext uri="{BB962C8B-B14F-4D97-AF65-F5344CB8AC3E}">
        <p14:creationId xmlns:p14="http://schemas.microsoft.com/office/powerpoint/2010/main" val="3018992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staff presentation and I am here to answer any questions, as is the architect for the project.</a:t>
            </a:r>
          </a:p>
        </p:txBody>
      </p:sp>
      <p:sp>
        <p:nvSpPr>
          <p:cNvPr id="4" name="Slide Number Placeholder 3"/>
          <p:cNvSpPr>
            <a:spLocks noGrp="1"/>
          </p:cNvSpPr>
          <p:nvPr>
            <p:ph type="sldNum" sz="quarter" idx="5"/>
          </p:nvPr>
        </p:nvSpPr>
        <p:spPr/>
        <p:txBody>
          <a:bodyPr/>
          <a:lstStyle/>
          <a:p>
            <a:fld id="{45553B1C-9F3F-43FF-ABF7-E4A5C87A8439}" type="slidenum">
              <a:rPr lang="en-US" smtClean="0"/>
              <a:t>18</a:t>
            </a:fld>
            <a:endParaRPr lang="en-US"/>
          </a:p>
        </p:txBody>
      </p:sp>
    </p:spTree>
    <p:extLst>
      <p:ext uri="{BB962C8B-B14F-4D97-AF65-F5344CB8AC3E}">
        <p14:creationId xmlns:p14="http://schemas.microsoft.com/office/powerpoint/2010/main" val="4058506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The project involves an application for the </a:t>
            </a:r>
            <a:r>
              <a:rPr lang="en-US" sz="1100" b="1" kern="1200" dirty="0">
                <a:solidFill>
                  <a:schemeClr val="tx1"/>
                </a:solidFill>
                <a:effectLst/>
                <a:latin typeface="+mn-lt"/>
                <a:ea typeface="+mn-ea"/>
                <a:cs typeface="+mn-cs"/>
              </a:rPr>
              <a:t>Design Review </a:t>
            </a:r>
            <a:r>
              <a:rPr lang="en-US" sz="1100" kern="1200" dirty="0">
                <a:solidFill>
                  <a:schemeClr val="tx1"/>
                </a:solidFill>
                <a:effectLst/>
                <a:latin typeface="+mn-lt"/>
                <a:ea typeface="+mn-ea"/>
                <a:cs typeface="+mn-cs"/>
              </a:rPr>
              <a:t>for a 3,023 square foot addition to an existing 2,540 square foot single-family home. The addition includes a 1,992 square foot single-story addition and a new 1,032 square foot basement. The project also includes a Hillside Development permit to allow construction on a site with an average slope of 20% or greater.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The project is categorically exempt under CEQA Section 15301, Class 1 Existing Facilities</a:t>
            </a:r>
            <a:endParaRPr lang="en-US" sz="1100" dirty="0"/>
          </a:p>
        </p:txBody>
      </p:sp>
      <p:sp>
        <p:nvSpPr>
          <p:cNvPr id="4" name="Slide Number Placeholder 3"/>
          <p:cNvSpPr>
            <a:spLocks noGrp="1"/>
          </p:cNvSpPr>
          <p:nvPr>
            <p:ph type="sldNum" sz="quarter" idx="10"/>
          </p:nvPr>
        </p:nvSpPr>
        <p:spPr/>
        <p:txBody>
          <a:bodyPr/>
          <a:lstStyle/>
          <a:p>
            <a:fld id="{45553B1C-9F3F-43FF-ABF7-E4A5C87A8439}" type="slidenum">
              <a:rPr lang="en-US" smtClean="0"/>
              <a:t>2</a:t>
            </a:fld>
            <a:endParaRPr lang="en-US"/>
          </a:p>
        </p:txBody>
      </p:sp>
    </p:spTree>
    <p:extLst>
      <p:ext uri="{BB962C8B-B14F-4D97-AF65-F5344CB8AC3E}">
        <p14:creationId xmlns:p14="http://schemas.microsoft.com/office/powerpoint/2010/main" val="3488529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shows an aerial of the project site outlined in red. The proposed project is located on a 46,881 square foot lot and is located on a hillside through lot on Hanscom Drive. The property is surrounded by a mix of multi-level residential buildings.</a:t>
            </a:r>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3</a:t>
            </a:fld>
            <a:endParaRPr lang="en-US"/>
          </a:p>
        </p:txBody>
      </p:sp>
    </p:spTree>
    <p:extLst>
      <p:ext uri="{BB962C8B-B14F-4D97-AF65-F5344CB8AC3E}">
        <p14:creationId xmlns:p14="http://schemas.microsoft.com/office/powerpoint/2010/main" val="2747129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you can see the street view of the existing residential structure from the Western side of the property. </a:t>
            </a:r>
            <a:r>
              <a:rPr lang="en-US" sz="1200" kern="1200" dirty="0">
                <a:solidFill>
                  <a:schemeClr val="tx1"/>
                </a:solidFill>
                <a:effectLst/>
                <a:latin typeface="+mn-lt"/>
                <a:ea typeface="+mn-ea"/>
                <a:cs typeface="+mn-cs"/>
              </a:rPr>
              <a:t>Due to the placement on top of the hill and the large number of trees, the residence is primarily screened from view. On the right you can see the front of the house, which is a Spanish Colonial Revival bungalow.</a:t>
            </a:r>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4</a:t>
            </a:fld>
            <a:endParaRPr lang="en-US"/>
          </a:p>
        </p:txBody>
      </p:sp>
    </p:spTree>
    <p:extLst>
      <p:ext uri="{BB962C8B-B14F-4D97-AF65-F5344CB8AC3E}">
        <p14:creationId xmlns:p14="http://schemas.microsoft.com/office/powerpoint/2010/main" val="757751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site plan. The red shows the areas which will be demolished. The blue indicates the proposed additions to the house.</a:t>
            </a:r>
          </a:p>
        </p:txBody>
      </p:sp>
      <p:sp>
        <p:nvSpPr>
          <p:cNvPr id="4" name="Slide Number Placeholder 3"/>
          <p:cNvSpPr>
            <a:spLocks noGrp="1"/>
          </p:cNvSpPr>
          <p:nvPr>
            <p:ph type="sldNum" sz="quarter" idx="10"/>
          </p:nvPr>
        </p:nvSpPr>
        <p:spPr/>
        <p:txBody>
          <a:bodyPr/>
          <a:lstStyle/>
          <a:p>
            <a:fld id="{45553B1C-9F3F-43FF-ABF7-E4A5C87A8439}" type="slidenum">
              <a:rPr lang="en-US" smtClean="0"/>
              <a:t>5</a:t>
            </a:fld>
            <a:endParaRPr lang="en-US"/>
          </a:p>
        </p:txBody>
      </p:sp>
    </p:spTree>
    <p:extLst>
      <p:ext uri="{BB962C8B-B14F-4D97-AF65-F5344CB8AC3E}">
        <p14:creationId xmlns:p14="http://schemas.microsoft.com/office/powerpoint/2010/main" val="993835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view of the existing and proposed East Elevation.</a:t>
            </a:r>
          </a:p>
        </p:txBody>
      </p:sp>
      <p:sp>
        <p:nvSpPr>
          <p:cNvPr id="4" name="Slide Number Placeholder 3"/>
          <p:cNvSpPr>
            <a:spLocks noGrp="1"/>
          </p:cNvSpPr>
          <p:nvPr>
            <p:ph type="sldNum" sz="quarter" idx="10"/>
          </p:nvPr>
        </p:nvSpPr>
        <p:spPr/>
        <p:txBody>
          <a:bodyPr/>
          <a:lstStyle/>
          <a:p>
            <a:fld id="{45553B1C-9F3F-43FF-ABF7-E4A5C87A8439}" type="slidenum">
              <a:rPr lang="en-US" smtClean="0"/>
              <a:t>9</a:t>
            </a:fld>
            <a:endParaRPr lang="en-US"/>
          </a:p>
        </p:txBody>
      </p:sp>
    </p:spTree>
    <p:extLst>
      <p:ext uri="{BB962C8B-B14F-4D97-AF65-F5344CB8AC3E}">
        <p14:creationId xmlns:p14="http://schemas.microsoft.com/office/powerpoint/2010/main" val="3976692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three dimensional view of the front of the proposed home. </a:t>
            </a:r>
            <a:r>
              <a:rPr lang="en-US" sz="1200" kern="1200" dirty="0">
                <a:solidFill>
                  <a:schemeClr val="tx1"/>
                </a:solidFill>
                <a:effectLst/>
                <a:latin typeface="+mn-lt"/>
                <a:ea typeface="+mn-ea"/>
                <a:cs typeface="+mn-cs"/>
              </a:rPr>
              <a:t>The colors and materials proposed are high quality and complement the existing structure. The roofing, which was changed in the 1950s will be replaced with barrel clay terra cotta tile. Shallow pitch gable roof forms will be maintained. Smooth and trowel stucco walls in classic white are proposed. Eaves will have shaped rafter tails. And decorative glazed tile accents are proposed.</a:t>
            </a:r>
          </a:p>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10</a:t>
            </a:fld>
            <a:endParaRPr lang="en-US"/>
          </a:p>
        </p:txBody>
      </p:sp>
    </p:spTree>
    <p:extLst>
      <p:ext uri="{BB962C8B-B14F-4D97-AF65-F5344CB8AC3E}">
        <p14:creationId xmlns:p14="http://schemas.microsoft.com/office/powerpoint/2010/main" val="344541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North Bird’s Eye View. Here you can see the </a:t>
            </a:r>
            <a:r>
              <a:rPr lang="en-US" sz="1200" kern="1200" dirty="0">
                <a:solidFill>
                  <a:schemeClr val="tx1"/>
                </a:solidFill>
                <a:effectLst/>
                <a:latin typeface="+mn-lt"/>
                <a:ea typeface="+mn-ea"/>
                <a:cs typeface="+mn-cs"/>
              </a:rPr>
              <a:t>open wood and stucco pergola </a:t>
            </a:r>
          </a:p>
          <a:p>
            <a:pPr lvl="0"/>
            <a:r>
              <a:rPr lang="en-US" sz="1200" kern="1200" dirty="0">
                <a:solidFill>
                  <a:schemeClr val="tx1"/>
                </a:solidFill>
                <a:effectLst/>
                <a:latin typeface="+mn-lt"/>
                <a:ea typeface="+mn-ea"/>
                <a:cs typeface="+mn-cs"/>
              </a:rPr>
              <a:t>The project proposes paired wood multi-lite casement wood windows and wood multi-lite French doors.</a:t>
            </a:r>
          </a:p>
          <a:p>
            <a:endParaRPr lang="en-US" dirty="0"/>
          </a:p>
          <a:p>
            <a:endParaRPr lang="en-US" dirty="0"/>
          </a:p>
        </p:txBody>
      </p:sp>
      <p:sp>
        <p:nvSpPr>
          <p:cNvPr id="4" name="Slide Number Placeholder 3"/>
          <p:cNvSpPr>
            <a:spLocks noGrp="1"/>
          </p:cNvSpPr>
          <p:nvPr>
            <p:ph type="sldNum" sz="quarter" idx="5"/>
          </p:nvPr>
        </p:nvSpPr>
        <p:spPr/>
        <p:txBody>
          <a:bodyPr/>
          <a:lstStyle/>
          <a:p>
            <a:fld id="{45553B1C-9F3F-43FF-ABF7-E4A5C87A8439}" type="slidenum">
              <a:rPr lang="en-US" smtClean="0"/>
              <a:t>11</a:t>
            </a:fld>
            <a:endParaRPr lang="en-US"/>
          </a:p>
        </p:txBody>
      </p:sp>
    </p:spTree>
    <p:extLst>
      <p:ext uri="{BB962C8B-B14F-4D97-AF65-F5344CB8AC3E}">
        <p14:creationId xmlns:p14="http://schemas.microsoft.com/office/powerpoint/2010/main" val="1189159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a North/East model, which gives you a sense of scale of the addition.</a:t>
            </a:r>
          </a:p>
        </p:txBody>
      </p:sp>
      <p:sp>
        <p:nvSpPr>
          <p:cNvPr id="4" name="Slide Number Placeholder 3"/>
          <p:cNvSpPr>
            <a:spLocks noGrp="1"/>
          </p:cNvSpPr>
          <p:nvPr>
            <p:ph type="sldNum" sz="quarter" idx="10"/>
          </p:nvPr>
        </p:nvSpPr>
        <p:spPr/>
        <p:txBody>
          <a:bodyPr/>
          <a:lstStyle/>
          <a:p>
            <a:fld id="{45553B1C-9F3F-43FF-ABF7-E4A5C87A8439}" type="slidenum">
              <a:rPr lang="en-US" smtClean="0"/>
              <a:t>12</a:t>
            </a:fld>
            <a:endParaRPr lang="en-US"/>
          </a:p>
        </p:txBody>
      </p:sp>
    </p:spTree>
    <p:extLst>
      <p:ext uri="{BB962C8B-B14F-4D97-AF65-F5344CB8AC3E}">
        <p14:creationId xmlns:p14="http://schemas.microsoft.com/office/powerpoint/2010/main" val="23131793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5899" y="3328511"/>
            <a:ext cx="3112199" cy="3143956"/>
          </a:xfrm>
          <a:prstGeom prst="rect">
            <a:avLst/>
          </a:prstGeom>
        </p:spPr>
      </p:pic>
      <p:cxnSp>
        <p:nvCxnSpPr>
          <p:cNvPr id="9" name="Straight Connector 8"/>
          <p:cNvCxnSpPr/>
          <p:nvPr userDrawn="1"/>
        </p:nvCxnSpPr>
        <p:spPr>
          <a:xfrm>
            <a:off x="731520" y="3611880"/>
            <a:ext cx="7772400" cy="1587"/>
          </a:xfrm>
          <a:prstGeom prst="line">
            <a:avLst/>
          </a:prstGeom>
          <a:ln w="19050">
            <a:solidFill>
              <a:srgbClr val="D2533C"/>
            </a:solidFill>
          </a:ln>
        </p:spPr>
        <p:style>
          <a:lnRef idx="1">
            <a:schemeClr val="accent1"/>
          </a:lnRef>
          <a:fillRef idx="0">
            <a:schemeClr val="accent1"/>
          </a:fillRef>
          <a:effectRef idx="0">
            <a:schemeClr val="accent1"/>
          </a:effectRef>
          <a:fontRef idx="minor">
            <a:schemeClr val="tx1"/>
          </a:fontRef>
        </p:style>
      </p:cxnSp>
      <p:sp>
        <p:nvSpPr>
          <p:cNvPr id="10" name="Subtitle 2"/>
          <p:cNvSpPr txBox="1">
            <a:spLocks/>
          </p:cNvSpPr>
          <p:nvPr userDrawn="1"/>
        </p:nvSpPr>
        <p:spPr>
          <a:xfrm>
            <a:off x="685798" y="2292577"/>
            <a:ext cx="7772400" cy="406715"/>
          </a:xfrm>
          <a:prstGeom prst="rect">
            <a:avLst/>
          </a:prstGeom>
        </p:spPr>
        <p:txBody>
          <a:bodyPr vert="horz" lIns="91440" tIns="45720" rIns="91440" bIns="4572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7576E"/>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800" b="1" baseline="0" dirty="0">
                <a:solidFill>
                  <a:srgbClr val="57576E"/>
                </a:solidFill>
                <a:latin typeface="+mj-lt"/>
              </a:rPr>
              <a:t>May 6, 2021</a:t>
            </a:r>
            <a:endParaRPr lang="en-US" sz="1800" b="1" dirty="0">
              <a:solidFill>
                <a:srgbClr val="57576E"/>
              </a:solidFill>
              <a:latin typeface="+mj-lt"/>
            </a:endParaRPr>
          </a:p>
        </p:txBody>
      </p:sp>
      <p:sp>
        <p:nvSpPr>
          <p:cNvPr id="11" name="TextBox 10"/>
          <p:cNvSpPr txBox="1"/>
          <p:nvPr userDrawn="1"/>
        </p:nvSpPr>
        <p:spPr>
          <a:xfrm>
            <a:off x="731520" y="866274"/>
            <a:ext cx="7863840" cy="769441"/>
          </a:xfrm>
          <a:prstGeom prst="rect">
            <a:avLst/>
          </a:prstGeom>
          <a:noFill/>
        </p:spPr>
        <p:txBody>
          <a:bodyPr wrap="square" rtlCol="0">
            <a:spAutoFit/>
          </a:bodyPr>
          <a:lstStyle/>
          <a:p>
            <a:pPr algn="ctr"/>
            <a:r>
              <a:rPr lang="en-US" sz="4400" b="1" baseline="0" dirty="0">
                <a:solidFill>
                  <a:srgbClr val="D2533C"/>
                </a:solidFill>
                <a:latin typeface="Calibri" panose="020F0502020204030204" pitchFamily="34" charset="0"/>
                <a:cs typeface="Calibri" panose="020F0502020204030204" pitchFamily="34" charset="0"/>
              </a:rPr>
              <a:t>2016 Hanscom Drive</a:t>
            </a:r>
            <a:endParaRPr lang="en-US" sz="4400" b="1" dirty="0">
              <a:solidFill>
                <a:srgbClr val="D2533C"/>
              </a:solidFill>
              <a:latin typeface="Calibri" panose="020F0502020204030204" pitchFamily="34" charset="0"/>
              <a:cs typeface="Calibri" panose="020F0502020204030204" pitchFamily="34" charset="0"/>
            </a:endParaRPr>
          </a:p>
        </p:txBody>
      </p:sp>
      <p:sp>
        <p:nvSpPr>
          <p:cNvPr id="12" name="TextBox 11"/>
          <p:cNvSpPr txBox="1"/>
          <p:nvPr userDrawn="1"/>
        </p:nvSpPr>
        <p:spPr>
          <a:xfrm>
            <a:off x="688206" y="1645557"/>
            <a:ext cx="7772400" cy="707886"/>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4000" b="0" dirty="0">
                <a:solidFill>
                  <a:srgbClr val="97B5C9"/>
                </a:solidFill>
                <a:latin typeface="Calibri" panose="020F0502020204030204" pitchFamily="34" charset="0"/>
                <a:cs typeface="Calibri" panose="020F0502020204030204" pitchFamily="34" charset="0"/>
              </a:rPr>
              <a:t>Project</a:t>
            </a:r>
            <a:r>
              <a:rPr lang="en-US" sz="4000" b="0" baseline="0" dirty="0">
                <a:solidFill>
                  <a:srgbClr val="97B5C9"/>
                </a:solidFill>
                <a:latin typeface="Calibri" panose="020F0502020204030204" pitchFamily="34" charset="0"/>
                <a:cs typeface="Calibri" panose="020F0502020204030204" pitchFamily="34" charset="0"/>
              </a:rPr>
              <a:t> No. 2389-DRX/HDP </a:t>
            </a:r>
            <a:endParaRPr lang="en-US" sz="4000" b="0" dirty="0">
              <a:solidFill>
                <a:srgbClr val="97B5C9"/>
              </a:solidFill>
              <a:latin typeface="Calibri" panose="020F0502020204030204" pitchFamily="34" charset="0"/>
              <a:cs typeface="Calibri" panose="020F0502020204030204" pitchFamily="34" charset="0"/>
            </a:endParaRPr>
          </a:p>
        </p:txBody>
      </p:sp>
      <p:sp>
        <p:nvSpPr>
          <p:cNvPr id="14" name="TextBox 13"/>
          <p:cNvSpPr txBox="1"/>
          <p:nvPr userDrawn="1"/>
        </p:nvSpPr>
        <p:spPr>
          <a:xfrm>
            <a:off x="731520" y="3693478"/>
            <a:ext cx="7729086" cy="461665"/>
          </a:xfrm>
          <a:prstGeom prst="rect">
            <a:avLst/>
          </a:prstGeom>
          <a:noFill/>
        </p:spPr>
        <p:txBody>
          <a:bodyPr wrap="square" rtlCol="0">
            <a:spAutoFit/>
          </a:bodyPr>
          <a:lstStyle/>
          <a:p>
            <a:pPr algn="ctr"/>
            <a:r>
              <a:rPr lang="en-US" sz="2400" b="1" dirty="0">
                <a:solidFill>
                  <a:srgbClr val="57576E"/>
                </a:solidFill>
                <a:latin typeface="+mj-lt"/>
              </a:rPr>
              <a:t>City of South Pasadena   |</a:t>
            </a:r>
            <a:r>
              <a:rPr lang="en-US" sz="2400" b="1" baseline="0" dirty="0">
                <a:solidFill>
                  <a:srgbClr val="57576E"/>
                </a:solidFill>
                <a:latin typeface="+mj-lt"/>
              </a:rPr>
              <a:t> Design Review Board</a:t>
            </a:r>
            <a:endParaRPr lang="en-US" sz="2400" b="1" dirty="0">
              <a:solidFill>
                <a:srgbClr val="57576E"/>
              </a:solidFill>
              <a:latin typeface="+mj-lt"/>
            </a:endParaRPr>
          </a:p>
        </p:txBody>
      </p:sp>
      <p:sp>
        <p:nvSpPr>
          <p:cNvPr id="2" name="Slide Number Placeholder 1">
            <a:extLst>
              <a:ext uri="{FF2B5EF4-FFF2-40B4-BE49-F238E27FC236}">
                <a16:creationId xmlns:a16="http://schemas.microsoft.com/office/drawing/2014/main" id="{33A2933F-8267-E44E-91F4-D1D47374066A}"/>
              </a:ext>
            </a:extLst>
          </p:cNvPr>
          <p:cNvSpPr>
            <a:spLocks noGrp="1"/>
          </p:cNvSpPr>
          <p:nvPr>
            <p:ph type="sldNum" sz="quarter" idx="10"/>
          </p:nvPr>
        </p:nvSpPr>
        <p:spPr/>
        <p:txBody>
          <a:bodyPr/>
          <a:lstStyle/>
          <a:p>
            <a:fld id="{07E192A0-8F8C-864C-81AC-13EEC39CB292}" type="slidenum">
              <a:rPr lang="en-US" smtClean="0"/>
              <a:t>‹#›</a:t>
            </a:fld>
            <a:endParaRPr lang="en-US"/>
          </a:p>
        </p:txBody>
      </p:sp>
    </p:spTree>
    <p:extLst>
      <p:ext uri="{BB962C8B-B14F-4D97-AF65-F5344CB8AC3E}">
        <p14:creationId xmlns:p14="http://schemas.microsoft.com/office/powerpoint/2010/main" val="387682695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1" y="0"/>
            <a:ext cx="6858000" cy="40011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solidFill>
                  <a:srgbClr val="D2533C"/>
                </a:solidFill>
                <a:latin typeface="Arial" panose="020B0604020202020204" pitchFamily="34" charset="0"/>
                <a:cs typeface="Arial" panose="020B0604020202020204" pitchFamily="34" charset="0"/>
              </a:rPr>
              <a:t>	2016 Hanscom Drive (2389-DRX/HDP)</a:t>
            </a:r>
          </a:p>
        </p:txBody>
      </p:sp>
      <p:sp>
        <p:nvSpPr>
          <p:cNvPr id="2" name="Footer Placeholder 1">
            <a:extLst>
              <a:ext uri="{FF2B5EF4-FFF2-40B4-BE49-F238E27FC236}">
                <a16:creationId xmlns:a16="http://schemas.microsoft.com/office/drawing/2014/main" id="{FF41ABE2-D06E-E544-B7AE-6C5174CDFE02}"/>
              </a:ext>
            </a:extLst>
          </p:cNvPr>
          <p:cNvSpPr>
            <a:spLocks noGrp="1"/>
          </p:cNvSpPr>
          <p:nvPr>
            <p:ph type="ftr" sz="quarter" idx="10"/>
          </p:nvPr>
        </p:nvSpPr>
        <p:spPr>
          <a:xfrm>
            <a:off x="3028950" y="6356350"/>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6FC3C8-4DF3-5F4B-9216-6CB1FEAE928E}"/>
              </a:ext>
            </a:extLst>
          </p:cNvPr>
          <p:cNvSpPr>
            <a:spLocks noGrp="1"/>
          </p:cNvSpPr>
          <p:nvPr>
            <p:ph type="sldNum" sz="quarter" idx="11"/>
          </p:nvPr>
        </p:nvSpPr>
        <p:spPr/>
        <p:txBody>
          <a:bodyPr/>
          <a:lstStyle/>
          <a:p>
            <a:fld id="{07E192A0-8F8C-864C-81AC-13EEC39CB292}" type="slidenum">
              <a:rPr lang="en-US" smtClean="0"/>
              <a:t>‹#›</a:t>
            </a:fld>
            <a:endParaRPr lang="en-US"/>
          </a:p>
        </p:txBody>
      </p:sp>
    </p:spTree>
    <p:extLst>
      <p:ext uri="{BB962C8B-B14F-4D97-AF65-F5344CB8AC3E}">
        <p14:creationId xmlns:p14="http://schemas.microsoft.com/office/powerpoint/2010/main" val="85061900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extBox 3"/>
          <p:cNvSpPr txBox="1"/>
          <p:nvPr userDrawn="1"/>
        </p:nvSpPr>
        <p:spPr>
          <a:xfrm>
            <a:off x="-1" y="0"/>
            <a:ext cx="6858000" cy="40011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solidFill>
                  <a:srgbClr val="D2533C"/>
                </a:solidFill>
                <a:latin typeface="Arial" panose="020B0604020202020204" pitchFamily="34" charset="0"/>
                <a:cs typeface="Arial" panose="020B0604020202020204" pitchFamily="34" charset="0"/>
              </a:rPr>
              <a:t>	 2016 Hanscom Drive (2389-DRX/HDP)</a:t>
            </a:r>
            <a:endParaRPr lang="pt-BR" sz="2000" b="0" dirty="0">
              <a:solidFill>
                <a:srgbClr val="D2533C"/>
              </a:solidFill>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8B5E64C0-BDB9-9F48-BE00-A7093B0DEB01}"/>
              </a:ext>
            </a:extLst>
          </p:cNvPr>
          <p:cNvSpPr>
            <a:spLocks noGrp="1"/>
          </p:cNvSpPr>
          <p:nvPr>
            <p:ph type="ftr" sz="quarter" idx="10"/>
          </p:nvPr>
        </p:nvSpPr>
        <p:spPr>
          <a:xfrm>
            <a:off x="3028950" y="6356350"/>
            <a:ext cx="3086100" cy="365125"/>
          </a:xfrm>
          <a:prstGeom prst="rect">
            <a:avLst/>
          </a:prstGeom>
        </p:spPr>
        <p:txBody>
          <a:bodyPr/>
          <a:lstStyle/>
          <a:p>
            <a:endParaRPr lang="en-US"/>
          </a:p>
        </p:txBody>
      </p:sp>
      <p:sp>
        <p:nvSpPr>
          <p:cNvPr id="3" name="Slide Number Placeholder 2">
            <a:extLst>
              <a:ext uri="{FF2B5EF4-FFF2-40B4-BE49-F238E27FC236}">
                <a16:creationId xmlns:a16="http://schemas.microsoft.com/office/drawing/2014/main" id="{98020BB9-FAF6-9D42-BCE5-B26DD894143B}"/>
              </a:ext>
            </a:extLst>
          </p:cNvPr>
          <p:cNvSpPr>
            <a:spLocks noGrp="1"/>
          </p:cNvSpPr>
          <p:nvPr>
            <p:ph type="sldNum" sz="quarter" idx="11"/>
          </p:nvPr>
        </p:nvSpPr>
        <p:spPr/>
        <p:txBody>
          <a:bodyPr/>
          <a:lstStyle/>
          <a:p>
            <a:fld id="{07E192A0-8F8C-864C-81AC-13EEC39CB292}" type="slidenum">
              <a:rPr lang="en-US" smtClean="0"/>
              <a:t>‹#›</a:t>
            </a:fld>
            <a:endParaRPr lang="en-US"/>
          </a:p>
        </p:txBody>
      </p:sp>
    </p:spTree>
    <p:extLst>
      <p:ext uri="{BB962C8B-B14F-4D97-AF65-F5344CB8AC3E}">
        <p14:creationId xmlns:p14="http://schemas.microsoft.com/office/powerpoint/2010/main" val="253710732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Box 2"/>
          <p:cNvSpPr txBox="1"/>
          <p:nvPr userDrawn="1"/>
        </p:nvSpPr>
        <p:spPr>
          <a:xfrm>
            <a:off x="-1" y="0"/>
            <a:ext cx="6858000" cy="40011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solidFill>
                  <a:srgbClr val="D2533C"/>
                </a:solidFill>
                <a:latin typeface="Arial" panose="020B0604020202020204" pitchFamily="34" charset="0"/>
                <a:cs typeface="Arial" panose="020B0604020202020204" pitchFamily="34" charset="0"/>
              </a:rPr>
              <a:t>	 2016 Hanscom Drive (2389-DRX/HDP)</a:t>
            </a:r>
          </a:p>
        </p:txBody>
      </p:sp>
      <p:sp>
        <p:nvSpPr>
          <p:cNvPr id="2" name="Footer Placeholder 1">
            <a:extLst>
              <a:ext uri="{FF2B5EF4-FFF2-40B4-BE49-F238E27FC236}">
                <a16:creationId xmlns:a16="http://schemas.microsoft.com/office/drawing/2014/main" id="{B48FF420-02F6-1248-A1CD-A6AC8A3CFBCA}"/>
              </a:ext>
            </a:extLst>
          </p:cNvPr>
          <p:cNvSpPr>
            <a:spLocks noGrp="1"/>
          </p:cNvSpPr>
          <p:nvPr>
            <p:ph type="ftr" sz="quarter" idx="10"/>
          </p:nvPr>
        </p:nvSpPr>
        <p:spPr>
          <a:xfrm>
            <a:off x="3028950" y="6356350"/>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E067012-312C-E749-A117-63524FF4BBFA}"/>
              </a:ext>
            </a:extLst>
          </p:cNvPr>
          <p:cNvSpPr>
            <a:spLocks noGrp="1"/>
          </p:cNvSpPr>
          <p:nvPr>
            <p:ph type="sldNum" sz="quarter" idx="11"/>
          </p:nvPr>
        </p:nvSpPr>
        <p:spPr/>
        <p:txBody>
          <a:bodyPr/>
          <a:lstStyle/>
          <a:p>
            <a:fld id="{07E192A0-8F8C-864C-81AC-13EEC39CB292}" type="slidenum">
              <a:rPr lang="en-US" smtClean="0"/>
              <a:t>‹#›</a:t>
            </a:fld>
            <a:endParaRPr lang="en-US"/>
          </a:p>
        </p:txBody>
      </p:sp>
    </p:spTree>
    <p:extLst>
      <p:ext uri="{BB962C8B-B14F-4D97-AF65-F5344CB8AC3E}">
        <p14:creationId xmlns:p14="http://schemas.microsoft.com/office/powerpoint/2010/main" val="212702657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365125"/>
          </a:xfrm>
          <a:prstGeom prst="rect">
            <a:avLst/>
          </a:prstGeom>
          <a:solidFill>
            <a:srgbClr val="97B5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a:solidFill>
                <a:srgbClr val="FFFFFF"/>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3"/>
          <p:cNvSpPr txBox="1">
            <a:spLocks/>
          </p:cNvSpPr>
          <p:nvPr userDrawn="1"/>
        </p:nvSpPr>
        <p:spPr>
          <a:xfrm>
            <a:off x="6483178" y="-1"/>
            <a:ext cx="1641920" cy="346869"/>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l" defTabSz="457200" rtl="0" eaLnBrk="1" latinLnBrk="0" hangingPunct="1">
              <a:defRPr sz="1200" kern="1200" smtClean="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r>
              <a:rPr lang="en-US" altLang="en-US" dirty="0"/>
              <a:t>May 6, 2021</a:t>
            </a:r>
          </a:p>
        </p:txBody>
      </p:sp>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782050" y="0"/>
            <a:ext cx="3619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p:nvPr userDrawn="1"/>
        </p:nvCxnSpPr>
        <p:spPr>
          <a:xfrm>
            <a:off x="8220896" y="76902"/>
            <a:ext cx="0" cy="1828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7BAAEAA-6C82-D649-8B39-79DC68F9BD2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E192A0-8F8C-864C-81AC-13EEC39CB292}" type="slidenum">
              <a:rPr lang="en-US" smtClean="0"/>
              <a:t>‹#›</a:t>
            </a:fld>
            <a:endParaRPr lang="en-US"/>
          </a:p>
        </p:txBody>
      </p:sp>
    </p:spTree>
    <p:extLst>
      <p:ext uri="{BB962C8B-B14F-4D97-AF65-F5344CB8AC3E}">
        <p14:creationId xmlns:p14="http://schemas.microsoft.com/office/powerpoint/2010/main" val="1173366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10.m4a"/><Relationship Id="rId7" Type="http://schemas.openxmlformats.org/officeDocument/2006/relationships/image" Target="../media/image1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6.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audio" Target="../media/media10.m4a"/><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Recording Apr 25, 2021 at 10:15:28 AM" descr="Audio Recording Apr 25, 2021 at 10:15:28 AM">
            <a:hlinkClick r:id="" action="ppaction://media"/>
            <a:extLst>
              <a:ext uri="{FF2B5EF4-FFF2-40B4-BE49-F238E27FC236}">
                <a16:creationId xmlns:a16="http://schemas.microsoft.com/office/drawing/2014/main" id="{AEF78D1A-3780-F34C-BA24-9479844291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2572" y="5465354"/>
            <a:ext cx="812800" cy="812800"/>
          </a:xfrm>
          <a:prstGeom prst="rect">
            <a:avLst/>
          </a:prstGeom>
        </p:spPr>
      </p:pic>
    </p:spTree>
    <p:extLst>
      <p:ext uri="{BB962C8B-B14F-4D97-AF65-F5344CB8AC3E}">
        <p14:creationId xmlns:p14="http://schemas.microsoft.com/office/powerpoint/2010/main" val="7905608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5B1045-FE5C-4EDF-9A90-A961A2958329}"/>
              </a:ext>
            </a:extLst>
          </p:cNvPr>
          <p:cNvSpPr/>
          <p:nvPr/>
        </p:nvSpPr>
        <p:spPr>
          <a:xfrm>
            <a:off x="2817568" y="627540"/>
            <a:ext cx="3508863" cy="633379"/>
          </a:xfrm>
          <a:prstGeom prst="rect">
            <a:avLst/>
          </a:prstGeom>
        </p:spPr>
        <p:txBody>
          <a:bodyPr wrap="square">
            <a:spAutoFit/>
          </a:bodyPr>
          <a:lstStyle/>
          <a:p>
            <a:pPr algn="ctr">
              <a:lnSpc>
                <a:spcPct val="115000"/>
              </a:lnSpc>
            </a:pPr>
            <a:r>
              <a:rPr lang="en-US" sz="1600" dirty="0">
                <a:effectLst/>
                <a:latin typeface="Century Gothic" panose="020B0502020202020204" pitchFamily="34" charset="0"/>
                <a:ea typeface="Arial" panose="020B0604020202020204" pitchFamily="34" charset="0"/>
              </a:rPr>
              <a:t>3-Dimensional View – South View (Front of House)</a:t>
            </a:r>
          </a:p>
        </p:txBody>
      </p:sp>
      <p:pic>
        <p:nvPicPr>
          <p:cNvPr id="8" name="Picture 7">
            <a:extLst>
              <a:ext uri="{FF2B5EF4-FFF2-40B4-BE49-F238E27FC236}">
                <a16:creationId xmlns:a16="http://schemas.microsoft.com/office/drawing/2014/main" id="{DF02CB2A-8EC9-5047-817D-BA9DA4BB7475}"/>
              </a:ext>
            </a:extLst>
          </p:cNvPr>
          <p:cNvPicPr/>
          <p:nvPr/>
        </p:nvPicPr>
        <p:blipFill rotWithShape="1">
          <a:blip r:embed="rId5" cstate="print">
            <a:extLst>
              <a:ext uri="{28A0092B-C50C-407E-A947-70E740481C1C}">
                <a14:useLocalDpi xmlns:a14="http://schemas.microsoft.com/office/drawing/2010/main" val="0"/>
              </a:ext>
            </a:extLst>
          </a:blip>
          <a:srcRect r="6384"/>
          <a:stretch/>
        </p:blipFill>
        <p:spPr bwMode="auto">
          <a:xfrm>
            <a:off x="-1" y="2218950"/>
            <a:ext cx="9144000" cy="3171742"/>
          </a:xfrm>
          <a:prstGeom prst="rect">
            <a:avLst/>
          </a:prstGeom>
          <a:ln>
            <a:noFill/>
          </a:ln>
          <a:extLst>
            <a:ext uri="{53640926-AAD7-44D8-BBD7-CCE9431645EC}">
              <a14:shadowObscured xmlns:a14="http://schemas.microsoft.com/office/drawing/2010/main"/>
            </a:ext>
          </a:extLst>
        </p:spPr>
      </p:pic>
      <p:pic>
        <p:nvPicPr>
          <p:cNvPr id="2" name="Audio Recording Apr 26, 2021 at 1:33:16 PM" descr="Audio Recording Apr 26, 2021 at 1:33:16 PM">
            <a:hlinkClick r:id="" action="ppaction://media"/>
            <a:extLst>
              <a:ext uri="{FF2B5EF4-FFF2-40B4-BE49-F238E27FC236}">
                <a16:creationId xmlns:a16="http://schemas.microsoft.com/office/drawing/2014/main" id="{54B92917-FF36-E345-85DE-BBC0216F18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83808" y="5942323"/>
            <a:ext cx="812800" cy="812800"/>
          </a:xfrm>
          <a:prstGeom prst="rect">
            <a:avLst/>
          </a:prstGeom>
        </p:spPr>
      </p:pic>
      <p:sp>
        <p:nvSpPr>
          <p:cNvPr id="4" name="Slide Number Placeholder 3">
            <a:extLst>
              <a:ext uri="{FF2B5EF4-FFF2-40B4-BE49-F238E27FC236}">
                <a16:creationId xmlns:a16="http://schemas.microsoft.com/office/drawing/2014/main" id="{5B64017B-6F64-354B-A5F2-1914D1EFF506}"/>
              </a:ext>
            </a:extLst>
          </p:cNvPr>
          <p:cNvSpPr>
            <a:spLocks noGrp="1"/>
          </p:cNvSpPr>
          <p:nvPr>
            <p:ph type="sldNum" sz="quarter" idx="11"/>
          </p:nvPr>
        </p:nvSpPr>
        <p:spPr/>
        <p:txBody>
          <a:bodyPr/>
          <a:lstStyle/>
          <a:p>
            <a:fld id="{07E192A0-8F8C-864C-81AC-13EEC39CB292}" type="slidenum">
              <a:rPr lang="en-US" smtClean="0"/>
              <a:t>10</a:t>
            </a:fld>
            <a:endParaRPr lang="en-US"/>
          </a:p>
        </p:txBody>
      </p:sp>
    </p:spTree>
    <p:extLst>
      <p:ext uri="{BB962C8B-B14F-4D97-AF65-F5344CB8AC3E}">
        <p14:creationId xmlns:p14="http://schemas.microsoft.com/office/powerpoint/2010/main" val="60213134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152C34-D19B-A846-B7E3-C2EFA65E56FF}"/>
              </a:ext>
            </a:extLst>
          </p:cNvPr>
          <p:cNvSpPr/>
          <p:nvPr/>
        </p:nvSpPr>
        <p:spPr>
          <a:xfrm>
            <a:off x="2523821" y="645403"/>
            <a:ext cx="4486579" cy="350224"/>
          </a:xfrm>
          <a:prstGeom prst="rect">
            <a:avLst/>
          </a:prstGeom>
        </p:spPr>
        <p:txBody>
          <a:bodyPr wrap="square">
            <a:spAutoFit/>
          </a:bodyPr>
          <a:lstStyle/>
          <a:p>
            <a:pPr algn="ctr">
              <a:lnSpc>
                <a:spcPct val="115000"/>
              </a:lnSpc>
            </a:pPr>
            <a:r>
              <a:rPr lang="en-US" sz="1600" dirty="0">
                <a:effectLst/>
                <a:latin typeface="Century Gothic" panose="020B0502020202020204" pitchFamily="34" charset="0"/>
                <a:ea typeface="Arial" panose="020B0604020202020204" pitchFamily="34" charset="0"/>
              </a:rPr>
              <a:t>3-Dimensional View – North Bird’s Eye View</a:t>
            </a:r>
          </a:p>
        </p:txBody>
      </p:sp>
      <p:pic>
        <p:nvPicPr>
          <p:cNvPr id="4" name="Picture 3">
            <a:extLst>
              <a:ext uri="{FF2B5EF4-FFF2-40B4-BE49-F238E27FC236}">
                <a16:creationId xmlns:a16="http://schemas.microsoft.com/office/drawing/2014/main" id="{81ED8357-6903-464C-9595-9B3325A2A8F9}"/>
              </a:ext>
            </a:extLst>
          </p:cNvPr>
          <p:cNvPicPr/>
          <p:nvPr/>
        </p:nvPicPr>
        <p:blipFill rotWithShape="1">
          <a:blip r:embed="rId5">
            <a:extLst>
              <a:ext uri="{28A0092B-C50C-407E-A947-70E740481C1C}">
                <a14:useLocalDpi xmlns:a14="http://schemas.microsoft.com/office/drawing/2010/main" val="0"/>
              </a:ext>
            </a:extLst>
          </a:blip>
          <a:srcRect r="7737"/>
          <a:stretch/>
        </p:blipFill>
        <p:spPr bwMode="auto">
          <a:xfrm>
            <a:off x="179664" y="1519668"/>
            <a:ext cx="8964336" cy="4338083"/>
          </a:xfrm>
          <a:prstGeom prst="rect">
            <a:avLst/>
          </a:prstGeom>
          <a:ln>
            <a:noFill/>
          </a:ln>
          <a:extLst>
            <a:ext uri="{53640926-AAD7-44D8-BBD7-CCE9431645EC}">
              <a14:shadowObscured xmlns:a14="http://schemas.microsoft.com/office/drawing/2010/main"/>
            </a:ext>
          </a:extLst>
        </p:spPr>
      </p:pic>
      <p:pic>
        <p:nvPicPr>
          <p:cNvPr id="5" name="Audio Recording Apr 26, 2021 at 1:25:09 PM" descr="Audio Recording Apr 26, 2021 at 1:25:09 PM">
            <a:hlinkClick r:id="" action="ppaction://media"/>
            <a:extLst>
              <a:ext uri="{FF2B5EF4-FFF2-40B4-BE49-F238E27FC236}">
                <a16:creationId xmlns:a16="http://schemas.microsoft.com/office/drawing/2014/main" id="{0398AA77-B003-6142-A947-8ACEA3F59A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76233" y="3022600"/>
            <a:ext cx="812800" cy="812800"/>
          </a:xfrm>
          <a:prstGeom prst="rect">
            <a:avLst/>
          </a:prstGeom>
        </p:spPr>
      </p:pic>
      <p:sp>
        <p:nvSpPr>
          <p:cNvPr id="6" name="Slide Number Placeholder 5">
            <a:extLst>
              <a:ext uri="{FF2B5EF4-FFF2-40B4-BE49-F238E27FC236}">
                <a16:creationId xmlns:a16="http://schemas.microsoft.com/office/drawing/2014/main" id="{866D3121-2B6A-DC45-B0A7-88B1A636F6C2}"/>
              </a:ext>
            </a:extLst>
          </p:cNvPr>
          <p:cNvSpPr>
            <a:spLocks noGrp="1"/>
          </p:cNvSpPr>
          <p:nvPr>
            <p:ph type="sldNum" sz="quarter" idx="11"/>
          </p:nvPr>
        </p:nvSpPr>
        <p:spPr/>
        <p:txBody>
          <a:bodyPr/>
          <a:lstStyle/>
          <a:p>
            <a:fld id="{07E192A0-8F8C-864C-81AC-13EEC39CB292}" type="slidenum">
              <a:rPr lang="en-US" smtClean="0"/>
              <a:t>11</a:t>
            </a:fld>
            <a:endParaRPr lang="en-US"/>
          </a:p>
        </p:txBody>
      </p:sp>
    </p:spTree>
    <p:extLst>
      <p:ext uri="{BB962C8B-B14F-4D97-AF65-F5344CB8AC3E}">
        <p14:creationId xmlns:p14="http://schemas.microsoft.com/office/powerpoint/2010/main" val="406200376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5B1045-FE5C-4EDF-9A90-A961A2958329}"/>
              </a:ext>
            </a:extLst>
          </p:cNvPr>
          <p:cNvSpPr/>
          <p:nvPr/>
        </p:nvSpPr>
        <p:spPr>
          <a:xfrm>
            <a:off x="2474668" y="608251"/>
            <a:ext cx="4194663" cy="350224"/>
          </a:xfrm>
          <a:prstGeom prst="rect">
            <a:avLst/>
          </a:prstGeom>
        </p:spPr>
        <p:txBody>
          <a:bodyPr wrap="square">
            <a:spAutoFit/>
          </a:bodyPr>
          <a:lstStyle/>
          <a:p>
            <a:pPr algn="ctr">
              <a:lnSpc>
                <a:spcPct val="115000"/>
              </a:lnSpc>
            </a:pPr>
            <a:r>
              <a:rPr lang="en-US" sz="1600" dirty="0">
                <a:effectLst/>
                <a:latin typeface="Century Gothic" panose="020B0502020202020204" pitchFamily="34" charset="0"/>
                <a:ea typeface="Arial" panose="020B0604020202020204" pitchFamily="34" charset="0"/>
              </a:rPr>
              <a:t>3-Dimensional View – North/East View</a:t>
            </a:r>
          </a:p>
        </p:txBody>
      </p:sp>
      <p:pic>
        <p:nvPicPr>
          <p:cNvPr id="9" name="Picture 8">
            <a:extLst>
              <a:ext uri="{FF2B5EF4-FFF2-40B4-BE49-F238E27FC236}">
                <a16:creationId xmlns:a16="http://schemas.microsoft.com/office/drawing/2014/main" id="{AD02BFF3-C5BD-4F40-A3DD-294F29D266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733" y="1422577"/>
            <a:ext cx="7840680" cy="4142846"/>
          </a:xfrm>
          <a:prstGeom prst="rect">
            <a:avLst/>
          </a:prstGeom>
        </p:spPr>
      </p:pic>
      <p:pic>
        <p:nvPicPr>
          <p:cNvPr id="2" name="Audio Recording Apr 26, 2021 at 1:25:50 PM" descr="Audio Recording Apr 26, 2021 at 1:25:50 PM">
            <a:hlinkClick r:id="" action="ppaction://media"/>
            <a:extLst>
              <a:ext uri="{FF2B5EF4-FFF2-40B4-BE49-F238E27FC236}">
                <a16:creationId xmlns:a16="http://schemas.microsoft.com/office/drawing/2014/main" id="{0546A199-D6B0-0345-9BCE-190E83AA79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
        <p:nvSpPr>
          <p:cNvPr id="4" name="Slide Number Placeholder 3">
            <a:extLst>
              <a:ext uri="{FF2B5EF4-FFF2-40B4-BE49-F238E27FC236}">
                <a16:creationId xmlns:a16="http://schemas.microsoft.com/office/drawing/2014/main" id="{265296D3-F8C1-3742-A9E4-7F22BC41ED72}"/>
              </a:ext>
            </a:extLst>
          </p:cNvPr>
          <p:cNvSpPr>
            <a:spLocks noGrp="1"/>
          </p:cNvSpPr>
          <p:nvPr>
            <p:ph type="sldNum" sz="quarter" idx="11"/>
          </p:nvPr>
        </p:nvSpPr>
        <p:spPr/>
        <p:txBody>
          <a:bodyPr/>
          <a:lstStyle/>
          <a:p>
            <a:fld id="{07E192A0-8F8C-864C-81AC-13EEC39CB292}" type="slidenum">
              <a:rPr lang="en-US" smtClean="0"/>
              <a:t>12</a:t>
            </a:fld>
            <a:endParaRPr lang="en-US"/>
          </a:p>
        </p:txBody>
      </p:sp>
    </p:spTree>
    <p:extLst>
      <p:ext uri="{BB962C8B-B14F-4D97-AF65-F5344CB8AC3E}">
        <p14:creationId xmlns:p14="http://schemas.microsoft.com/office/powerpoint/2010/main" val="375751258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5B1045-FE5C-4EDF-9A90-A961A2958329}"/>
              </a:ext>
            </a:extLst>
          </p:cNvPr>
          <p:cNvSpPr/>
          <p:nvPr/>
        </p:nvSpPr>
        <p:spPr>
          <a:xfrm>
            <a:off x="2474668" y="608251"/>
            <a:ext cx="4194663" cy="350224"/>
          </a:xfrm>
          <a:prstGeom prst="rect">
            <a:avLst/>
          </a:prstGeom>
        </p:spPr>
        <p:txBody>
          <a:bodyPr wrap="square">
            <a:spAutoFit/>
          </a:bodyPr>
          <a:lstStyle/>
          <a:p>
            <a:pPr algn="ctr">
              <a:lnSpc>
                <a:spcPct val="115000"/>
              </a:lnSpc>
            </a:pPr>
            <a:r>
              <a:rPr lang="en-US" sz="1600" dirty="0">
                <a:effectLst/>
                <a:latin typeface="Century Gothic" panose="020B0502020202020204" pitchFamily="34" charset="0"/>
                <a:ea typeface="Arial" panose="020B0604020202020204" pitchFamily="34" charset="0"/>
              </a:rPr>
              <a:t>3-Dimensional View – West/South View</a:t>
            </a:r>
          </a:p>
        </p:txBody>
      </p:sp>
      <p:pic>
        <p:nvPicPr>
          <p:cNvPr id="5" name="Picture 4">
            <a:extLst>
              <a:ext uri="{FF2B5EF4-FFF2-40B4-BE49-F238E27FC236}">
                <a16:creationId xmlns:a16="http://schemas.microsoft.com/office/drawing/2014/main" id="{9654EA3D-7FEA-BA49-9016-6EDB7EFF04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734" y="1129596"/>
            <a:ext cx="7835528" cy="4901192"/>
          </a:xfrm>
          <a:prstGeom prst="rect">
            <a:avLst/>
          </a:prstGeom>
        </p:spPr>
      </p:pic>
      <p:pic>
        <p:nvPicPr>
          <p:cNvPr id="2" name="Audio Recording Apr 26, 2021 at 1:27:19 PM" descr="Audio Recording Apr 26, 2021 at 1:27:19 PM">
            <a:hlinkClick r:id="" action="ppaction://media"/>
            <a:extLst>
              <a:ext uri="{FF2B5EF4-FFF2-40B4-BE49-F238E27FC236}">
                <a16:creationId xmlns:a16="http://schemas.microsoft.com/office/drawing/2014/main" id="{EC1D1C79-EB70-F847-8F29-DB314B40CB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
        <p:nvSpPr>
          <p:cNvPr id="4" name="Slide Number Placeholder 3">
            <a:extLst>
              <a:ext uri="{FF2B5EF4-FFF2-40B4-BE49-F238E27FC236}">
                <a16:creationId xmlns:a16="http://schemas.microsoft.com/office/drawing/2014/main" id="{0F72D4F4-3C82-9C48-A310-880A4E32DCC3}"/>
              </a:ext>
            </a:extLst>
          </p:cNvPr>
          <p:cNvSpPr>
            <a:spLocks noGrp="1"/>
          </p:cNvSpPr>
          <p:nvPr>
            <p:ph type="sldNum" sz="quarter" idx="11"/>
          </p:nvPr>
        </p:nvSpPr>
        <p:spPr/>
        <p:txBody>
          <a:bodyPr/>
          <a:lstStyle/>
          <a:p>
            <a:fld id="{07E192A0-8F8C-864C-81AC-13EEC39CB292}" type="slidenum">
              <a:rPr lang="en-US" smtClean="0"/>
              <a:t>13</a:t>
            </a:fld>
            <a:endParaRPr lang="en-US"/>
          </a:p>
        </p:txBody>
      </p:sp>
    </p:spTree>
    <p:extLst>
      <p:ext uri="{BB962C8B-B14F-4D97-AF65-F5344CB8AC3E}">
        <p14:creationId xmlns:p14="http://schemas.microsoft.com/office/powerpoint/2010/main" val="36025099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5B1045-FE5C-4EDF-9A90-A961A2958329}"/>
              </a:ext>
            </a:extLst>
          </p:cNvPr>
          <p:cNvSpPr/>
          <p:nvPr/>
        </p:nvSpPr>
        <p:spPr>
          <a:xfrm>
            <a:off x="2139999" y="595023"/>
            <a:ext cx="5028446" cy="350224"/>
          </a:xfrm>
          <a:prstGeom prst="rect">
            <a:avLst/>
          </a:prstGeom>
        </p:spPr>
        <p:txBody>
          <a:bodyPr wrap="square">
            <a:spAutoFit/>
          </a:bodyPr>
          <a:lstStyle/>
          <a:p>
            <a:pPr algn="ctr">
              <a:lnSpc>
                <a:spcPct val="115000"/>
              </a:lnSpc>
            </a:pPr>
            <a:r>
              <a:rPr lang="en-US" sz="1600" dirty="0">
                <a:effectLst/>
                <a:latin typeface="Century Gothic" panose="020B0502020202020204" pitchFamily="34" charset="0"/>
                <a:ea typeface="Arial" panose="020B0604020202020204" pitchFamily="34" charset="0"/>
              </a:rPr>
              <a:t>3-Dimensional Model with Adjacent Properties</a:t>
            </a:r>
          </a:p>
        </p:txBody>
      </p:sp>
      <p:pic>
        <p:nvPicPr>
          <p:cNvPr id="5" name="Picture 4">
            <a:extLst>
              <a:ext uri="{FF2B5EF4-FFF2-40B4-BE49-F238E27FC236}">
                <a16:creationId xmlns:a16="http://schemas.microsoft.com/office/drawing/2014/main" id="{7A29147F-7B6E-4540-BD4A-E75DBA245717}"/>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619974" y="1061156"/>
            <a:ext cx="5904051" cy="5565422"/>
          </a:xfrm>
          <a:prstGeom prst="rect">
            <a:avLst/>
          </a:prstGeom>
        </p:spPr>
      </p:pic>
      <p:pic>
        <p:nvPicPr>
          <p:cNvPr id="2" name="Audio Recording Apr 26, 2021 at 1:21:33 PM" descr="Audio Recording Apr 26, 2021 at 1:21:33 PM">
            <a:hlinkClick r:id="" action="ppaction://media"/>
            <a:extLst>
              <a:ext uri="{FF2B5EF4-FFF2-40B4-BE49-F238E27FC236}">
                <a16:creationId xmlns:a16="http://schemas.microsoft.com/office/drawing/2014/main" id="{F8D182BD-26AC-D64A-8A88-F4466858D2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86996" y="5813778"/>
            <a:ext cx="812800" cy="812800"/>
          </a:xfrm>
          <a:prstGeom prst="rect">
            <a:avLst/>
          </a:prstGeom>
        </p:spPr>
      </p:pic>
      <p:sp>
        <p:nvSpPr>
          <p:cNvPr id="4" name="Slide Number Placeholder 3">
            <a:extLst>
              <a:ext uri="{FF2B5EF4-FFF2-40B4-BE49-F238E27FC236}">
                <a16:creationId xmlns:a16="http://schemas.microsoft.com/office/drawing/2014/main" id="{280989F9-A848-1B4D-91C0-2CFB905D35E0}"/>
              </a:ext>
            </a:extLst>
          </p:cNvPr>
          <p:cNvSpPr>
            <a:spLocks noGrp="1"/>
          </p:cNvSpPr>
          <p:nvPr>
            <p:ph type="sldNum" sz="quarter" idx="11"/>
          </p:nvPr>
        </p:nvSpPr>
        <p:spPr/>
        <p:txBody>
          <a:bodyPr/>
          <a:lstStyle/>
          <a:p>
            <a:fld id="{07E192A0-8F8C-864C-81AC-13EEC39CB292}" type="slidenum">
              <a:rPr lang="en-US" smtClean="0"/>
              <a:t>14</a:t>
            </a:fld>
            <a:endParaRPr lang="en-US"/>
          </a:p>
        </p:txBody>
      </p:sp>
    </p:spTree>
    <p:extLst>
      <p:ext uri="{BB962C8B-B14F-4D97-AF65-F5344CB8AC3E}">
        <p14:creationId xmlns:p14="http://schemas.microsoft.com/office/powerpoint/2010/main" val="47932979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00940" y="1447060"/>
            <a:ext cx="7210905" cy="5060272"/>
          </a:xfrm>
          <a:prstGeom prst="rect">
            <a:avLst/>
          </a:prstGeom>
        </p:spPr>
        <p:txBody>
          <a:bodyPr vert="horz" lIns="91440" tIns="45720" rIns="91440" bIns="45720" rtlCol="0" anchor="ctr">
            <a:normAutofit fontScale="97500"/>
          </a:bodyPr>
          <a:lstStyle/>
          <a:p>
            <a:pPr lvl="0" algn="just" defTabSz="914400">
              <a:lnSpc>
                <a:spcPct val="90000"/>
              </a:lnSpc>
              <a:spcBef>
                <a:spcPct val="0"/>
              </a:spcBef>
              <a:defRPr/>
            </a:pPr>
            <a:endParaRPr lang="en-US" i="1" dirty="0">
              <a:latin typeface="Century Gothic" panose="020B0502020202020204" pitchFamily="34" charset="0"/>
            </a:endParaRPr>
          </a:p>
        </p:txBody>
      </p:sp>
      <p:sp>
        <p:nvSpPr>
          <p:cNvPr id="5" name="Rectangle 4">
            <a:extLst>
              <a:ext uri="{FF2B5EF4-FFF2-40B4-BE49-F238E27FC236}">
                <a16:creationId xmlns:a16="http://schemas.microsoft.com/office/drawing/2014/main" id="{2DA0FA64-3732-433E-8E33-EB21F1A16767}"/>
              </a:ext>
            </a:extLst>
          </p:cNvPr>
          <p:cNvSpPr/>
          <p:nvPr/>
        </p:nvSpPr>
        <p:spPr>
          <a:xfrm>
            <a:off x="438226" y="617399"/>
            <a:ext cx="4639801" cy="479170"/>
          </a:xfrm>
          <a:prstGeom prst="rect">
            <a:avLst/>
          </a:prstGeom>
        </p:spPr>
        <p:txBody>
          <a:bodyPr wrap="square">
            <a:spAutoFit/>
          </a:bodyPr>
          <a:lstStyle/>
          <a:p>
            <a:pPr>
              <a:lnSpc>
                <a:spcPct val="115000"/>
              </a:lnSpc>
            </a:pPr>
            <a:r>
              <a:rPr lang="en-US" sz="2400" dirty="0">
                <a:effectLst/>
                <a:latin typeface="Century Gothic" panose="020B0502020202020204" pitchFamily="34" charset="0"/>
                <a:ea typeface="Arial" panose="020B0604020202020204" pitchFamily="34" charset="0"/>
              </a:rPr>
              <a:t>Conditions of Approval:</a:t>
            </a:r>
          </a:p>
        </p:txBody>
      </p:sp>
      <p:sp>
        <p:nvSpPr>
          <p:cNvPr id="7" name="TextBox 6">
            <a:extLst>
              <a:ext uri="{FF2B5EF4-FFF2-40B4-BE49-F238E27FC236}">
                <a16:creationId xmlns:a16="http://schemas.microsoft.com/office/drawing/2014/main" id="{13EF5A7A-926D-48C4-A7C8-DBB7AA447BD4}"/>
              </a:ext>
            </a:extLst>
          </p:cNvPr>
          <p:cNvSpPr txBox="1"/>
          <p:nvPr/>
        </p:nvSpPr>
        <p:spPr>
          <a:xfrm>
            <a:off x="438226" y="1026235"/>
            <a:ext cx="8167457" cy="5016758"/>
          </a:xfrm>
          <a:prstGeom prst="rect">
            <a:avLst/>
          </a:prstGeom>
          <a:noFill/>
        </p:spPr>
        <p:txBody>
          <a:bodyPr wrap="square" rtlCol="0">
            <a:spAutoFit/>
          </a:bodyPr>
          <a:lstStyle/>
          <a:p>
            <a:pPr algn="just"/>
            <a:r>
              <a:rPr lang="en-US" sz="1600" dirty="0">
                <a:latin typeface="Century Gothic" panose="020B0502020202020204" pitchFamily="34" charset="0"/>
              </a:rPr>
              <a:t> </a:t>
            </a:r>
          </a:p>
          <a:p>
            <a:pPr marL="285750" indent="-285750" algn="just">
              <a:buFont typeface="Arial" panose="020B0604020202020204" pitchFamily="34" charset="0"/>
              <a:buChar char="•"/>
            </a:pPr>
            <a:r>
              <a:rPr lang="en-US" sz="1600" dirty="0">
                <a:latin typeface="Century Gothic" panose="020B0502020202020204" pitchFamily="34" charset="0"/>
              </a:rPr>
              <a:t>The applicant shall provide photographs to Planning, Building, and Public Works Departments illustrating that proper construction fencing is installed and signs describing construction and noise disturbance coordinator contact information are posted at the construction site.</a:t>
            </a:r>
          </a:p>
          <a:p>
            <a:pPr algn="just"/>
            <a:endParaRPr lang="en-US" sz="1600" dirty="0">
              <a:latin typeface="Century Gothic" panose="020B0502020202020204" pitchFamily="34" charset="0"/>
            </a:endParaRPr>
          </a:p>
          <a:p>
            <a:pPr marL="285750" indent="-285750" algn="just">
              <a:buFont typeface="Arial" panose="020B0604020202020204" pitchFamily="34" charset="0"/>
              <a:buChar char="•"/>
            </a:pPr>
            <a:r>
              <a:rPr lang="en-US" sz="1600" dirty="0">
                <a:latin typeface="Century Gothic" panose="020B0502020202020204" pitchFamily="34" charset="0"/>
              </a:rPr>
              <a:t>The applicant shall submit a final landscape plan to the Public Works Department. Show all existing and proposed trees, including size and species, and indicate their disposition.  If any trees (12” in diameter or greater and/or native trees) are to be removed, apply for a tree removal permit with the Public Works Department per City Ordinance No. 2328 amending Section 34.10 of SPMC.  See SPMC Section 34.12 for the required information and process for the trees that are proposed to be removed and/or impacted during construction.  Replacement trees shall be planted per SPMC Section 34.12-5.  If existing trees are to remain on site, the applicant shall note on the plans methods of protecting existing trees during construction.</a:t>
            </a:r>
          </a:p>
          <a:p>
            <a:endParaRPr lang="en-US" sz="1600" dirty="0">
              <a:latin typeface="Century Gothic" panose="020B0502020202020204" pitchFamily="34" charset="0"/>
            </a:endParaRPr>
          </a:p>
          <a:p>
            <a:endParaRPr lang="en-US" sz="1600" dirty="0">
              <a:latin typeface="Century Gothic" panose="020B0502020202020204" pitchFamily="34" charset="0"/>
            </a:endParaRPr>
          </a:p>
          <a:p>
            <a:pPr marL="285750" indent="-285750">
              <a:buFont typeface="Arial" panose="020B0604020202020204" pitchFamily="34" charset="0"/>
              <a:buChar char="•"/>
            </a:pPr>
            <a:endParaRPr lang="en-US" sz="1600" dirty="0">
              <a:latin typeface="Century Gothic" panose="020B0502020202020204" pitchFamily="34" charset="0"/>
            </a:endParaRPr>
          </a:p>
          <a:p>
            <a:pPr marL="285750" indent="-285750">
              <a:buFont typeface="Arial" panose="020B0604020202020204" pitchFamily="34" charset="0"/>
              <a:buChar char="•"/>
            </a:pPr>
            <a:endParaRPr lang="en-US" sz="1600" dirty="0">
              <a:latin typeface="Century Gothic" panose="020B0502020202020204" pitchFamily="34" charset="0"/>
            </a:endParaRPr>
          </a:p>
        </p:txBody>
      </p:sp>
      <p:pic>
        <p:nvPicPr>
          <p:cNvPr id="2" name="Audio Recording Apr 28, 2021 at 12:37:07 PM" descr="Audio Recording Apr 28, 2021 at 12:37:07 PM">
            <a:hlinkClick r:id="" action="ppaction://media"/>
            <a:extLst>
              <a:ext uri="{FF2B5EF4-FFF2-40B4-BE49-F238E27FC236}">
                <a16:creationId xmlns:a16="http://schemas.microsoft.com/office/drawing/2014/main" id="{B18DFC37-3BA7-B44C-B253-1AF85B224E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0350" y="5749267"/>
            <a:ext cx="812800" cy="812800"/>
          </a:xfrm>
          <a:prstGeom prst="rect">
            <a:avLst/>
          </a:prstGeom>
        </p:spPr>
      </p:pic>
      <p:sp>
        <p:nvSpPr>
          <p:cNvPr id="6" name="Slide Number Placeholder 5">
            <a:extLst>
              <a:ext uri="{FF2B5EF4-FFF2-40B4-BE49-F238E27FC236}">
                <a16:creationId xmlns:a16="http://schemas.microsoft.com/office/drawing/2014/main" id="{9FE597D2-5346-684A-B674-41A0A7000A91}"/>
              </a:ext>
            </a:extLst>
          </p:cNvPr>
          <p:cNvSpPr>
            <a:spLocks noGrp="1"/>
          </p:cNvSpPr>
          <p:nvPr>
            <p:ph type="sldNum" sz="quarter" idx="11"/>
          </p:nvPr>
        </p:nvSpPr>
        <p:spPr/>
        <p:txBody>
          <a:bodyPr/>
          <a:lstStyle/>
          <a:p>
            <a:fld id="{07E192A0-8F8C-864C-81AC-13EEC39CB292}" type="slidenum">
              <a:rPr lang="en-US" smtClean="0"/>
              <a:t>15</a:t>
            </a:fld>
            <a:endParaRPr lang="en-US"/>
          </a:p>
        </p:txBody>
      </p:sp>
    </p:spTree>
    <p:extLst>
      <p:ext uri="{BB962C8B-B14F-4D97-AF65-F5344CB8AC3E}">
        <p14:creationId xmlns:p14="http://schemas.microsoft.com/office/powerpoint/2010/main" val="182116359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1000" y="812800"/>
            <a:ext cx="8647590" cy="4737100"/>
          </a:xfrm>
          <a:prstGeom prst="rect">
            <a:avLst/>
          </a:prstGeom>
        </p:spPr>
        <p:txBody>
          <a:bodyPr vert="horz" lIns="91440" tIns="45720" rIns="91440" bIns="45720" rtlCol="0" anchor="ctr">
            <a:normAutofit fontScale="97500"/>
          </a:bodyPr>
          <a:lstStyle/>
          <a:p>
            <a:r>
              <a:rPr lang="en-US" sz="2000" dirty="0">
                <a:latin typeface="Century Gothic" panose="020B0502020202020204" pitchFamily="34" charset="0"/>
              </a:rPr>
              <a:t>1.	Approve as proposed without changes; or</a:t>
            </a:r>
          </a:p>
          <a:p>
            <a:endParaRPr lang="en-US" sz="2000" dirty="0">
              <a:latin typeface="Century Gothic" panose="020B0502020202020204" pitchFamily="34" charset="0"/>
            </a:endParaRPr>
          </a:p>
          <a:p>
            <a:r>
              <a:rPr lang="en-US" sz="2000" dirty="0">
                <a:latin typeface="Century Gothic" panose="020B0502020202020204" pitchFamily="34" charset="0"/>
              </a:rPr>
              <a:t>2. 	Approve with modifications to the conditions and/or design(s); or</a:t>
            </a:r>
          </a:p>
          <a:p>
            <a:pPr marL="342900" indent="-342900">
              <a:buFont typeface="+mj-lt"/>
              <a:buAutoNum type="arabicPeriod"/>
            </a:pPr>
            <a:endParaRPr lang="en-US" sz="2000" dirty="0">
              <a:latin typeface="Century Gothic" panose="020B0502020202020204" pitchFamily="34" charset="0"/>
            </a:endParaRPr>
          </a:p>
          <a:p>
            <a:r>
              <a:rPr lang="en-US" sz="2000" dirty="0">
                <a:latin typeface="Century Gothic" panose="020B0502020202020204" pitchFamily="34" charset="0"/>
              </a:rPr>
              <a:t>3. 	Continue the project to a future public hearing and direct the 	applicant to make changes to the project; or </a:t>
            </a:r>
          </a:p>
          <a:p>
            <a:pPr marL="342900" indent="-342900">
              <a:buFont typeface="+mj-lt"/>
              <a:buAutoNum type="arabicPeriod"/>
            </a:pPr>
            <a:endParaRPr lang="en-US" sz="2000" dirty="0">
              <a:latin typeface="Century Gothic" panose="020B0502020202020204" pitchFamily="34" charset="0"/>
            </a:endParaRPr>
          </a:p>
          <a:p>
            <a:r>
              <a:rPr lang="en-US" sz="2000" dirty="0">
                <a:latin typeface="Century Gothic" panose="020B0502020202020204" pitchFamily="34" charset="0"/>
              </a:rPr>
              <a:t>4.	Deny the project. </a:t>
            </a:r>
          </a:p>
        </p:txBody>
      </p:sp>
      <p:sp>
        <p:nvSpPr>
          <p:cNvPr id="4" name="Title 1"/>
          <p:cNvSpPr txBox="1">
            <a:spLocks/>
          </p:cNvSpPr>
          <p:nvPr/>
        </p:nvSpPr>
        <p:spPr>
          <a:xfrm>
            <a:off x="381000" y="914400"/>
            <a:ext cx="5105399" cy="10830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Century Gothic" panose="020B0502020202020204" pitchFamily="34" charset="0"/>
              </a:rPr>
              <a:t>Design Review Board Options:</a:t>
            </a:r>
            <a:br>
              <a:rPr lang="en-US" sz="2400" dirty="0">
                <a:latin typeface="Century Gothic" panose="020B0502020202020204" pitchFamily="34" charset="0"/>
              </a:rPr>
            </a:br>
            <a:br>
              <a:rPr lang="en-US" sz="2400" dirty="0"/>
            </a:br>
            <a:endParaRPr lang="en-US" sz="2400" dirty="0"/>
          </a:p>
        </p:txBody>
      </p:sp>
      <p:pic>
        <p:nvPicPr>
          <p:cNvPr id="2" name="Audio Recording Apr 25, 2021 at 12:38:51 PM" descr="Audio Recording Apr 25, 2021 at 12:38:51 PM">
            <a:hlinkClick r:id="" action="ppaction://media"/>
            <a:extLst>
              <a:ext uri="{FF2B5EF4-FFF2-40B4-BE49-F238E27FC236}">
                <a16:creationId xmlns:a16="http://schemas.microsoft.com/office/drawing/2014/main" id="{576EB558-0CF0-2F46-91FD-C15C8F8F25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5790" y="5892409"/>
            <a:ext cx="812800" cy="812800"/>
          </a:xfrm>
          <a:prstGeom prst="rect">
            <a:avLst/>
          </a:prstGeom>
        </p:spPr>
      </p:pic>
      <p:sp>
        <p:nvSpPr>
          <p:cNvPr id="6" name="Slide Number Placeholder 5">
            <a:extLst>
              <a:ext uri="{FF2B5EF4-FFF2-40B4-BE49-F238E27FC236}">
                <a16:creationId xmlns:a16="http://schemas.microsoft.com/office/drawing/2014/main" id="{1246B2A8-CB76-5A48-B1B2-E7C4AB5E7326}"/>
              </a:ext>
            </a:extLst>
          </p:cNvPr>
          <p:cNvSpPr>
            <a:spLocks noGrp="1"/>
          </p:cNvSpPr>
          <p:nvPr>
            <p:ph type="sldNum" sz="quarter" idx="11"/>
          </p:nvPr>
        </p:nvSpPr>
        <p:spPr/>
        <p:txBody>
          <a:bodyPr/>
          <a:lstStyle/>
          <a:p>
            <a:fld id="{07E192A0-8F8C-864C-81AC-13EEC39CB292}" type="slidenum">
              <a:rPr lang="en-US" smtClean="0"/>
              <a:t>16</a:t>
            </a:fld>
            <a:endParaRPr lang="en-US"/>
          </a:p>
        </p:txBody>
      </p:sp>
    </p:spTree>
    <p:extLst>
      <p:ext uri="{BB962C8B-B14F-4D97-AF65-F5344CB8AC3E}">
        <p14:creationId xmlns:p14="http://schemas.microsoft.com/office/powerpoint/2010/main" val="151214834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9544" y="1807317"/>
            <a:ext cx="7886700" cy="3040995"/>
          </a:xfrm>
        </p:spPr>
        <p:txBody>
          <a:bodyPr>
            <a:normAutofit/>
          </a:bodyPr>
          <a:lstStyle/>
          <a:p>
            <a:pPr marL="0" indent="0">
              <a:lnSpc>
                <a:spcPct val="100000"/>
              </a:lnSpc>
              <a:spcAft>
                <a:spcPts val="1200"/>
              </a:spcAft>
              <a:buNone/>
            </a:pPr>
            <a:r>
              <a:rPr lang="en-US" sz="2400" dirty="0">
                <a:latin typeface="Century Gothic" panose="020B0502020202020204" pitchFamily="34" charset="0"/>
              </a:rPr>
              <a:t>STAFF RECOMMENDATION: </a:t>
            </a:r>
          </a:p>
        </p:txBody>
      </p:sp>
      <p:sp>
        <p:nvSpPr>
          <p:cNvPr id="5" name="Title 1"/>
          <p:cNvSpPr txBox="1">
            <a:spLocks/>
          </p:cNvSpPr>
          <p:nvPr/>
        </p:nvSpPr>
        <p:spPr>
          <a:xfrm>
            <a:off x="599544" y="1369299"/>
            <a:ext cx="7944912" cy="4463329"/>
          </a:xfrm>
          <a:prstGeom prst="rect">
            <a:avLst/>
          </a:prstGeom>
        </p:spPr>
        <p:txBody>
          <a:bodyPr vert="horz" lIns="91440" tIns="45720" rIns="91440" bIns="45720" rtlCol="0" anchor="ctr">
            <a:noAutofit/>
          </a:bodyPr>
          <a:lstStyle/>
          <a:p>
            <a:pPr algn="just"/>
            <a:r>
              <a:rPr lang="en-US" sz="2400" dirty="0">
                <a:latin typeface="Century Gothic" panose="020B0502020202020204" pitchFamily="34" charset="0"/>
              </a:rPr>
              <a:t>The Design Review Board approve the project as proposed and issue Design Review approval and a Hillside Development Permit, subject to the conditions of approval for the property located at 2016 Hanscom Drive.</a:t>
            </a:r>
            <a:endParaRPr kumimoji="0" lang="en-US" sz="2400" b="0" i="0" u="none" strike="noStrike" kern="1200" cap="none" spc="0" normalizeH="0" noProof="0" dirty="0">
              <a:ln>
                <a:noFill/>
              </a:ln>
              <a:solidFill>
                <a:schemeClr val="tx1"/>
              </a:solidFill>
              <a:effectLst/>
              <a:uLnTx/>
              <a:uFillTx/>
              <a:ea typeface="+mj-ea"/>
              <a:cs typeface="+mj-cs"/>
            </a:endParaRPr>
          </a:p>
        </p:txBody>
      </p:sp>
      <p:pic>
        <p:nvPicPr>
          <p:cNvPr id="3" name="Audio Recording Apr 25, 2021 at 12:42:07 PM" descr="Audio Recording Apr 25, 2021 at 12:42:07 PM">
            <a:hlinkClick r:id="" action="ppaction://media"/>
            <a:extLst>
              <a:ext uri="{FF2B5EF4-FFF2-40B4-BE49-F238E27FC236}">
                <a16:creationId xmlns:a16="http://schemas.microsoft.com/office/drawing/2014/main" id="{9EFEA673-0685-8347-B4A9-001F7DDDE6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45309" y="5864246"/>
            <a:ext cx="812800" cy="812800"/>
          </a:xfrm>
          <a:prstGeom prst="rect">
            <a:avLst/>
          </a:prstGeom>
        </p:spPr>
      </p:pic>
      <p:sp>
        <p:nvSpPr>
          <p:cNvPr id="6" name="Slide Number Placeholder 5">
            <a:extLst>
              <a:ext uri="{FF2B5EF4-FFF2-40B4-BE49-F238E27FC236}">
                <a16:creationId xmlns:a16="http://schemas.microsoft.com/office/drawing/2014/main" id="{9E2C0423-D24B-8243-A27C-1F374639A782}"/>
              </a:ext>
            </a:extLst>
          </p:cNvPr>
          <p:cNvSpPr>
            <a:spLocks noGrp="1"/>
          </p:cNvSpPr>
          <p:nvPr>
            <p:ph type="sldNum" sz="quarter" idx="11"/>
          </p:nvPr>
        </p:nvSpPr>
        <p:spPr/>
        <p:txBody>
          <a:bodyPr/>
          <a:lstStyle/>
          <a:p>
            <a:fld id="{07E192A0-8F8C-864C-81AC-13EEC39CB292}" type="slidenum">
              <a:rPr lang="en-US" smtClean="0"/>
              <a:t>17</a:t>
            </a:fld>
            <a:endParaRPr lang="en-US"/>
          </a:p>
        </p:txBody>
      </p:sp>
    </p:spTree>
    <p:extLst>
      <p:ext uri="{BB962C8B-B14F-4D97-AF65-F5344CB8AC3E}">
        <p14:creationId xmlns:p14="http://schemas.microsoft.com/office/powerpoint/2010/main" val="133172481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6092" y="740229"/>
            <a:ext cx="8438606" cy="646331"/>
          </a:xfrm>
          <a:prstGeom prst="rect">
            <a:avLst/>
          </a:prstGeom>
          <a:noFill/>
        </p:spPr>
        <p:txBody>
          <a:bodyPr wrap="square" rtlCol="0">
            <a:spAutoFit/>
          </a:bodyPr>
          <a:lstStyle/>
          <a:p>
            <a:endParaRPr lang="en-US" dirty="0"/>
          </a:p>
          <a:p>
            <a:endParaRPr lang="en-US" dirty="0"/>
          </a:p>
        </p:txBody>
      </p:sp>
      <p:sp>
        <p:nvSpPr>
          <p:cNvPr id="4" name="TextBox 3"/>
          <p:cNvSpPr txBox="1"/>
          <p:nvPr/>
        </p:nvSpPr>
        <p:spPr>
          <a:xfrm>
            <a:off x="3689015" y="2197127"/>
            <a:ext cx="1720343" cy="461665"/>
          </a:xfrm>
          <a:prstGeom prst="rect">
            <a:avLst/>
          </a:prstGeom>
          <a:noFill/>
        </p:spPr>
        <p:txBody>
          <a:bodyPr wrap="none" rtlCol="0">
            <a:spAutoFit/>
          </a:bodyPr>
          <a:lstStyle/>
          <a:p>
            <a:r>
              <a:rPr lang="en-US" sz="2400" dirty="0">
                <a:latin typeface="Century Gothic" panose="020B0502020202020204" pitchFamily="34" charset="0"/>
              </a:rPr>
              <a:t>Questions </a:t>
            </a:r>
          </a:p>
        </p:txBody>
      </p:sp>
      <p:pic>
        <p:nvPicPr>
          <p:cNvPr id="2" name="Audio Recording Apr 25, 2021 at 12:43:56 PM" descr="Audio Recording Apr 25, 2021 at 12:43:56 PM">
            <a:hlinkClick r:id="" action="ppaction://media"/>
            <a:extLst>
              <a:ext uri="{FF2B5EF4-FFF2-40B4-BE49-F238E27FC236}">
                <a16:creationId xmlns:a16="http://schemas.microsoft.com/office/drawing/2014/main" id="{CA85AC3A-D88F-3441-B5CA-0DAA0429BC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
        <p:nvSpPr>
          <p:cNvPr id="6" name="Slide Number Placeholder 5">
            <a:extLst>
              <a:ext uri="{FF2B5EF4-FFF2-40B4-BE49-F238E27FC236}">
                <a16:creationId xmlns:a16="http://schemas.microsoft.com/office/drawing/2014/main" id="{E5A53739-F7B0-0C4B-887C-68E53B50EF33}"/>
              </a:ext>
            </a:extLst>
          </p:cNvPr>
          <p:cNvSpPr>
            <a:spLocks noGrp="1"/>
          </p:cNvSpPr>
          <p:nvPr>
            <p:ph type="sldNum" sz="quarter" idx="11"/>
          </p:nvPr>
        </p:nvSpPr>
        <p:spPr/>
        <p:txBody>
          <a:bodyPr/>
          <a:lstStyle/>
          <a:p>
            <a:fld id="{07E192A0-8F8C-864C-81AC-13EEC39CB292}" type="slidenum">
              <a:rPr lang="en-US" smtClean="0"/>
              <a:t>18</a:t>
            </a:fld>
            <a:endParaRPr lang="en-US"/>
          </a:p>
        </p:txBody>
      </p:sp>
    </p:spTree>
    <p:extLst>
      <p:ext uri="{BB962C8B-B14F-4D97-AF65-F5344CB8AC3E}">
        <p14:creationId xmlns:p14="http://schemas.microsoft.com/office/powerpoint/2010/main" val="5688668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bwMode="auto">
          <a:xfrm>
            <a:off x="60388" y="1134287"/>
            <a:ext cx="8626412" cy="544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spcBef>
                <a:spcPct val="20000"/>
              </a:spcBef>
              <a:buClr>
                <a:schemeClr val="accent1"/>
              </a:buClr>
              <a:buSzPct val="85000"/>
              <a:buFont typeface="Arial" charset="0"/>
              <a:buChar char="•"/>
              <a:defRPr sz="2400">
                <a:solidFill>
                  <a:schemeClr val="tx1"/>
                </a:solidFill>
                <a:latin typeface="Arial" charset="0"/>
              </a:defRPr>
            </a:lvl1pPr>
            <a:lvl2pPr indent="-182563">
              <a:spcBef>
                <a:spcPct val="20000"/>
              </a:spcBef>
              <a:buClr>
                <a:schemeClr val="accent1"/>
              </a:buClr>
              <a:buSzPct val="85000"/>
              <a:buFont typeface="Arial" charset="0"/>
              <a:buChar char="•"/>
              <a:defRPr sz="2000">
                <a:solidFill>
                  <a:schemeClr val="tx1"/>
                </a:solidFill>
                <a:latin typeface="Arial" charset="0"/>
              </a:defRPr>
            </a:lvl2pPr>
            <a:lvl3pPr marL="573088" indent="-457200">
              <a:spcBef>
                <a:spcPct val="20000"/>
              </a:spcBef>
              <a:buClr>
                <a:schemeClr val="accent1"/>
              </a:buClr>
              <a:buSzPct val="90000"/>
              <a:buFont typeface="Arial" charset="0"/>
              <a:buChar char="•"/>
              <a:defRPr>
                <a:solidFill>
                  <a:schemeClr val="tx1"/>
                </a:solidFill>
                <a:latin typeface="Arial" charset="0"/>
              </a:defRPr>
            </a:lvl3pPr>
            <a:lvl4pPr marL="1004888" indent="-182563">
              <a:spcBef>
                <a:spcPct val="20000"/>
              </a:spcBef>
              <a:buClr>
                <a:schemeClr val="accent1"/>
              </a:buClr>
              <a:buFont typeface="Arial" charset="0"/>
              <a:buChar char="•"/>
              <a:defRPr sz="1600">
                <a:solidFill>
                  <a:schemeClr val="tx1"/>
                </a:solidFill>
                <a:latin typeface="Arial" charset="0"/>
              </a:defRPr>
            </a:lvl4pPr>
            <a:lvl5pPr marL="1030288" indent="-457200">
              <a:spcBef>
                <a:spcPct val="20000"/>
              </a:spcBef>
              <a:buClr>
                <a:schemeClr val="accent1"/>
              </a:buClr>
              <a:buSzPct val="100000"/>
              <a:buFont typeface="Arial" charset="0"/>
              <a:buChar char="•"/>
              <a:defRPr sz="1400">
                <a:solidFill>
                  <a:schemeClr val="tx1"/>
                </a:solidFill>
                <a:latin typeface="Arial" charset="0"/>
              </a:defRPr>
            </a:lvl5pPr>
            <a:lvl6pPr marL="14874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19446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24018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28590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lvl="2" algn="just">
              <a:spcAft>
                <a:spcPts val="1200"/>
              </a:spcAft>
            </a:pPr>
            <a:endParaRPr lang="en-US" altLang="en-US" sz="2400" i="1" dirty="0">
              <a:latin typeface="Century Gothic" pitchFamily="34" charset="0"/>
            </a:endParaRPr>
          </a:p>
          <a:p>
            <a:pPr lvl="2" algn="just">
              <a:spcAft>
                <a:spcPts val="1200"/>
              </a:spcAft>
            </a:pPr>
            <a:r>
              <a:rPr lang="en-US" altLang="en-US" sz="2400" b="1" dirty="0">
                <a:latin typeface="Century Gothic" pitchFamily="34" charset="0"/>
              </a:rPr>
              <a:t>Design Review </a:t>
            </a:r>
            <a:r>
              <a:rPr lang="en-US" altLang="en-US" sz="2400" dirty="0">
                <a:latin typeface="Century Gothic" pitchFamily="34" charset="0"/>
              </a:rPr>
              <a:t>for a 3,023 square-foot addition (1,992 square foot first-floor addition and a new 1,032 square foot basement) to an existing 2,540 square foot single-family home.</a:t>
            </a:r>
          </a:p>
          <a:p>
            <a:pPr lvl="2" algn="just">
              <a:spcAft>
                <a:spcPts val="1200"/>
              </a:spcAft>
            </a:pPr>
            <a:r>
              <a:rPr lang="en-US" altLang="en-US" sz="2400" b="1" dirty="0">
                <a:latin typeface="Century Gothic" pitchFamily="34" charset="0"/>
              </a:rPr>
              <a:t>Hillside Development Permit </a:t>
            </a:r>
            <a:r>
              <a:rPr lang="en-US" altLang="en-US" sz="2400" dirty="0">
                <a:latin typeface="Century Gothic" pitchFamily="34" charset="0"/>
              </a:rPr>
              <a:t>to allow construction on a site with an average slope of 20% or greater.</a:t>
            </a:r>
          </a:p>
          <a:p>
            <a:pPr lvl="2" algn="just">
              <a:spcAft>
                <a:spcPts val="1200"/>
              </a:spcAft>
            </a:pPr>
            <a:r>
              <a:rPr lang="en-US" altLang="en-US" sz="2400" dirty="0">
                <a:latin typeface="Century Gothic" pitchFamily="34" charset="0"/>
              </a:rPr>
              <a:t>Zoning: Residential Single Family (RS)</a:t>
            </a:r>
          </a:p>
          <a:p>
            <a:pPr lvl="2" algn="just">
              <a:spcAft>
                <a:spcPts val="1200"/>
              </a:spcAft>
            </a:pPr>
            <a:r>
              <a:rPr lang="en-US" altLang="en-US" sz="2400" dirty="0">
                <a:latin typeface="Century Gothic" pitchFamily="34" charset="0"/>
              </a:rPr>
              <a:t>CEQA: Categorical Exemption – Section 15301,  Class 1 “Existing Facilities”. </a:t>
            </a:r>
            <a:endParaRPr lang="en-US" sz="2400" dirty="0">
              <a:latin typeface="Century Gothic" panose="020B0502020202020204" pitchFamily="34" charset="0"/>
            </a:endParaRPr>
          </a:p>
          <a:p>
            <a:pPr lvl="2" algn="just">
              <a:spcAft>
                <a:spcPts val="1200"/>
              </a:spcAft>
            </a:pPr>
            <a:endParaRPr lang="en-US" sz="2400" dirty="0">
              <a:latin typeface="Century Gothic" panose="020B0502020202020204" pitchFamily="34" charset="0"/>
            </a:endParaRPr>
          </a:p>
          <a:p>
            <a:pPr lvl="2" algn="just">
              <a:spcAft>
                <a:spcPts val="1200"/>
              </a:spcAft>
            </a:pPr>
            <a:endParaRPr lang="en-US" altLang="en-US" sz="2400" dirty="0">
              <a:latin typeface="Century Gothic" pitchFamily="34" charset="0"/>
            </a:endParaRPr>
          </a:p>
        </p:txBody>
      </p:sp>
      <p:sp>
        <p:nvSpPr>
          <p:cNvPr id="4" name="Content Placeholder 3"/>
          <p:cNvSpPr txBox="1">
            <a:spLocks/>
          </p:cNvSpPr>
          <p:nvPr/>
        </p:nvSpPr>
        <p:spPr>
          <a:xfrm>
            <a:off x="0" y="759288"/>
            <a:ext cx="9144000" cy="547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2800" dirty="0">
                <a:latin typeface="Century Gothic" pitchFamily="34" charset="0"/>
              </a:rPr>
              <a:t>PROJECT DESCRIPTION</a:t>
            </a:r>
          </a:p>
        </p:txBody>
      </p:sp>
      <p:pic>
        <p:nvPicPr>
          <p:cNvPr id="2" name="Audio Recording Apr 25, 2021 at 12:45:45 PM" descr="Audio Recording Apr 25, 2021 at 12:45:45 PM">
            <a:hlinkClick r:id="" action="ppaction://media"/>
            <a:extLst>
              <a:ext uri="{FF2B5EF4-FFF2-40B4-BE49-F238E27FC236}">
                <a16:creationId xmlns:a16="http://schemas.microsoft.com/office/drawing/2014/main" id="{CE55023C-A38A-BB4E-9BC5-848BCA9A85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74000" y="5865001"/>
            <a:ext cx="812800" cy="812800"/>
          </a:xfrm>
          <a:prstGeom prst="rect">
            <a:avLst/>
          </a:prstGeom>
        </p:spPr>
      </p:pic>
      <p:sp>
        <p:nvSpPr>
          <p:cNvPr id="6" name="Slide Number Placeholder 5">
            <a:extLst>
              <a:ext uri="{FF2B5EF4-FFF2-40B4-BE49-F238E27FC236}">
                <a16:creationId xmlns:a16="http://schemas.microsoft.com/office/drawing/2014/main" id="{795CA216-E6F9-0548-9278-233FF25231AC}"/>
              </a:ext>
            </a:extLst>
          </p:cNvPr>
          <p:cNvSpPr>
            <a:spLocks noGrp="1"/>
          </p:cNvSpPr>
          <p:nvPr>
            <p:ph type="sldNum" sz="quarter" idx="11"/>
          </p:nvPr>
        </p:nvSpPr>
        <p:spPr/>
        <p:txBody>
          <a:bodyPr/>
          <a:lstStyle/>
          <a:p>
            <a:fld id="{07E192A0-8F8C-864C-81AC-13EEC39CB292}" type="slidenum">
              <a:rPr lang="en-US" smtClean="0"/>
              <a:t>2</a:t>
            </a:fld>
            <a:endParaRPr lang="en-US"/>
          </a:p>
        </p:txBody>
      </p:sp>
    </p:spTree>
    <p:extLst>
      <p:ext uri="{BB962C8B-B14F-4D97-AF65-F5344CB8AC3E}">
        <p14:creationId xmlns:p14="http://schemas.microsoft.com/office/powerpoint/2010/main" val="110244415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p:cNvSpPr>
          <p:nvPr/>
        </p:nvSpPr>
        <p:spPr>
          <a:xfrm>
            <a:off x="8212241" y="5778819"/>
            <a:ext cx="613856" cy="66143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2400" b="1" dirty="0">
                <a:effectLst/>
                <a:latin typeface="Arial" panose="020B0604020202020204" pitchFamily="34" charset="0"/>
                <a:ea typeface="Arial" panose="020B0604020202020204" pitchFamily="34" charset="0"/>
              </a:rPr>
              <a:t>N</a:t>
            </a:r>
            <a:endParaRPr lang="en-US" sz="1400" dirty="0">
              <a:effectLst/>
              <a:latin typeface="Arial" panose="020B0604020202020204" pitchFamily="34" charset="0"/>
              <a:ea typeface="Arial" panose="020B0604020202020204" pitchFamily="34" charset="0"/>
            </a:endParaRPr>
          </a:p>
        </p:txBody>
      </p:sp>
      <p:cxnSp>
        <p:nvCxnSpPr>
          <p:cNvPr id="7" name="Straight Arrow Connector 6"/>
          <p:cNvCxnSpPr>
            <a:cxnSpLocks/>
          </p:cNvCxnSpPr>
          <p:nvPr/>
        </p:nvCxnSpPr>
        <p:spPr>
          <a:xfrm flipV="1">
            <a:off x="8403339" y="5381550"/>
            <a:ext cx="62209" cy="424375"/>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82DDD988-C079-45C9-8E95-70B66285F3A0}"/>
              </a:ext>
            </a:extLst>
          </p:cNvPr>
          <p:cNvSpPr txBox="1"/>
          <p:nvPr/>
        </p:nvSpPr>
        <p:spPr>
          <a:xfrm rot="20665867">
            <a:off x="4875662" y="5203997"/>
            <a:ext cx="1923160" cy="377013"/>
          </a:xfrm>
          <a:prstGeom prst="rect">
            <a:avLst/>
          </a:prstGeom>
          <a:noFill/>
        </p:spPr>
        <p:txBody>
          <a:bodyPr wrap="square" rtlCol="0">
            <a:spAutoFit/>
          </a:bodyPr>
          <a:lstStyle/>
          <a:p>
            <a:r>
              <a:rPr lang="en-US" b="1" dirty="0">
                <a:solidFill>
                  <a:schemeClr val="bg1"/>
                </a:solidFill>
              </a:rPr>
              <a:t>Brunswick Ave.</a:t>
            </a:r>
          </a:p>
        </p:txBody>
      </p:sp>
      <p:sp>
        <p:nvSpPr>
          <p:cNvPr id="12" name="TextBox 11">
            <a:extLst>
              <a:ext uri="{FF2B5EF4-FFF2-40B4-BE49-F238E27FC236}">
                <a16:creationId xmlns:a16="http://schemas.microsoft.com/office/drawing/2014/main" id="{919001CB-3728-4BEA-B542-1C736D69FC30}"/>
              </a:ext>
            </a:extLst>
          </p:cNvPr>
          <p:cNvSpPr txBox="1"/>
          <p:nvPr/>
        </p:nvSpPr>
        <p:spPr>
          <a:xfrm rot="16713370">
            <a:off x="442107" y="3074252"/>
            <a:ext cx="1923160" cy="377013"/>
          </a:xfrm>
          <a:prstGeom prst="rect">
            <a:avLst/>
          </a:prstGeom>
          <a:noFill/>
        </p:spPr>
        <p:txBody>
          <a:bodyPr wrap="square" rtlCol="0">
            <a:spAutoFit/>
          </a:bodyPr>
          <a:lstStyle/>
          <a:p>
            <a:r>
              <a:rPr lang="en-US" b="1" dirty="0">
                <a:solidFill>
                  <a:schemeClr val="bg1"/>
                </a:solidFill>
              </a:rPr>
              <a:t>Monterey Road</a:t>
            </a:r>
          </a:p>
        </p:txBody>
      </p:sp>
      <p:sp>
        <p:nvSpPr>
          <p:cNvPr id="8" name="TextBox 7">
            <a:extLst>
              <a:ext uri="{FF2B5EF4-FFF2-40B4-BE49-F238E27FC236}">
                <a16:creationId xmlns:a16="http://schemas.microsoft.com/office/drawing/2014/main" id="{99A3D5CB-86CB-424E-B0F4-9DE2CE44F2E7}"/>
              </a:ext>
            </a:extLst>
          </p:cNvPr>
          <p:cNvSpPr txBox="1"/>
          <p:nvPr/>
        </p:nvSpPr>
        <p:spPr>
          <a:xfrm>
            <a:off x="3235911" y="740761"/>
            <a:ext cx="2672178" cy="369332"/>
          </a:xfrm>
          <a:prstGeom prst="rect">
            <a:avLst/>
          </a:prstGeom>
          <a:noFill/>
        </p:spPr>
        <p:txBody>
          <a:bodyPr wrap="square" rtlCol="0">
            <a:spAutoFit/>
          </a:bodyPr>
          <a:lstStyle/>
          <a:p>
            <a:pPr algn="ctr"/>
            <a:r>
              <a:rPr lang="en-US" dirty="0">
                <a:latin typeface="Century Gothic" panose="020B0502020202020204" pitchFamily="34" charset="0"/>
              </a:rPr>
              <a:t>Aerial View</a:t>
            </a:r>
          </a:p>
        </p:txBody>
      </p:sp>
      <p:pic>
        <p:nvPicPr>
          <p:cNvPr id="13" name="Picture 12">
            <a:extLst>
              <a:ext uri="{FF2B5EF4-FFF2-40B4-BE49-F238E27FC236}">
                <a16:creationId xmlns:a16="http://schemas.microsoft.com/office/drawing/2014/main" id="{718E8590-9521-EA4C-A07C-A893BAF388A5}"/>
              </a:ext>
            </a:extLst>
          </p:cNvPr>
          <p:cNvPicPr/>
          <p:nvPr/>
        </p:nvPicPr>
        <p:blipFill>
          <a:blip r:embed="rId5">
            <a:extLst>
              <a:ext uri="{28A0092B-C50C-407E-A947-70E740481C1C}">
                <a14:useLocalDpi xmlns:a14="http://schemas.microsoft.com/office/drawing/2010/main" val="0"/>
              </a:ext>
            </a:extLst>
          </a:blip>
          <a:stretch>
            <a:fillRect/>
          </a:stretch>
        </p:blipFill>
        <p:spPr>
          <a:xfrm>
            <a:off x="1074215" y="1445779"/>
            <a:ext cx="7072884" cy="4722086"/>
          </a:xfrm>
          <a:prstGeom prst="rect">
            <a:avLst/>
          </a:prstGeom>
        </p:spPr>
      </p:pic>
      <p:pic>
        <p:nvPicPr>
          <p:cNvPr id="2" name="Audio Recording Apr 25, 2021 at 12:47:35 PM" descr="Audio Recording Apr 25, 2021 at 12:47:35 PM">
            <a:hlinkClick r:id="" action="ppaction://media"/>
            <a:extLst>
              <a:ext uri="{FF2B5EF4-FFF2-40B4-BE49-F238E27FC236}">
                <a16:creationId xmlns:a16="http://schemas.microsoft.com/office/drawing/2014/main" id="{CB4BB240-14B2-F544-8C07-2EFABE3856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6056" y="6078629"/>
            <a:ext cx="812800" cy="812800"/>
          </a:xfrm>
          <a:prstGeom prst="rect">
            <a:avLst/>
          </a:prstGeom>
        </p:spPr>
      </p:pic>
      <p:sp>
        <p:nvSpPr>
          <p:cNvPr id="4" name="Slide Number Placeholder 3">
            <a:extLst>
              <a:ext uri="{FF2B5EF4-FFF2-40B4-BE49-F238E27FC236}">
                <a16:creationId xmlns:a16="http://schemas.microsoft.com/office/drawing/2014/main" id="{92AF50FD-5DEC-894E-949F-546DABDCA2CF}"/>
              </a:ext>
            </a:extLst>
          </p:cNvPr>
          <p:cNvSpPr>
            <a:spLocks noGrp="1"/>
          </p:cNvSpPr>
          <p:nvPr>
            <p:ph type="sldNum" sz="quarter" idx="11"/>
          </p:nvPr>
        </p:nvSpPr>
        <p:spPr/>
        <p:txBody>
          <a:bodyPr/>
          <a:lstStyle/>
          <a:p>
            <a:fld id="{07E192A0-8F8C-864C-81AC-13EEC39CB292}" type="slidenum">
              <a:rPr lang="en-US" smtClean="0"/>
              <a:t>3</a:t>
            </a:fld>
            <a:endParaRPr lang="en-US"/>
          </a:p>
        </p:txBody>
      </p:sp>
    </p:spTree>
    <p:extLst>
      <p:ext uri="{BB962C8B-B14F-4D97-AF65-F5344CB8AC3E}">
        <p14:creationId xmlns:p14="http://schemas.microsoft.com/office/powerpoint/2010/main" val="205432472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F322CE-E2E2-4E35-BB3C-2906AB1713DD}"/>
              </a:ext>
            </a:extLst>
          </p:cNvPr>
          <p:cNvSpPr txBox="1"/>
          <p:nvPr/>
        </p:nvSpPr>
        <p:spPr>
          <a:xfrm>
            <a:off x="720032" y="1339638"/>
            <a:ext cx="2672178" cy="369332"/>
          </a:xfrm>
          <a:prstGeom prst="rect">
            <a:avLst/>
          </a:prstGeom>
          <a:noFill/>
        </p:spPr>
        <p:txBody>
          <a:bodyPr wrap="square" rtlCol="0">
            <a:spAutoFit/>
          </a:bodyPr>
          <a:lstStyle/>
          <a:p>
            <a:pPr algn="ctr"/>
            <a:r>
              <a:rPr lang="en-US" dirty="0">
                <a:latin typeface="Century Gothic" panose="020B0502020202020204" pitchFamily="34" charset="0"/>
              </a:rPr>
              <a:t>Street View (West)</a:t>
            </a:r>
          </a:p>
        </p:txBody>
      </p:sp>
      <p:pic>
        <p:nvPicPr>
          <p:cNvPr id="6" name="Picture 5">
            <a:extLst>
              <a:ext uri="{FF2B5EF4-FFF2-40B4-BE49-F238E27FC236}">
                <a16:creationId xmlns:a16="http://schemas.microsoft.com/office/drawing/2014/main" id="{9706B554-002E-2145-BF20-6134EA20ABE4}"/>
              </a:ext>
            </a:extLst>
          </p:cNvPr>
          <p:cNvPicPr/>
          <p:nvPr/>
        </p:nvPicPr>
        <p:blipFill rotWithShape="1">
          <a:blip r:embed="rId5" cstate="print">
            <a:extLst>
              <a:ext uri="{28A0092B-C50C-407E-A947-70E740481C1C}">
                <a14:useLocalDpi xmlns:a14="http://schemas.microsoft.com/office/drawing/2010/main" val="0"/>
              </a:ext>
            </a:extLst>
          </a:blip>
          <a:srcRect l="9262" t="-3843" r="8150" b="16363"/>
          <a:stretch/>
        </p:blipFill>
        <p:spPr>
          <a:xfrm>
            <a:off x="132474" y="1797980"/>
            <a:ext cx="3847294" cy="2631145"/>
          </a:xfrm>
          <a:prstGeom prst="rect">
            <a:avLst/>
          </a:prstGeom>
        </p:spPr>
      </p:pic>
      <p:pic>
        <p:nvPicPr>
          <p:cNvPr id="4" name="Picture 3">
            <a:extLst>
              <a:ext uri="{FF2B5EF4-FFF2-40B4-BE49-F238E27FC236}">
                <a16:creationId xmlns:a16="http://schemas.microsoft.com/office/drawing/2014/main" id="{7BA050E3-3A54-7C46-89FD-EBD019851F57}"/>
              </a:ext>
            </a:extLst>
          </p:cNvPr>
          <p:cNvPicPr>
            <a:picLocks noChangeAspect="1"/>
          </p:cNvPicPr>
          <p:nvPr/>
        </p:nvPicPr>
        <p:blipFill rotWithShape="1">
          <a:blip r:embed="rId6">
            <a:extLst>
              <a:ext uri="{28A0092B-C50C-407E-A947-70E740481C1C}">
                <a14:useLocalDpi xmlns:a14="http://schemas.microsoft.com/office/drawing/2010/main" val="0"/>
              </a:ext>
            </a:extLst>
          </a:blip>
          <a:srcRect l="10857" t="3848" r="14440" b="17510"/>
          <a:stretch/>
        </p:blipFill>
        <p:spPr>
          <a:xfrm>
            <a:off x="4268076" y="1914526"/>
            <a:ext cx="4743450" cy="2514599"/>
          </a:xfrm>
          <a:prstGeom prst="rect">
            <a:avLst/>
          </a:prstGeom>
        </p:spPr>
      </p:pic>
      <p:sp>
        <p:nvSpPr>
          <p:cNvPr id="8" name="TextBox 7">
            <a:extLst>
              <a:ext uri="{FF2B5EF4-FFF2-40B4-BE49-F238E27FC236}">
                <a16:creationId xmlns:a16="http://schemas.microsoft.com/office/drawing/2014/main" id="{B7824233-ABC4-574D-8D47-7629F8F889B6}"/>
              </a:ext>
            </a:extLst>
          </p:cNvPr>
          <p:cNvSpPr txBox="1"/>
          <p:nvPr/>
        </p:nvSpPr>
        <p:spPr>
          <a:xfrm>
            <a:off x="5303712" y="1339638"/>
            <a:ext cx="2672178" cy="369332"/>
          </a:xfrm>
          <a:prstGeom prst="rect">
            <a:avLst/>
          </a:prstGeom>
          <a:noFill/>
        </p:spPr>
        <p:txBody>
          <a:bodyPr wrap="square" rtlCol="0">
            <a:spAutoFit/>
          </a:bodyPr>
          <a:lstStyle/>
          <a:p>
            <a:pPr algn="ctr"/>
            <a:r>
              <a:rPr lang="en-US" dirty="0">
                <a:latin typeface="Century Gothic" panose="020B0502020202020204" pitchFamily="34" charset="0"/>
              </a:rPr>
              <a:t>Front of House (South)</a:t>
            </a:r>
          </a:p>
        </p:txBody>
      </p:sp>
      <p:pic>
        <p:nvPicPr>
          <p:cNvPr id="7" name="Audio Recording Apr 25, 2021 at 2:58:09 PM" descr="Audio Recording Apr 25, 2021 at 2:58:09 PM">
            <a:hlinkClick r:id="" action="ppaction://media"/>
            <a:extLst>
              <a:ext uri="{FF2B5EF4-FFF2-40B4-BE49-F238E27FC236}">
                <a16:creationId xmlns:a16="http://schemas.microsoft.com/office/drawing/2014/main" id="{9D8A4C5A-A1D8-C44F-B683-18B3D21007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94625" y="5837237"/>
            <a:ext cx="812800" cy="812800"/>
          </a:xfrm>
          <a:prstGeom prst="rect">
            <a:avLst/>
          </a:prstGeom>
        </p:spPr>
      </p:pic>
      <p:sp>
        <p:nvSpPr>
          <p:cNvPr id="3" name="Slide Number Placeholder 2">
            <a:extLst>
              <a:ext uri="{FF2B5EF4-FFF2-40B4-BE49-F238E27FC236}">
                <a16:creationId xmlns:a16="http://schemas.microsoft.com/office/drawing/2014/main" id="{F6F17104-31FD-E446-9410-8AF29BA6C923}"/>
              </a:ext>
            </a:extLst>
          </p:cNvPr>
          <p:cNvSpPr>
            <a:spLocks noGrp="1"/>
          </p:cNvSpPr>
          <p:nvPr>
            <p:ph type="sldNum" sz="quarter" idx="11"/>
          </p:nvPr>
        </p:nvSpPr>
        <p:spPr/>
        <p:txBody>
          <a:bodyPr/>
          <a:lstStyle/>
          <a:p>
            <a:fld id="{07E192A0-8F8C-864C-81AC-13EEC39CB292}" type="slidenum">
              <a:rPr lang="en-US" smtClean="0"/>
              <a:t>4</a:t>
            </a:fld>
            <a:endParaRPr lang="en-US"/>
          </a:p>
        </p:txBody>
      </p:sp>
    </p:spTree>
    <p:extLst>
      <p:ext uri="{BB962C8B-B14F-4D97-AF65-F5344CB8AC3E}">
        <p14:creationId xmlns:p14="http://schemas.microsoft.com/office/powerpoint/2010/main" val="418883037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txBox="1">
            <a:spLocks/>
          </p:cNvSpPr>
          <p:nvPr/>
        </p:nvSpPr>
        <p:spPr>
          <a:xfrm>
            <a:off x="108285" y="498762"/>
            <a:ext cx="4322207" cy="34248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600" dirty="0"/>
          </a:p>
        </p:txBody>
      </p:sp>
      <p:sp>
        <p:nvSpPr>
          <p:cNvPr id="9" name="TextBox 8">
            <a:extLst>
              <a:ext uri="{FF2B5EF4-FFF2-40B4-BE49-F238E27FC236}">
                <a16:creationId xmlns:a16="http://schemas.microsoft.com/office/drawing/2014/main" id="{632A3F1A-E15A-4C8A-81EE-B8053836DE15}"/>
              </a:ext>
            </a:extLst>
          </p:cNvPr>
          <p:cNvSpPr txBox="1"/>
          <p:nvPr/>
        </p:nvSpPr>
        <p:spPr>
          <a:xfrm>
            <a:off x="1175359" y="6401676"/>
            <a:ext cx="1491449" cy="338554"/>
          </a:xfrm>
          <a:prstGeom prst="rect">
            <a:avLst/>
          </a:prstGeom>
          <a:noFill/>
        </p:spPr>
        <p:txBody>
          <a:bodyPr wrap="square" rtlCol="0">
            <a:spAutoFit/>
          </a:bodyPr>
          <a:lstStyle/>
          <a:p>
            <a:pPr algn="ctr"/>
            <a:r>
              <a:rPr lang="en-US" sz="1600" b="1" dirty="0">
                <a:latin typeface="Century Gothic" panose="020B0502020202020204" pitchFamily="34" charset="0"/>
              </a:rPr>
              <a:t>EXISTING</a:t>
            </a:r>
          </a:p>
        </p:txBody>
      </p:sp>
      <p:sp>
        <p:nvSpPr>
          <p:cNvPr id="13" name="TextBox 12">
            <a:extLst>
              <a:ext uri="{FF2B5EF4-FFF2-40B4-BE49-F238E27FC236}">
                <a16:creationId xmlns:a16="http://schemas.microsoft.com/office/drawing/2014/main" id="{389F0CED-A91E-41F1-AE94-67DBB780AC27}"/>
              </a:ext>
            </a:extLst>
          </p:cNvPr>
          <p:cNvSpPr txBox="1"/>
          <p:nvPr/>
        </p:nvSpPr>
        <p:spPr>
          <a:xfrm>
            <a:off x="5506614" y="6403616"/>
            <a:ext cx="2315593" cy="338554"/>
          </a:xfrm>
          <a:prstGeom prst="rect">
            <a:avLst/>
          </a:prstGeom>
          <a:noFill/>
        </p:spPr>
        <p:txBody>
          <a:bodyPr wrap="square" rtlCol="0">
            <a:spAutoFit/>
          </a:bodyPr>
          <a:lstStyle/>
          <a:p>
            <a:pPr algn="ctr"/>
            <a:r>
              <a:rPr lang="en-US" sz="1600" b="1" dirty="0">
                <a:latin typeface="Century Gothic" panose="020B0502020202020204" pitchFamily="34" charset="0"/>
              </a:rPr>
              <a:t>PROPOSED</a:t>
            </a:r>
          </a:p>
        </p:txBody>
      </p:sp>
      <p:pic>
        <p:nvPicPr>
          <p:cNvPr id="22" name="Picture 21">
            <a:extLst>
              <a:ext uri="{FF2B5EF4-FFF2-40B4-BE49-F238E27FC236}">
                <a16:creationId xmlns:a16="http://schemas.microsoft.com/office/drawing/2014/main" id="{B52AD8BB-912C-4B4B-99A8-D1989D19D326}"/>
              </a:ext>
            </a:extLst>
          </p:cNvPr>
          <p:cNvPicPr/>
          <p:nvPr/>
        </p:nvPicPr>
        <p:blipFill rotWithShape="1">
          <a:blip r:embed="rId5">
            <a:extLst>
              <a:ext uri="{28A0092B-C50C-407E-A947-70E740481C1C}">
                <a14:useLocalDpi xmlns:a14="http://schemas.microsoft.com/office/drawing/2010/main" val="0"/>
              </a:ext>
            </a:extLst>
          </a:blip>
          <a:srcRect l="4760" t="4825" r="7683" b="1732"/>
          <a:stretch/>
        </p:blipFill>
        <p:spPr>
          <a:xfrm>
            <a:off x="-17448" y="1083721"/>
            <a:ext cx="4322207" cy="4865511"/>
          </a:xfrm>
          <a:prstGeom prst="rect">
            <a:avLst/>
          </a:prstGeom>
        </p:spPr>
      </p:pic>
      <p:pic>
        <p:nvPicPr>
          <p:cNvPr id="25" name="Picture 24">
            <a:extLst>
              <a:ext uri="{FF2B5EF4-FFF2-40B4-BE49-F238E27FC236}">
                <a16:creationId xmlns:a16="http://schemas.microsoft.com/office/drawing/2014/main" id="{C12FEF2C-FF77-7B4F-BE03-4CF655C0A882}"/>
              </a:ext>
            </a:extLst>
          </p:cNvPr>
          <p:cNvPicPr/>
          <p:nvPr/>
        </p:nvPicPr>
        <p:blipFill rotWithShape="1">
          <a:blip r:embed="rId6">
            <a:extLst>
              <a:ext uri="{28A0092B-C50C-407E-A947-70E740481C1C}">
                <a14:useLocalDpi xmlns:a14="http://schemas.microsoft.com/office/drawing/2010/main" val="0"/>
              </a:ext>
            </a:extLst>
          </a:blip>
          <a:srcRect b="2063"/>
          <a:stretch/>
        </p:blipFill>
        <p:spPr>
          <a:xfrm>
            <a:off x="4430492" y="1170880"/>
            <a:ext cx="4730955" cy="4912084"/>
          </a:xfrm>
          <a:prstGeom prst="rect">
            <a:avLst/>
          </a:prstGeom>
        </p:spPr>
      </p:pic>
      <p:pic>
        <p:nvPicPr>
          <p:cNvPr id="12" name="Picture 11">
            <a:extLst>
              <a:ext uri="{FF2B5EF4-FFF2-40B4-BE49-F238E27FC236}">
                <a16:creationId xmlns:a16="http://schemas.microsoft.com/office/drawing/2014/main" id="{8023B0BA-8A3A-D64C-92E7-D7DDFDA83535}"/>
              </a:ext>
            </a:extLst>
          </p:cNvPr>
          <p:cNvPicPr/>
          <p:nvPr/>
        </p:nvPicPr>
        <p:blipFill>
          <a:blip r:embed="rId7" cstate="print">
            <a:extLst>
              <a:ext uri="{28A0092B-C50C-407E-A947-70E740481C1C}">
                <a14:useLocalDpi xmlns:a14="http://schemas.microsoft.com/office/drawing/2010/main" val="0"/>
              </a:ext>
            </a:extLst>
          </a:blip>
          <a:stretch>
            <a:fillRect/>
          </a:stretch>
        </p:blipFill>
        <p:spPr>
          <a:xfrm rot="6395499">
            <a:off x="4206716" y="6038321"/>
            <a:ext cx="730567" cy="730591"/>
          </a:xfrm>
          <a:prstGeom prst="rect">
            <a:avLst/>
          </a:prstGeom>
        </p:spPr>
      </p:pic>
      <p:sp>
        <p:nvSpPr>
          <p:cNvPr id="27" name="Rectangle 26">
            <a:extLst>
              <a:ext uri="{FF2B5EF4-FFF2-40B4-BE49-F238E27FC236}">
                <a16:creationId xmlns:a16="http://schemas.microsoft.com/office/drawing/2014/main" id="{1DFBCCB5-6AF0-874B-AA27-C6D5108B1B42}"/>
              </a:ext>
            </a:extLst>
          </p:cNvPr>
          <p:cNvSpPr/>
          <p:nvPr/>
        </p:nvSpPr>
        <p:spPr>
          <a:xfrm rot="4248605">
            <a:off x="3533631" y="3753517"/>
            <a:ext cx="1370084" cy="262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1226010-025E-A54C-BD2C-FADC13753361}"/>
              </a:ext>
            </a:extLst>
          </p:cNvPr>
          <p:cNvSpPr txBox="1"/>
          <p:nvPr/>
        </p:nvSpPr>
        <p:spPr>
          <a:xfrm>
            <a:off x="3377421" y="554063"/>
            <a:ext cx="2672178" cy="369332"/>
          </a:xfrm>
          <a:prstGeom prst="rect">
            <a:avLst/>
          </a:prstGeom>
          <a:noFill/>
        </p:spPr>
        <p:txBody>
          <a:bodyPr wrap="square" rtlCol="0">
            <a:spAutoFit/>
          </a:bodyPr>
          <a:lstStyle/>
          <a:p>
            <a:pPr algn="ctr"/>
            <a:r>
              <a:rPr lang="en-US" dirty="0">
                <a:latin typeface="Century Gothic" panose="020B0502020202020204" pitchFamily="34" charset="0"/>
              </a:rPr>
              <a:t>Site Plan</a:t>
            </a:r>
          </a:p>
        </p:txBody>
      </p:sp>
      <p:pic>
        <p:nvPicPr>
          <p:cNvPr id="2" name="Audio Recording Apr 25, 2021 at 3:02:00 PM" descr="Audio Recording Apr 25, 2021 at 3:02:00 PM">
            <a:hlinkClick r:id="" action="ppaction://media"/>
            <a:extLst>
              <a:ext uri="{FF2B5EF4-FFF2-40B4-BE49-F238E27FC236}">
                <a16:creationId xmlns:a16="http://schemas.microsoft.com/office/drawing/2014/main" id="{DA21EF8C-6CC2-EC45-AFFC-C1BA53E91DD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4893" y="6164553"/>
            <a:ext cx="812800" cy="812800"/>
          </a:xfrm>
          <a:prstGeom prst="rect">
            <a:avLst/>
          </a:prstGeom>
        </p:spPr>
      </p:pic>
      <p:sp>
        <p:nvSpPr>
          <p:cNvPr id="4" name="Slide Number Placeholder 3">
            <a:extLst>
              <a:ext uri="{FF2B5EF4-FFF2-40B4-BE49-F238E27FC236}">
                <a16:creationId xmlns:a16="http://schemas.microsoft.com/office/drawing/2014/main" id="{D2C859B4-00DC-5F49-8149-87259538C318}"/>
              </a:ext>
            </a:extLst>
          </p:cNvPr>
          <p:cNvSpPr>
            <a:spLocks noGrp="1"/>
          </p:cNvSpPr>
          <p:nvPr>
            <p:ph type="sldNum" sz="quarter" idx="11"/>
          </p:nvPr>
        </p:nvSpPr>
        <p:spPr/>
        <p:txBody>
          <a:bodyPr/>
          <a:lstStyle/>
          <a:p>
            <a:fld id="{07E192A0-8F8C-864C-81AC-13EEC39CB292}" type="slidenum">
              <a:rPr lang="en-US" smtClean="0"/>
              <a:t>5</a:t>
            </a:fld>
            <a:endParaRPr lang="en-US"/>
          </a:p>
        </p:txBody>
      </p:sp>
    </p:spTree>
    <p:extLst>
      <p:ext uri="{BB962C8B-B14F-4D97-AF65-F5344CB8AC3E}">
        <p14:creationId xmlns:p14="http://schemas.microsoft.com/office/powerpoint/2010/main" val="127093548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DA8B89-2E7A-9141-A13D-DEF706D480FF}"/>
              </a:ext>
            </a:extLst>
          </p:cNvPr>
          <p:cNvSpPr/>
          <p:nvPr/>
        </p:nvSpPr>
        <p:spPr>
          <a:xfrm>
            <a:off x="3089207" y="447609"/>
            <a:ext cx="2747868" cy="382477"/>
          </a:xfrm>
          <a:prstGeom prst="rect">
            <a:avLst/>
          </a:prstGeom>
        </p:spPr>
        <p:txBody>
          <a:bodyPr wrap="none">
            <a:spAutoFit/>
          </a:bodyPr>
          <a:lstStyle/>
          <a:p>
            <a:pPr algn="ctr">
              <a:lnSpc>
                <a:spcPct val="115000"/>
              </a:lnSpc>
            </a:pPr>
            <a:r>
              <a:rPr lang="en-US" dirty="0">
                <a:latin typeface="Century Gothic" panose="020B0502020202020204" pitchFamily="34" charset="0"/>
                <a:ea typeface="Times New Roman" panose="02020603050405020304" pitchFamily="18" charset="0"/>
              </a:rPr>
              <a:t> South Elevation (Front)</a:t>
            </a:r>
            <a:endParaRPr lang="en-US" sz="1600" dirty="0">
              <a:effectLst/>
              <a:latin typeface="Century Gothic" panose="020B0502020202020204" pitchFamily="34" charset="0"/>
              <a:ea typeface="Arial" panose="020B0604020202020204" pitchFamily="34" charset="0"/>
            </a:endParaRPr>
          </a:p>
        </p:txBody>
      </p:sp>
      <p:pic>
        <p:nvPicPr>
          <p:cNvPr id="4" name="Picture 3">
            <a:extLst>
              <a:ext uri="{FF2B5EF4-FFF2-40B4-BE49-F238E27FC236}">
                <a16:creationId xmlns:a16="http://schemas.microsoft.com/office/drawing/2014/main" id="{30D62DA7-1379-7047-88CA-64C5D0AD6D14}"/>
              </a:ext>
            </a:extLst>
          </p:cNvPr>
          <p:cNvPicPr/>
          <p:nvPr/>
        </p:nvPicPr>
        <p:blipFill rotWithShape="1">
          <a:blip r:embed="rId4" cstate="print">
            <a:extLst>
              <a:ext uri="{28A0092B-C50C-407E-A947-70E740481C1C}">
                <a14:useLocalDpi xmlns:a14="http://schemas.microsoft.com/office/drawing/2010/main" val="0"/>
              </a:ext>
            </a:extLst>
          </a:blip>
          <a:srcRect l="8637" b="12367"/>
          <a:stretch/>
        </p:blipFill>
        <p:spPr>
          <a:xfrm>
            <a:off x="449778" y="880590"/>
            <a:ext cx="8640947" cy="2667522"/>
          </a:xfrm>
          <a:prstGeom prst="rect">
            <a:avLst/>
          </a:prstGeom>
        </p:spPr>
      </p:pic>
      <p:pic>
        <p:nvPicPr>
          <p:cNvPr id="5" name="Picture 4">
            <a:extLst>
              <a:ext uri="{FF2B5EF4-FFF2-40B4-BE49-F238E27FC236}">
                <a16:creationId xmlns:a16="http://schemas.microsoft.com/office/drawing/2014/main" id="{1E4A5F48-A9E2-E840-9B7F-E63148B6C40B}"/>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48905" y="3764060"/>
            <a:ext cx="8442695" cy="2738792"/>
          </a:xfrm>
          <a:prstGeom prst="rect">
            <a:avLst/>
          </a:prstGeom>
        </p:spPr>
      </p:pic>
      <p:sp>
        <p:nvSpPr>
          <p:cNvPr id="6" name="TextBox 5">
            <a:extLst>
              <a:ext uri="{FF2B5EF4-FFF2-40B4-BE49-F238E27FC236}">
                <a16:creationId xmlns:a16="http://schemas.microsoft.com/office/drawing/2014/main" id="{F9CA6F6F-2EEF-0B43-A218-F88C9EFEB5EB}"/>
              </a:ext>
            </a:extLst>
          </p:cNvPr>
          <p:cNvSpPr txBox="1"/>
          <p:nvPr/>
        </p:nvSpPr>
        <p:spPr>
          <a:xfrm>
            <a:off x="548905" y="6336268"/>
            <a:ext cx="1556933" cy="369332"/>
          </a:xfrm>
          <a:prstGeom prst="rect">
            <a:avLst/>
          </a:prstGeom>
          <a:noFill/>
        </p:spPr>
        <p:txBody>
          <a:bodyPr wrap="square" rtlCol="0">
            <a:spAutoFit/>
          </a:bodyPr>
          <a:lstStyle/>
          <a:p>
            <a:r>
              <a:rPr lang="en-US" dirty="0">
                <a:latin typeface="Century Gothic" panose="020B0502020202020204" pitchFamily="34" charset="0"/>
              </a:rPr>
              <a:t>PROPOSED</a:t>
            </a:r>
          </a:p>
        </p:txBody>
      </p:sp>
      <p:sp>
        <p:nvSpPr>
          <p:cNvPr id="7" name="TextBox 6">
            <a:extLst>
              <a:ext uri="{FF2B5EF4-FFF2-40B4-BE49-F238E27FC236}">
                <a16:creationId xmlns:a16="http://schemas.microsoft.com/office/drawing/2014/main" id="{AB073F47-196F-5944-8E9C-E54077F452D7}"/>
              </a:ext>
            </a:extLst>
          </p:cNvPr>
          <p:cNvSpPr txBox="1"/>
          <p:nvPr/>
        </p:nvSpPr>
        <p:spPr>
          <a:xfrm>
            <a:off x="548905" y="3541683"/>
            <a:ext cx="1269507" cy="369332"/>
          </a:xfrm>
          <a:prstGeom prst="rect">
            <a:avLst/>
          </a:prstGeom>
          <a:noFill/>
        </p:spPr>
        <p:txBody>
          <a:bodyPr wrap="square" rtlCol="0">
            <a:spAutoFit/>
          </a:bodyPr>
          <a:lstStyle/>
          <a:p>
            <a:r>
              <a:rPr lang="en-US" dirty="0">
                <a:latin typeface="Century Gothic" panose="020B0502020202020204" pitchFamily="34" charset="0"/>
              </a:rPr>
              <a:t>EXISTING</a:t>
            </a:r>
          </a:p>
        </p:txBody>
      </p:sp>
      <p:pic>
        <p:nvPicPr>
          <p:cNvPr id="8" name="Audio Recording Apr 25, 2021 at 2:41:17 PM" descr="Audio Recording Apr 25, 2021 at 2:41:17 PM">
            <a:hlinkClick r:id="" action="ppaction://media"/>
            <a:extLst>
              <a:ext uri="{FF2B5EF4-FFF2-40B4-BE49-F238E27FC236}">
                <a16:creationId xmlns:a16="http://schemas.microsoft.com/office/drawing/2014/main" id="{476CC74C-8CA3-A94F-BBAC-6AE1B11806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
        <p:nvSpPr>
          <p:cNvPr id="9" name="Slide Number Placeholder 8">
            <a:extLst>
              <a:ext uri="{FF2B5EF4-FFF2-40B4-BE49-F238E27FC236}">
                <a16:creationId xmlns:a16="http://schemas.microsoft.com/office/drawing/2014/main" id="{CAE7EB37-E6BF-9045-A1DA-CAFF1048BEDA}"/>
              </a:ext>
            </a:extLst>
          </p:cNvPr>
          <p:cNvSpPr>
            <a:spLocks noGrp="1"/>
          </p:cNvSpPr>
          <p:nvPr>
            <p:ph type="sldNum" sz="quarter" idx="11"/>
          </p:nvPr>
        </p:nvSpPr>
        <p:spPr/>
        <p:txBody>
          <a:bodyPr/>
          <a:lstStyle/>
          <a:p>
            <a:fld id="{07E192A0-8F8C-864C-81AC-13EEC39CB292}" type="slidenum">
              <a:rPr lang="en-US" smtClean="0"/>
              <a:t>6</a:t>
            </a:fld>
            <a:endParaRPr lang="en-US"/>
          </a:p>
        </p:txBody>
      </p:sp>
    </p:spTree>
    <p:extLst>
      <p:ext uri="{BB962C8B-B14F-4D97-AF65-F5344CB8AC3E}">
        <p14:creationId xmlns:p14="http://schemas.microsoft.com/office/powerpoint/2010/main" val="10411071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189C52-37B5-6F4F-B9A8-FA779A3A84E9}"/>
              </a:ext>
            </a:extLst>
          </p:cNvPr>
          <p:cNvSpPr/>
          <p:nvPr/>
        </p:nvSpPr>
        <p:spPr>
          <a:xfrm>
            <a:off x="3255774" y="418705"/>
            <a:ext cx="2632452" cy="382477"/>
          </a:xfrm>
          <a:prstGeom prst="rect">
            <a:avLst/>
          </a:prstGeom>
        </p:spPr>
        <p:txBody>
          <a:bodyPr wrap="none">
            <a:spAutoFit/>
          </a:bodyPr>
          <a:lstStyle/>
          <a:p>
            <a:pPr algn="ctr">
              <a:lnSpc>
                <a:spcPct val="115000"/>
              </a:lnSpc>
            </a:pPr>
            <a:r>
              <a:rPr lang="en-US" dirty="0">
                <a:latin typeface="Century Gothic" panose="020B0502020202020204" pitchFamily="34" charset="0"/>
                <a:ea typeface="Times New Roman" panose="02020603050405020304" pitchFamily="18" charset="0"/>
              </a:rPr>
              <a:t>North Elevation (Rear)</a:t>
            </a:r>
            <a:endParaRPr lang="en-US" sz="1600" dirty="0">
              <a:effectLst/>
              <a:latin typeface="Century Gothic" panose="020B0502020202020204" pitchFamily="34" charset="0"/>
              <a:ea typeface="Arial" panose="020B0604020202020204" pitchFamily="34" charset="0"/>
            </a:endParaRPr>
          </a:p>
        </p:txBody>
      </p:sp>
      <p:pic>
        <p:nvPicPr>
          <p:cNvPr id="4" name="Picture 3">
            <a:extLst>
              <a:ext uri="{FF2B5EF4-FFF2-40B4-BE49-F238E27FC236}">
                <a16:creationId xmlns:a16="http://schemas.microsoft.com/office/drawing/2014/main" id="{3A08C7AF-8894-3544-B122-61F9C70EDA66}"/>
              </a:ext>
            </a:extLst>
          </p:cNvPr>
          <p:cNvPicPr/>
          <p:nvPr/>
        </p:nvPicPr>
        <p:blipFill rotWithShape="1">
          <a:blip r:embed="rId4" cstate="print">
            <a:extLst>
              <a:ext uri="{28A0092B-C50C-407E-A947-70E740481C1C}">
                <a14:useLocalDpi xmlns:a14="http://schemas.microsoft.com/office/drawing/2010/main" val="0"/>
              </a:ext>
            </a:extLst>
          </a:blip>
          <a:srcRect b="6645"/>
          <a:stretch/>
        </p:blipFill>
        <p:spPr>
          <a:xfrm>
            <a:off x="405769" y="961360"/>
            <a:ext cx="7988367" cy="2301129"/>
          </a:xfrm>
          <a:prstGeom prst="rect">
            <a:avLst/>
          </a:prstGeom>
        </p:spPr>
      </p:pic>
      <p:pic>
        <p:nvPicPr>
          <p:cNvPr id="5" name="Picture 4">
            <a:extLst>
              <a:ext uri="{FF2B5EF4-FFF2-40B4-BE49-F238E27FC236}">
                <a16:creationId xmlns:a16="http://schemas.microsoft.com/office/drawing/2014/main" id="{ED93F796-F18C-1240-BF0C-7AD9B660A158}"/>
              </a:ext>
            </a:extLst>
          </p:cNvPr>
          <p:cNvPicPr/>
          <p:nvPr/>
        </p:nvPicPr>
        <p:blipFill rotWithShape="1">
          <a:blip r:embed="rId5" cstate="print">
            <a:extLst>
              <a:ext uri="{28A0092B-C50C-407E-A947-70E740481C1C}">
                <a14:useLocalDpi xmlns:a14="http://schemas.microsoft.com/office/drawing/2010/main" val="0"/>
              </a:ext>
            </a:extLst>
          </a:blip>
          <a:srcRect b="-957"/>
          <a:stretch/>
        </p:blipFill>
        <p:spPr>
          <a:xfrm>
            <a:off x="283439" y="3900928"/>
            <a:ext cx="8708161" cy="2627387"/>
          </a:xfrm>
          <a:prstGeom prst="rect">
            <a:avLst/>
          </a:prstGeom>
        </p:spPr>
      </p:pic>
      <p:sp>
        <p:nvSpPr>
          <p:cNvPr id="6" name="TextBox 5">
            <a:extLst>
              <a:ext uri="{FF2B5EF4-FFF2-40B4-BE49-F238E27FC236}">
                <a16:creationId xmlns:a16="http://schemas.microsoft.com/office/drawing/2014/main" id="{4B2C811F-862E-5F48-BDCA-BA9F544A05AC}"/>
              </a:ext>
            </a:extLst>
          </p:cNvPr>
          <p:cNvSpPr txBox="1"/>
          <p:nvPr/>
        </p:nvSpPr>
        <p:spPr>
          <a:xfrm>
            <a:off x="74786" y="2955260"/>
            <a:ext cx="1780647" cy="369332"/>
          </a:xfrm>
          <a:prstGeom prst="rect">
            <a:avLst/>
          </a:prstGeom>
          <a:solidFill>
            <a:schemeClr val="bg1"/>
          </a:solidFill>
        </p:spPr>
        <p:txBody>
          <a:bodyPr wrap="square" rtlCol="0">
            <a:spAutoFit/>
          </a:bodyPr>
          <a:lstStyle/>
          <a:p>
            <a:pPr algn="r"/>
            <a:r>
              <a:rPr lang="en-US" dirty="0">
                <a:latin typeface="Century Gothic" panose="020B0502020202020204" pitchFamily="34" charset="0"/>
              </a:rPr>
              <a:t>EXISTING</a:t>
            </a:r>
          </a:p>
        </p:txBody>
      </p:sp>
      <p:sp>
        <p:nvSpPr>
          <p:cNvPr id="7" name="Rectangle 6">
            <a:extLst>
              <a:ext uri="{FF2B5EF4-FFF2-40B4-BE49-F238E27FC236}">
                <a16:creationId xmlns:a16="http://schemas.microsoft.com/office/drawing/2014/main" id="{E7043756-B2F8-664C-AC0B-96102CD75F1D}"/>
              </a:ext>
            </a:extLst>
          </p:cNvPr>
          <p:cNvSpPr/>
          <p:nvPr/>
        </p:nvSpPr>
        <p:spPr>
          <a:xfrm>
            <a:off x="3409244" y="6082770"/>
            <a:ext cx="2517423" cy="48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2409893-F238-F144-AECD-108305F44CC7}"/>
              </a:ext>
            </a:extLst>
          </p:cNvPr>
          <p:cNvSpPr txBox="1"/>
          <p:nvPr/>
        </p:nvSpPr>
        <p:spPr>
          <a:xfrm>
            <a:off x="74785" y="6120245"/>
            <a:ext cx="1904935" cy="369332"/>
          </a:xfrm>
          <a:prstGeom prst="rect">
            <a:avLst/>
          </a:prstGeom>
          <a:solidFill>
            <a:schemeClr val="bg1"/>
          </a:solidFill>
        </p:spPr>
        <p:txBody>
          <a:bodyPr wrap="square" rtlCol="0">
            <a:spAutoFit/>
          </a:bodyPr>
          <a:lstStyle/>
          <a:p>
            <a:pPr algn="r"/>
            <a:r>
              <a:rPr lang="en-US" dirty="0">
                <a:latin typeface="Century Gothic" panose="020B0502020202020204" pitchFamily="34" charset="0"/>
              </a:rPr>
              <a:t>PROPOSED</a:t>
            </a:r>
          </a:p>
        </p:txBody>
      </p:sp>
      <p:pic>
        <p:nvPicPr>
          <p:cNvPr id="9" name="Audio Recording Apr 25, 2021 at 3:09:49 PM" descr="Audio Recording Apr 25, 2021 at 3:09:49 PM">
            <a:hlinkClick r:id="" action="ppaction://media"/>
            <a:extLst>
              <a:ext uri="{FF2B5EF4-FFF2-40B4-BE49-F238E27FC236}">
                <a16:creationId xmlns:a16="http://schemas.microsoft.com/office/drawing/2014/main" id="{63417F56-C274-CB46-9895-B028E436CB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
        <p:nvSpPr>
          <p:cNvPr id="10" name="Slide Number Placeholder 9">
            <a:extLst>
              <a:ext uri="{FF2B5EF4-FFF2-40B4-BE49-F238E27FC236}">
                <a16:creationId xmlns:a16="http://schemas.microsoft.com/office/drawing/2014/main" id="{D52AB9B6-974C-7A45-ABC4-8ECBC84CCCDF}"/>
              </a:ext>
            </a:extLst>
          </p:cNvPr>
          <p:cNvSpPr>
            <a:spLocks noGrp="1"/>
          </p:cNvSpPr>
          <p:nvPr>
            <p:ph type="sldNum" sz="quarter" idx="11"/>
          </p:nvPr>
        </p:nvSpPr>
        <p:spPr/>
        <p:txBody>
          <a:bodyPr/>
          <a:lstStyle/>
          <a:p>
            <a:fld id="{07E192A0-8F8C-864C-81AC-13EEC39CB292}" type="slidenum">
              <a:rPr lang="en-US" smtClean="0"/>
              <a:t>7</a:t>
            </a:fld>
            <a:endParaRPr lang="en-US"/>
          </a:p>
        </p:txBody>
      </p:sp>
    </p:spTree>
    <p:extLst>
      <p:ext uri="{BB962C8B-B14F-4D97-AF65-F5344CB8AC3E}">
        <p14:creationId xmlns:p14="http://schemas.microsoft.com/office/powerpoint/2010/main" val="322516955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9B5917-5AE1-F843-90F4-4D42FAE99C24}"/>
              </a:ext>
            </a:extLst>
          </p:cNvPr>
          <p:cNvSpPr/>
          <p:nvPr/>
        </p:nvSpPr>
        <p:spPr>
          <a:xfrm>
            <a:off x="3281422" y="474106"/>
            <a:ext cx="2581156" cy="369332"/>
          </a:xfrm>
          <a:prstGeom prst="rect">
            <a:avLst/>
          </a:prstGeom>
        </p:spPr>
        <p:txBody>
          <a:bodyPr wrap="none">
            <a:spAutoFit/>
          </a:bodyPr>
          <a:lstStyle/>
          <a:p>
            <a:r>
              <a:rPr lang="en-US" dirty="0">
                <a:latin typeface="Century Gothic" panose="020B0502020202020204" pitchFamily="34" charset="0"/>
                <a:ea typeface="Arial" panose="020B0604020202020204" pitchFamily="34" charset="0"/>
              </a:rPr>
              <a:t>West Elevation (Side) </a:t>
            </a:r>
            <a:endParaRPr lang="en-US" dirty="0">
              <a:latin typeface="Century Gothic" panose="020B0502020202020204" pitchFamily="34" charset="0"/>
            </a:endParaRPr>
          </a:p>
        </p:txBody>
      </p:sp>
      <p:pic>
        <p:nvPicPr>
          <p:cNvPr id="4" name="Picture 3">
            <a:extLst>
              <a:ext uri="{FF2B5EF4-FFF2-40B4-BE49-F238E27FC236}">
                <a16:creationId xmlns:a16="http://schemas.microsoft.com/office/drawing/2014/main" id="{7A59A2C4-F3A4-5449-8086-F6993D06055C}"/>
              </a:ext>
            </a:extLst>
          </p:cNvPr>
          <p:cNvPicPr/>
          <p:nvPr/>
        </p:nvPicPr>
        <p:blipFill rotWithShape="1">
          <a:blip r:embed="rId4" cstate="print">
            <a:extLst>
              <a:ext uri="{28A0092B-C50C-407E-A947-70E740481C1C}">
                <a14:useLocalDpi xmlns:a14="http://schemas.microsoft.com/office/drawing/2010/main" val="0"/>
              </a:ext>
            </a:extLst>
          </a:blip>
          <a:srcRect b="9670"/>
          <a:stretch/>
        </p:blipFill>
        <p:spPr>
          <a:xfrm>
            <a:off x="129561" y="966418"/>
            <a:ext cx="8833325" cy="2682960"/>
          </a:xfrm>
          <a:prstGeom prst="rect">
            <a:avLst/>
          </a:prstGeom>
        </p:spPr>
      </p:pic>
      <p:pic>
        <p:nvPicPr>
          <p:cNvPr id="5" name="Picture 4">
            <a:extLst>
              <a:ext uri="{FF2B5EF4-FFF2-40B4-BE49-F238E27FC236}">
                <a16:creationId xmlns:a16="http://schemas.microsoft.com/office/drawing/2014/main" id="{9A2ACB40-45A2-844E-A0E6-835D1D8A7798}"/>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26657" y="3649378"/>
            <a:ext cx="8208510" cy="2831840"/>
          </a:xfrm>
          <a:prstGeom prst="rect">
            <a:avLst/>
          </a:prstGeom>
        </p:spPr>
      </p:pic>
      <p:sp>
        <p:nvSpPr>
          <p:cNvPr id="6" name="TextBox 5">
            <a:extLst>
              <a:ext uri="{FF2B5EF4-FFF2-40B4-BE49-F238E27FC236}">
                <a16:creationId xmlns:a16="http://schemas.microsoft.com/office/drawing/2014/main" id="{D4D308D0-F8E6-D84D-9243-C8E2DD2E64FB}"/>
              </a:ext>
            </a:extLst>
          </p:cNvPr>
          <p:cNvSpPr txBox="1"/>
          <p:nvPr/>
        </p:nvSpPr>
        <p:spPr>
          <a:xfrm>
            <a:off x="0" y="3226681"/>
            <a:ext cx="2183908" cy="369332"/>
          </a:xfrm>
          <a:prstGeom prst="rect">
            <a:avLst/>
          </a:prstGeom>
          <a:solidFill>
            <a:schemeClr val="bg1"/>
          </a:solidFill>
        </p:spPr>
        <p:txBody>
          <a:bodyPr wrap="square" rtlCol="0">
            <a:spAutoFit/>
          </a:bodyPr>
          <a:lstStyle/>
          <a:p>
            <a:pPr algn="ctr"/>
            <a:r>
              <a:rPr lang="en-US" dirty="0">
                <a:latin typeface="Century Gothic" panose="020B0502020202020204" pitchFamily="34" charset="0"/>
              </a:rPr>
              <a:t>EXISTING</a:t>
            </a:r>
          </a:p>
        </p:txBody>
      </p:sp>
      <p:sp>
        <p:nvSpPr>
          <p:cNvPr id="7" name="TextBox 6">
            <a:extLst>
              <a:ext uri="{FF2B5EF4-FFF2-40B4-BE49-F238E27FC236}">
                <a16:creationId xmlns:a16="http://schemas.microsoft.com/office/drawing/2014/main" id="{C6AA91A8-6466-9245-96BD-D464F8B0FCAD}"/>
              </a:ext>
            </a:extLst>
          </p:cNvPr>
          <p:cNvSpPr txBox="1"/>
          <p:nvPr/>
        </p:nvSpPr>
        <p:spPr>
          <a:xfrm>
            <a:off x="186432" y="6419532"/>
            <a:ext cx="1997476" cy="369332"/>
          </a:xfrm>
          <a:prstGeom prst="rect">
            <a:avLst/>
          </a:prstGeom>
          <a:solidFill>
            <a:schemeClr val="bg1"/>
          </a:solidFill>
        </p:spPr>
        <p:txBody>
          <a:bodyPr wrap="square" rtlCol="0">
            <a:spAutoFit/>
          </a:bodyPr>
          <a:lstStyle/>
          <a:p>
            <a:pPr algn="ctr"/>
            <a:r>
              <a:rPr lang="en-US" dirty="0">
                <a:latin typeface="Century Gothic" panose="020B0502020202020204" pitchFamily="34" charset="0"/>
              </a:rPr>
              <a:t>PROPOSED</a:t>
            </a:r>
          </a:p>
        </p:txBody>
      </p:sp>
      <p:pic>
        <p:nvPicPr>
          <p:cNvPr id="8" name="Audio Recording Apr 26, 2021 at 12:51:19 PM" descr="Audio Recording Apr 26, 2021 at 12:51:19 PM">
            <a:hlinkClick r:id="" action="ppaction://media"/>
            <a:extLst>
              <a:ext uri="{FF2B5EF4-FFF2-40B4-BE49-F238E27FC236}">
                <a16:creationId xmlns:a16="http://schemas.microsoft.com/office/drawing/2014/main" id="{DB0086E6-CF1E-5A48-B6A6-039DD65D0F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
        <p:nvSpPr>
          <p:cNvPr id="9" name="Slide Number Placeholder 8">
            <a:extLst>
              <a:ext uri="{FF2B5EF4-FFF2-40B4-BE49-F238E27FC236}">
                <a16:creationId xmlns:a16="http://schemas.microsoft.com/office/drawing/2014/main" id="{7640635D-1E3C-D34C-B84F-F72D6BC26CC9}"/>
              </a:ext>
            </a:extLst>
          </p:cNvPr>
          <p:cNvSpPr>
            <a:spLocks noGrp="1"/>
          </p:cNvSpPr>
          <p:nvPr>
            <p:ph type="sldNum" sz="quarter" idx="11"/>
          </p:nvPr>
        </p:nvSpPr>
        <p:spPr/>
        <p:txBody>
          <a:bodyPr/>
          <a:lstStyle/>
          <a:p>
            <a:fld id="{07E192A0-8F8C-864C-81AC-13EEC39CB292}" type="slidenum">
              <a:rPr lang="en-US" smtClean="0"/>
              <a:t>8</a:t>
            </a:fld>
            <a:endParaRPr lang="en-US"/>
          </a:p>
        </p:txBody>
      </p:sp>
    </p:spTree>
    <p:extLst>
      <p:ext uri="{BB962C8B-B14F-4D97-AF65-F5344CB8AC3E}">
        <p14:creationId xmlns:p14="http://schemas.microsoft.com/office/powerpoint/2010/main" val="133904183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cond evt="onNext"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D75437-7E81-D242-9D6A-B3A8A7CB07BC}"/>
              </a:ext>
            </a:extLst>
          </p:cNvPr>
          <p:cNvSpPr/>
          <p:nvPr/>
        </p:nvSpPr>
        <p:spPr>
          <a:xfrm>
            <a:off x="3547121" y="433994"/>
            <a:ext cx="2425664" cy="382477"/>
          </a:xfrm>
          <a:prstGeom prst="rect">
            <a:avLst/>
          </a:prstGeom>
        </p:spPr>
        <p:txBody>
          <a:bodyPr wrap="none">
            <a:spAutoFit/>
          </a:bodyPr>
          <a:lstStyle/>
          <a:p>
            <a:pPr algn="ctr">
              <a:lnSpc>
                <a:spcPct val="115000"/>
              </a:lnSpc>
            </a:pPr>
            <a:r>
              <a:rPr lang="en-US" dirty="0">
                <a:latin typeface="Century Gothic" panose="020B0502020202020204" pitchFamily="34" charset="0"/>
                <a:ea typeface="Times New Roman" panose="02020603050405020304" pitchFamily="18" charset="0"/>
              </a:rPr>
              <a:t>East Elevation (Side)</a:t>
            </a:r>
            <a:endParaRPr lang="en-US" sz="1600" dirty="0">
              <a:effectLst/>
              <a:latin typeface="Century Gothic" panose="020B0502020202020204" pitchFamily="34" charset="0"/>
              <a:ea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DD0D35CC-34FE-4E6C-A588-FBD8343396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pic>
        <p:nvPicPr>
          <p:cNvPr id="7" name="Picture 6">
            <a:extLst>
              <a:ext uri="{FF2B5EF4-FFF2-40B4-BE49-F238E27FC236}">
                <a16:creationId xmlns:a16="http://schemas.microsoft.com/office/drawing/2014/main" id="{F859B849-3A1E-794C-BB98-756693885F53}"/>
              </a:ext>
            </a:extLst>
          </p:cNvPr>
          <p:cNvPicPr/>
          <p:nvPr/>
        </p:nvPicPr>
        <p:blipFill rotWithShape="1">
          <a:blip r:embed="rId8">
            <a:extLst>
              <a:ext uri="{28A0092B-C50C-407E-A947-70E740481C1C}">
                <a14:useLocalDpi xmlns:a14="http://schemas.microsoft.com/office/drawing/2010/main" val="0"/>
              </a:ext>
            </a:extLst>
          </a:blip>
          <a:srcRect l="11600" b="3249"/>
          <a:stretch/>
        </p:blipFill>
        <p:spPr>
          <a:xfrm>
            <a:off x="541867" y="1066937"/>
            <a:ext cx="6485594" cy="2362063"/>
          </a:xfrm>
          <a:prstGeom prst="rect">
            <a:avLst/>
          </a:prstGeom>
        </p:spPr>
      </p:pic>
      <p:pic>
        <p:nvPicPr>
          <p:cNvPr id="9" name="Picture 8">
            <a:extLst>
              <a:ext uri="{FF2B5EF4-FFF2-40B4-BE49-F238E27FC236}">
                <a16:creationId xmlns:a16="http://schemas.microsoft.com/office/drawing/2014/main" id="{05C7BBEF-6674-4640-AF26-2EC558BE8EE9}"/>
              </a:ext>
            </a:extLst>
          </p:cNvPr>
          <p:cNvPicPr/>
          <p:nvPr/>
        </p:nvPicPr>
        <p:blipFill rotWithShape="1">
          <a:blip r:embed="rId9" cstate="print">
            <a:extLst>
              <a:ext uri="{28A0092B-C50C-407E-A947-70E740481C1C}">
                <a14:useLocalDpi xmlns:a14="http://schemas.microsoft.com/office/drawing/2010/main" val="0"/>
              </a:ext>
            </a:extLst>
          </a:blip>
          <a:srcRect l="11394"/>
          <a:stretch/>
        </p:blipFill>
        <p:spPr>
          <a:xfrm>
            <a:off x="647862" y="3780551"/>
            <a:ext cx="8496138" cy="2760375"/>
          </a:xfrm>
          <a:prstGeom prst="rect">
            <a:avLst/>
          </a:prstGeom>
        </p:spPr>
      </p:pic>
      <p:sp>
        <p:nvSpPr>
          <p:cNvPr id="12" name="TextBox 11">
            <a:extLst>
              <a:ext uri="{FF2B5EF4-FFF2-40B4-BE49-F238E27FC236}">
                <a16:creationId xmlns:a16="http://schemas.microsoft.com/office/drawing/2014/main" id="{A1F45090-5033-4BA5-ACA1-37771B8DAF00}"/>
              </a:ext>
            </a:extLst>
          </p:cNvPr>
          <p:cNvSpPr txBox="1"/>
          <p:nvPr/>
        </p:nvSpPr>
        <p:spPr>
          <a:xfrm>
            <a:off x="0" y="3006131"/>
            <a:ext cx="2193726" cy="369332"/>
          </a:xfrm>
          <a:prstGeom prst="rect">
            <a:avLst/>
          </a:prstGeom>
          <a:solidFill>
            <a:schemeClr val="bg1"/>
          </a:solidFill>
        </p:spPr>
        <p:txBody>
          <a:bodyPr wrap="square" rtlCol="0">
            <a:spAutoFit/>
          </a:bodyPr>
          <a:lstStyle/>
          <a:p>
            <a:pPr algn="ctr"/>
            <a:r>
              <a:rPr lang="en-US" dirty="0">
                <a:latin typeface="Century Gothic" panose="020B0502020202020204" pitchFamily="34" charset="0"/>
              </a:rPr>
              <a:t>EXISTING</a:t>
            </a:r>
          </a:p>
        </p:txBody>
      </p:sp>
      <p:sp>
        <p:nvSpPr>
          <p:cNvPr id="13" name="TextBox 12">
            <a:extLst>
              <a:ext uri="{FF2B5EF4-FFF2-40B4-BE49-F238E27FC236}">
                <a16:creationId xmlns:a16="http://schemas.microsoft.com/office/drawing/2014/main" id="{C417BE44-39D3-428A-99AE-BECBDDEF76D1}"/>
              </a:ext>
            </a:extLst>
          </p:cNvPr>
          <p:cNvSpPr txBox="1"/>
          <p:nvPr/>
        </p:nvSpPr>
        <p:spPr>
          <a:xfrm>
            <a:off x="152400" y="6220357"/>
            <a:ext cx="2039933" cy="369332"/>
          </a:xfrm>
          <a:prstGeom prst="rect">
            <a:avLst/>
          </a:prstGeom>
          <a:solidFill>
            <a:schemeClr val="bg1"/>
          </a:solidFill>
        </p:spPr>
        <p:txBody>
          <a:bodyPr wrap="square" rtlCol="0">
            <a:spAutoFit/>
          </a:bodyPr>
          <a:lstStyle/>
          <a:p>
            <a:pPr algn="ctr"/>
            <a:r>
              <a:rPr lang="en-US" dirty="0">
                <a:latin typeface="Century Gothic" panose="020B0502020202020204" pitchFamily="34" charset="0"/>
              </a:rPr>
              <a:t>PROPOSED</a:t>
            </a:r>
          </a:p>
        </p:txBody>
      </p:sp>
      <p:sp>
        <p:nvSpPr>
          <p:cNvPr id="10" name="Rectangle 9">
            <a:extLst>
              <a:ext uri="{FF2B5EF4-FFF2-40B4-BE49-F238E27FC236}">
                <a16:creationId xmlns:a16="http://schemas.microsoft.com/office/drawing/2014/main" id="{3E1F4EB0-1C67-3842-B5C2-66D9CCE752D6}"/>
              </a:ext>
            </a:extLst>
          </p:cNvPr>
          <p:cNvSpPr/>
          <p:nvPr/>
        </p:nvSpPr>
        <p:spPr>
          <a:xfrm>
            <a:off x="3070579" y="2987296"/>
            <a:ext cx="2902206" cy="48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6957AA-2F30-5B49-B986-F1107537A5FA}"/>
              </a:ext>
            </a:extLst>
          </p:cNvPr>
          <p:cNvSpPr/>
          <p:nvPr/>
        </p:nvSpPr>
        <p:spPr>
          <a:xfrm>
            <a:off x="2882625" y="6180325"/>
            <a:ext cx="2902206" cy="48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udio Recording Apr 25, 2021 at 2:34:55 PM" descr="Audio Recording Apr 25, 2021 at 2:34:55 PM">
            <a:hlinkClick r:id="" action="ppaction://media"/>
            <a:extLst>
              <a:ext uri="{FF2B5EF4-FFF2-40B4-BE49-F238E27FC236}">
                <a16:creationId xmlns:a16="http://schemas.microsoft.com/office/drawing/2014/main" id="{E461C199-55E5-5C49-9C8A-01533C18064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248997" y="6045200"/>
            <a:ext cx="812800" cy="812800"/>
          </a:xfrm>
          <a:prstGeom prst="rect">
            <a:avLst/>
          </a:prstGeom>
        </p:spPr>
      </p:pic>
      <p:sp>
        <p:nvSpPr>
          <p:cNvPr id="15" name="Rectangle 14">
            <a:extLst>
              <a:ext uri="{FF2B5EF4-FFF2-40B4-BE49-F238E27FC236}">
                <a16:creationId xmlns:a16="http://schemas.microsoft.com/office/drawing/2014/main" id="{B78961B6-79A4-9B4F-8747-982E7C2C270E}"/>
              </a:ext>
            </a:extLst>
          </p:cNvPr>
          <p:cNvSpPr/>
          <p:nvPr/>
        </p:nvSpPr>
        <p:spPr>
          <a:xfrm>
            <a:off x="1993725" y="2947116"/>
            <a:ext cx="2902206" cy="48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109BCFB8-2E1D-474C-8663-40CD341B38BD}"/>
              </a:ext>
            </a:extLst>
          </p:cNvPr>
          <p:cNvSpPr>
            <a:spLocks noGrp="1"/>
          </p:cNvSpPr>
          <p:nvPr>
            <p:ph type="sldNum" sz="quarter" idx="11"/>
          </p:nvPr>
        </p:nvSpPr>
        <p:spPr/>
        <p:txBody>
          <a:bodyPr/>
          <a:lstStyle/>
          <a:p>
            <a:fld id="{07E192A0-8F8C-864C-81AC-13EEC39CB292}" type="slidenum">
              <a:rPr lang="en-US" smtClean="0"/>
              <a:t>9</a:t>
            </a:fld>
            <a:endParaRPr lang="en-US"/>
          </a:p>
        </p:txBody>
      </p:sp>
    </p:spTree>
    <p:extLst>
      <p:ext uri="{BB962C8B-B14F-4D97-AF65-F5344CB8AC3E}">
        <p14:creationId xmlns:p14="http://schemas.microsoft.com/office/powerpoint/2010/main" val="315934656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audio>
              <p:cMediaNode vol="80000" showWhenStopped="0">
                <p:cTn id="8"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12013</TotalTime>
  <Words>974</Words>
  <Application>Microsoft Macintosh PowerPoint</Application>
  <PresentationFormat>On-screen Show (4:3)</PresentationFormat>
  <Paragraphs>100</Paragraphs>
  <Slides>18</Slides>
  <Notes>15</Notes>
  <HiddenSlides>0</HiddenSlides>
  <MMClips>19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 Sissi</dc:creator>
  <cp:lastModifiedBy>Karolina Gorska</cp:lastModifiedBy>
  <cp:revision>303</cp:revision>
  <cp:lastPrinted>2019-09-10T02:19:15Z</cp:lastPrinted>
  <dcterms:created xsi:type="dcterms:W3CDTF">2017-12-04T17:55:54Z</dcterms:created>
  <dcterms:modified xsi:type="dcterms:W3CDTF">2021-04-28T22:41:51Z</dcterms:modified>
</cp:coreProperties>
</file>