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5"/>
  </p:notesMasterIdLst>
  <p:handoutMasterIdLst>
    <p:handoutMasterId r:id="rId16"/>
  </p:handoutMasterIdLst>
  <p:sldIdLst>
    <p:sldId id="256" r:id="rId2"/>
    <p:sldId id="257" r:id="rId3"/>
    <p:sldId id="304" r:id="rId4"/>
    <p:sldId id="312" r:id="rId5"/>
    <p:sldId id="305" r:id="rId6"/>
    <p:sldId id="314" r:id="rId7"/>
    <p:sldId id="315" r:id="rId8"/>
    <p:sldId id="316" r:id="rId9"/>
    <p:sldId id="317" r:id="rId10"/>
    <p:sldId id="318" r:id="rId11"/>
    <p:sldId id="311" r:id="rId12"/>
    <p:sldId id="319" r:id="rId13"/>
    <p:sldId id="313" r:id="rId14"/>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5C9"/>
    <a:srgbClr val="FFFFFF"/>
    <a:srgbClr val="93E6CC"/>
    <a:srgbClr val="E20EC4"/>
    <a:srgbClr val="57576E"/>
    <a:srgbClr val="D2533C"/>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87" autoAdjust="0"/>
    <p:restoredTop sz="73968" autoAdjust="0"/>
  </p:normalViewPr>
  <p:slideViewPr>
    <p:cSldViewPr snapToGrid="0">
      <p:cViewPr varScale="1">
        <p:scale>
          <a:sx n="57" d="100"/>
          <a:sy n="57" d="100"/>
        </p:scale>
        <p:origin x="1902" y="6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15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1353F5-6A43-40DB-9596-38C46502E0E1}" type="datetimeFigureOut">
              <a:rPr lang="en-US" smtClean="0"/>
              <a:t>10/30/2020</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5D39D9-A4C1-4AD1-BAF1-29CF785EDF99}" type="datetimeFigureOut">
              <a:rPr lang="en-US" smtClean="0"/>
              <a:t>10/30/2020</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553B1C-9F3F-43FF-ABF7-E4A5C87A8439}" type="slidenum">
              <a:rPr lang="en-US" smtClean="0"/>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a:t>
            </a:fld>
            <a:endParaRPr lang="en-US"/>
          </a:p>
        </p:txBody>
      </p:sp>
    </p:spTree>
    <p:extLst>
      <p:ext uri="{BB962C8B-B14F-4D97-AF65-F5344CB8AC3E}">
        <p14:creationId xmlns:p14="http://schemas.microsoft.com/office/powerpoint/2010/main" val="40157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10</a:t>
            </a:fld>
            <a:endParaRPr lang="en-US"/>
          </a:p>
        </p:txBody>
      </p:sp>
    </p:spTree>
    <p:extLst>
      <p:ext uri="{BB962C8B-B14F-4D97-AF65-F5344CB8AC3E}">
        <p14:creationId xmlns:p14="http://schemas.microsoft.com/office/powerpoint/2010/main" val="344541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t>13</a:t>
            </a:fld>
            <a:endParaRPr lang="en-US"/>
          </a:p>
        </p:txBody>
      </p:sp>
    </p:spTree>
    <p:extLst>
      <p:ext uri="{BB962C8B-B14F-4D97-AF65-F5344CB8AC3E}">
        <p14:creationId xmlns:p14="http://schemas.microsoft.com/office/powerpoint/2010/main" val="102213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2</a:t>
            </a:fld>
            <a:endParaRPr lang="en-US"/>
          </a:p>
        </p:txBody>
      </p:sp>
    </p:spTree>
    <p:extLst>
      <p:ext uri="{BB962C8B-B14F-4D97-AF65-F5344CB8AC3E}">
        <p14:creationId xmlns:p14="http://schemas.microsoft.com/office/powerpoint/2010/main" val="3488529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3</a:t>
            </a:fld>
            <a:endParaRPr lang="en-US"/>
          </a:p>
        </p:txBody>
      </p:sp>
    </p:spTree>
    <p:extLst>
      <p:ext uri="{BB962C8B-B14F-4D97-AF65-F5344CB8AC3E}">
        <p14:creationId xmlns:p14="http://schemas.microsoft.com/office/powerpoint/2010/main" val="2747129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4</a:t>
            </a:fld>
            <a:endParaRPr lang="en-US"/>
          </a:p>
        </p:txBody>
      </p:sp>
    </p:spTree>
    <p:extLst>
      <p:ext uri="{BB962C8B-B14F-4D97-AF65-F5344CB8AC3E}">
        <p14:creationId xmlns:p14="http://schemas.microsoft.com/office/powerpoint/2010/main" val="75775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5</a:t>
            </a:fld>
            <a:endParaRPr lang="en-US"/>
          </a:p>
        </p:txBody>
      </p:sp>
    </p:spTree>
    <p:extLst>
      <p:ext uri="{BB962C8B-B14F-4D97-AF65-F5344CB8AC3E}">
        <p14:creationId xmlns:p14="http://schemas.microsoft.com/office/powerpoint/2010/main" val="99383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553B1C-9F3F-43FF-ABF7-E4A5C87A8439}" type="slidenum">
              <a:rPr lang="en-US" smtClean="0"/>
              <a:t>6</a:t>
            </a:fld>
            <a:endParaRPr lang="en-US"/>
          </a:p>
        </p:txBody>
      </p:sp>
    </p:spTree>
    <p:extLst>
      <p:ext uri="{BB962C8B-B14F-4D97-AF65-F5344CB8AC3E}">
        <p14:creationId xmlns:p14="http://schemas.microsoft.com/office/powerpoint/2010/main" val="212173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7</a:t>
            </a:fld>
            <a:endParaRPr lang="en-US"/>
          </a:p>
        </p:txBody>
      </p:sp>
    </p:spTree>
    <p:extLst>
      <p:ext uri="{BB962C8B-B14F-4D97-AF65-F5344CB8AC3E}">
        <p14:creationId xmlns:p14="http://schemas.microsoft.com/office/powerpoint/2010/main" val="161552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8</a:t>
            </a:fld>
            <a:endParaRPr lang="en-US"/>
          </a:p>
        </p:txBody>
      </p:sp>
    </p:spTree>
    <p:extLst>
      <p:ext uri="{BB962C8B-B14F-4D97-AF65-F5344CB8AC3E}">
        <p14:creationId xmlns:p14="http://schemas.microsoft.com/office/powerpoint/2010/main" val="1454898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t>9</a:t>
            </a:fld>
            <a:endParaRPr lang="en-US"/>
          </a:p>
        </p:txBody>
      </p:sp>
    </p:spTree>
    <p:extLst>
      <p:ext uri="{BB962C8B-B14F-4D97-AF65-F5344CB8AC3E}">
        <p14:creationId xmlns:p14="http://schemas.microsoft.com/office/powerpoint/2010/main" val="3976692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899" y="3328511"/>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685798" y="2292577"/>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November 5, 2020</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dirty="0">
                <a:solidFill>
                  <a:srgbClr val="D2533C"/>
                </a:solidFill>
                <a:latin typeface="Calibri" panose="020F0502020204030204" pitchFamily="34" charset="0"/>
                <a:cs typeface="Calibri" panose="020F0502020204030204" pitchFamily="34" charset="0"/>
              </a:rPr>
              <a:t>Item</a:t>
            </a:r>
            <a:r>
              <a:rPr lang="en-US" sz="4400" b="1" baseline="0" dirty="0">
                <a:solidFill>
                  <a:srgbClr val="D2533C"/>
                </a:solidFill>
                <a:latin typeface="Calibri" panose="020F0502020204030204" pitchFamily="34" charset="0"/>
                <a:cs typeface="Calibri" panose="020F0502020204030204" pitchFamily="34" charset="0"/>
              </a:rPr>
              <a:t> </a:t>
            </a:r>
            <a:r>
              <a:rPr lang="en-US" sz="4400" b="1" baseline="0" dirty="0" smtClean="0">
                <a:solidFill>
                  <a:srgbClr val="D2533C"/>
                </a:solidFill>
                <a:latin typeface="Calibri" panose="020F0502020204030204" pitchFamily="34" charset="0"/>
                <a:cs typeface="Calibri" panose="020F0502020204030204" pitchFamily="34" charset="0"/>
              </a:rPr>
              <a:t>1 </a:t>
            </a:r>
            <a:r>
              <a:rPr lang="en-US" sz="4400" b="1" baseline="0" dirty="0">
                <a:solidFill>
                  <a:srgbClr val="D2533C"/>
                </a:solidFill>
                <a:latin typeface="Calibri" panose="020F0502020204030204" pitchFamily="34" charset="0"/>
                <a:cs typeface="Calibri" panose="020F0502020204030204" pitchFamily="34" charset="0"/>
              </a:rPr>
              <a:t>– 1213 Fair Oaks Avenue</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algn="ct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2343 – DRX</a:t>
            </a:r>
            <a:endParaRPr lang="en-US" sz="4000" b="0" dirty="0">
              <a:solidFill>
                <a:srgbClr val="97B5C9"/>
              </a:solidFill>
              <a:latin typeface="Calibri" panose="020F0502020204030204" pitchFamily="34" charset="0"/>
              <a:cs typeface="Calibri" panose="020F0502020204030204" pitchFamily="34" charset="0"/>
            </a:endParaRP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a:t>
            </a:r>
            <a:r>
              <a:rPr lang="en-US" sz="2400" b="1" baseline="0" dirty="0">
                <a:solidFill>
                  <a:srgbClr val="57576E"/>
                </a:solidFill>
                <a:latin typeface="+mj-lt"/>
              </a:rPr>
              <a:t> Design Review Board</a:t>
            </a:r>
            <a:endParaRPr lang="en-US" sz="2400" b="1" dirty="0">
              <a:solidFill>
                <a:srgbClr val="57576E"/>
              </a:solidFill>
              <a:latin typeface="+mj-lt"/>
            </a:endParaRPr>
          </a:p>
        </p:txBody>
      </p:sp>
    </p:spTree>
    <p:extLst>
      <p:ext uri="{BB962C8B-B14F-4D97-AF65-F5344CB8AC3E}">
        <p14:creationId xmlns:p14="http://schemas.microsoft.com/office/powerpoint/2010/main" val="387682695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a:t>
            </a:r>
            <a:r>
              <a:rPr lang="en-US" sz="2000" b="0" dirty="0" smtClean="0">
                <a:solidFill>
                  <a:srgbClr val="D2533C"/>
                </a:solidFill>
                <a:latin typeface="Arial" panose="020B0604020202020204" pitchFamily="34" charset="0"/>
                <a:cs typeface="Arial" panose="020B0604020202020204" pitchFamily="34" charset="0"/>
              </a:rPr>
              <a:t>1 </a:t>
            </a:r>
            <a:r>
              <a:rPr lang="en-US" sz="2000" b="0" dirty="0">
                <a:solidFill>
                  <a:srgbClr val="D2533C"/>
                </a:solidFill>
                <a:latin typeface="Arial" panose="020B0604020202020204" pitchFamily="34" charset="0"/>
                <a:cs typeface="Arial" panose="020B0604020202020204" pitchFamily="34" charset="0"/>
              </a:rPr>
              <a:t>– 1213 Fair Oaks Avenue (2343-DRX)</a:t>
            </a:r>
          </a:p>
        </p:txBody>
      </p:sp>
    </p:spTree>
    <p:extLst>
      <p:ext uri="{BB962C8B-B14F-4D97-AF65-F5344CB8AC3E}">
        <p14:creationId xmlns:p14="http://schemas.microsoft.com/office/powerpoint/2010/main" val="85061900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Box 3"/>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a:t>
            </a:r>
            <a:r>
              <a:rPr lang="en-US" sz="2000" b="0" dirty="0" smtClean="0">
                <a:solidFill>
                  <a:srgbClr val="D2533C"/>
                </a:solidFill>
                <a:latin typeface="Arial" panose="020B0604020202020204" pitchFamily="34" charset="0"/>
                <a:cs typeface="Arial" panose="020B0604020202020204" pitchFamily="34" charset="0"/>
              </a:rPr>
              <a:t>1 </a:t>
            </a:r>
            <a:r>
              <a:rPr lang="en-US" sz="2000" b="0" dirty="0">
                <a:solidFill>
                  <a:srgbClr val="D2533C"/>
                </a:solidFill>
                <a:latin typeface="Arial" panose="020B0604020202020204" pitchFamily="34" charset="0"/>
                <a:cs typeface="Arial" panose="020B0604020202020204" pitchFamily="34" charset="0"/>
              </a:rPr>
              <a:t>– 1213 Fair Oaks Avenue (2343-DRX)</a:t>
            </a:r>
            <a:endParaRPr lang="pt-BR" sz="2000" b="0" dirty="0">
              <a:solidFill>
                <a:srgbClr val="D2533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10732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a:t>
            </a:r>
            <a:r>
              <a:rPr lang="en-US" sz="2000" b="0" dirty="0" smtClean="0">
                <a:solidFill>
                  <a:srgbClr val="D2533C"/>
                </a:solidFill>
                <a:latin typeface="Arial" panose="020B0604020202020204" pitchFamily="34" charset="0"/>
                <a:cs typeface="Arial" panose="020B0604020202020204" pitchFamily="34" charset="0"/>
              </a:rPr>
              <a:t>1 </a:t>
            </a:r>
            <a:r>
              <a:rPr lang="en-US" sz="2000" b="0" dirty="0">
                <a:solidFill>
                  <a:srgbClr val="D2533C"/>
                </a:solidFill>
                <a:latin typeface="Arial" panose="020B0604020202020204" pitchFamily="34" charset="0"/>
                <a:cs typeface="Arial" panose="020B0604020202020204" pitchFamily="34" charset="0"/>
              </a:rPr>
              <a:t>– 1213 Fair Oaks Avenue (2343-DRX)</a:t>
            </a:r>
          </a:p>
        </p:txBody>
      </p:sp>
    </p:spTree>
    <p:extLst>
      <p:ext uri="{BB962C8B-B14F-4D97-AF65-F5344CB8AC3E}">
        <p14:creationId xmlns:p14="http://schemas.microsoft.com/office/powerpoint/2010/main" val="212702657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6483178" y="-1"/>
            <a:ext cx="1641920"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November 5, 2020</a:t>
            </a:r>
          </a:p>
        </p:txBody>
      </p:sp>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Recording Oct 25, 2020 at 2:58:28 PM" descr="Audio Recording Oct 25, 2020 at 2:58:28 PM">
            <a:hlinkClick r:id="" action="ppaction://media"/>
            <a:extLst>
              <a:ext uri="{FF2B5EF4-FFF2-40B4-BE49-F238E27FC236}">
                <a16:creationId xmlns:a16="http://schemas.microsoft.com/office/drawing/2014/main" id="{35DC9DE8-B942-F64A-91FA-9B8A0BFEF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28187" y="884362"/>
            <a:ext cx="8621486" cy="6369451"/>
          </a:xfrm>
          <a:prstGeom prst="rect">
            <a:avLst/>
          </a:prstGeom>
        </p:spPr>
        <p:txBody>
          <a:bodyPr vert="horz" lIns="91440" tIns="45720" rIns="91440" bIns="45720" rtlCol="0" anchor="ctr">
            <a:normAutofit fontScale="97500"/>
          </a:bodyPr>
          <a:lstStyle/>
          <a:p>
            <a:pPr lvl="0" defTabSz="914400">
              <a:lnSpc>
                <a:spcPct val="90000"/>
              </a:lnSpc>
              <a:spcBef>
                <a:spcPct val="0"/>
              </a:spcBef>
              <a:defRPr/>
            </a:pPr>
            <a:endParaRPr lang="en-US" i="1" dirty="0">
              <a:latin typeface="Century Gothic" panose="020B0502020202020204" pitchFamily="34" charset="0"/>
            </a:endParaRPr>
          </a:p>
          <a:p>
            <a:pPr marL="342900" lvl="0" indent="-342900" algn="just" defTabSz="914400">
              <a:lnSpc>
                <a:spcPct val="90000"/>
              </a:lnSpc>
              <a:spcBef>
                <a:spcPct val="0"/>
              </a:spcBef>
              <a:buFont typeface="Arial" panose="020B0604020202020204" pitchFamily="34" charset="0"/>
              <a:buChar char="•"/>
              <a:defRPr/>
            </a:pPr>
            <a:r>
              <a:rPr lang="en-US" i="1" dirty="0">
                <a:latin typeface="Century Gothic" panose="020B0502020202020204" pitchFamily="34" charset="0"/>
              </a:rPr>
              <a:t>The applicant shall apply for a Sign Permit Application prior to issuance of Building Permits.</a:t>
            </a:r>
            <a:endParaRPr kumimoji="0" lang="en-US" b="0" i="1" u="none" strike="noStrike" kern="1200" cap="none" spc="0" normalizeH="0" noProof="0" dirty="0">
              <a:ln>
                <a:noFill/>
              </a:ln>
              <a:solidFill>
                <a:schemeClr val="tx1"/>
              </a:solidFill>
              <a:effectLst/>
              <a:uLnTx/>
              <a:uFillTx/>
              <a:latin typeface="Century Gothic" panose="020B0502020202020204" pitchFamily="34" charset="0"/>
              <a:ea typeface="+mj-ea"/>
              <a:cs typeface="+mj-cs"/>
            </a:endParaRPr>
          </a:p>
          <a:p>
            <a:pPr marL="342900" lvl="0" indent="-342900" algn="just" defTabSz="914400">
              <a:lnSpc>
                <a:spcPct val="90000"/>
              </a:lnSpc>
              <a:spcBef>
                <a:spcPct val="0"/>
              </a:spcBef>
              <a:buFont typeface="Arial" panose="020B0604020202020204" pitchFamily="34" charset="0"/>
              <a:buChar char="•"/>
              <a:defRPr/>
            </a:pPr>
            <a:endParaRPr lang="en-US" i="1" dirty="0">
              <a:latin typeface="Century Gothic" panose="020B0502020202020204" pitchFamily="34" charset="0"/>
            </a:endParaRPr>
          </a:p>
          <a:p>
            <a:pPr marL="342900" indent="-342900" algn="just" defTabSz="914400">
              <a:lnSpc>
                <a:spcPct val="90000"/>
              </a:lnSpc>
              <a:spcBef>
                <a:spcPct val="0"/>
              </a:spcBef>
              <a:buFont typeface="Arial" panose="020B0604020202020204" pitchFamily="34" charset="0"/>
              <a:buChar char="•"/>
              <a:defRPr/>
            </a:pPr>
            <a:r>
              <a:rPr lang="en-US" i="1" dirty="0">
                <a:latin typeface="Century Gothic" panose="020B0502020202020204" pitchFamily="34" charset="0"/>
              </a:rPr>
              <a:t>The applicant shall provide public art in compliance with SPMC 36.395 if the project meets the minimum valuation to be subjected to the public art requirement prior to issuance of an occupancy permit. If the project is subject to the Public Arts requirement the graphic panels proposed on the North Elevation would be used to satisfy this requirement. </a:t>
            </a:r>
          </a:p>
          <a:p>
            <a:pPr marL="342900" indent="-342900" algn="just" defTabSz="914400">
              <a:lnSpc>
                <a:spcPct val="90000"/>
              </a:lnSpc>
              <a:spcBef>
                <a:spcPct val="0"/>
              </a:spcBef>
              <a:buFont typeface="Arial" panose="020B0604020202020204" pitchFamily="34" charset="0"/>
              <a:buChar char="•"/>
              <a:defRPr/>
            </a:pPr>
            <a:endParaRPr lang="en-US" i="1" dirty="0">
              <a:latin typeface="Century Gothic" panose="020B0502020202020204" pitchFamily="34" charset="0"/>
            </a:endParaRPr>
          </a:p>
          <a:p>
            <a:pPr marL="342900" lvl="0" indent="-342900" algn="just" defTabSz="914400">
              <a:lnSpc>
                <a:spcPct val="90000"/>
              </a:lnSpc>
              <a:spcBef>
                <a:spcPct val="0"/>
              </a:spcBef>
              <a:buFont typeface="Arial" panose="020B0604020202020204" pitchFamily="34" charset="0"/>
              <a:buChar char="•"/>
              <a:defRPr/>
            </a:pPr>
            <a:r>
              <a:rPr lang="en-US" i="1" dirty="0">
                <a:latin typeface="Century Gothic" panose="020B0502020202020204" pitchFamily="34" charset="0"/>
              </a:rPr>
              <a:t>If the project is not subject to Public Art requirement, the applicant shall present the proposed graphic panels on the North Elevation to the Public Art Commission for approval of graphic art to be installed on the panels.</a:t>
            </a:r>
          </a:p>
          <a:p>
            <a:pPr marL="342900" lvl="0" indent="-342900" algn="just" defTabSz="914400">
              <a:lnSpc>
                <a:spcPct val="90000"/>
              </a:lnSpc>
              <a:spcBef>
                <a:spcPct val="0"/>
              </a:spcBef>
              <a:buFont typeface="Arial" panose="020B0604020202020204" pitchFamily="34" charset="0"/>
              <a:buChar char="•"/>
              <a:defRPr/>
            </a:pPr>
            <a:endParaRPr lang="en-US" i="1" dirty="0">
              <a:latin typeface="Century Gothic" panose="020B0502020202020204" pitchFamily="34" charset="0"/>
            </a:endParaRPr>
          </a:p>
          <a:p>
            <a:pPr marL="342900" indent="-342900" algn="just" defTabSz="914400">
              <a:lnSpc>
                <a:spcPct val="90000"/>
              </a:lnSpc>
              <a:spcBef>
                <a:spcPct val="0"/>
              </a:spcBef>
              <a:buFont typeface="Arial" panose="020B0604020202020204" pitchFamily="34" charset="0"/>
              <a:buChar char="•"/>
              <a:defRPr/>
            </a:pPr>
            <a:r>
              <a:rPr lang="en-US" i="1" dirty="0">
                <a:latin typeface="Century Gothic" panose="020B0502020202020204" pitchFamily="34" charset="0"/>
              </a:rPr>
              <a:t>The applicant shall provide revised a north elevation showing that the three (3) graphic art panels on this elevation do not project over the roofline and shall provide details for the installation of these panels for review and approval by the Chair of the Design Review Board. </a:t>
            </a:r>
          </a:p>
          <a:p>
            <a:pPr marL="342900" lvl="0" indent="-342900" defTabSz="914400">
              <a:lnSpc>
                <a:spcPct val="90000"/>
              </a:lnSpc>
              <a:spcBef>
                <a:spcPct val="0"/>
              </a:spcBef>
              <a:buFont typeface="Arial" panose="020B0604020202020204" pitchFamily="34" charset="0"/>
              <a:buChar char="•"/>
              <a:defRPr/>
            </a:pPr>
            <a:endParaRPr lang="en-US" i="1" dirty="0">
              <a:latin typeface="Century Gothic" panose="020B0502020202020204" pitchFamily="34" charset="0"/>
            </a:endParaRPr>
          </a:p>
          <a:p>
            <a:pPr marL="342900" lvl="0" indent="-342900" defTabSz="914400">
              <a:lnSpc>
                <a:spcPct val="90000"/>
              </a:lnSpc>
              <a:spcBef>
                <a:spcPct val="0"/>
              </a:spcBef>
              <a:buFont typeface="Arial" panose="020B0604020202020204" pitchFamily="34" charset="0"/>
              <a:buChar char="•"/>
              <a:defRPr/>
            </a:pPr>
            <a:endParaRPr lang="en-US" sz="2000" i="1" dirty="0">
              <a:latin typeface="Century Gothic" panose="020B0502020202020204" pitchFamily="34" charset="0"/>
            </a:endParaRPr>
          </a:p>
          <a:p>
            <a:pPr marL="342900" lvl="0" indent="-342900" defTabSz="914400">
              <a:lnSpc>
                <a:spcPct val="90000"/>
              </a:lnSpc>
              <a:spcBef>
                <a:spcPct val="0"/>
              </a:spcBef>
              <a:buFont typeface="Arial" panose="020B0604020202020204" pitchFamily="34" charset="0"/>
              <a:buChar char="•"/>
              <a:defRPr/>
            </a:pPr>
            <a:endParaRPr kumimoji="0" lang="en-US" sz="20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4" name="Title 1"/>
          <p:cNvSpPr txBox="1">
            <a:spLocks/>
          </p:cNvSpPr>
          <p:nvPr/>
        </p:nvSpPr>
        <p:spPr>
          <a:xfrm>
            <a:off x="394327" y="884362"/>
            <a:ext cx="6289705" cy="2766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Conditions of Approval:</a:t>
            </a:r>
            <a:br>
              <a:rPr lang="en-US" sz="2800" dirty="0"/>
            </a:br>
            <a:endParaRPr lang="en-US" sz="2800" dirty="0"/>
          </a:p>
        </p:txBody>
      </p:sp>
      <p:pic>
        <p:nvPicPr>
          <p:cNvPr id="6" name="Audio Recording Oct 27, 2020 at 11:44:25 AM" descr="Audio Recording Oct 27, 2020 at 11:44:25 AM">
            <a:hlinkClick r:id="" action="ppaction://media"/>
            <a:extLst>
              <a:ext uri="{FF2B5EF4-FFF2-40B4-BE49-F238E27FC236}">
                <a16:creationId xmlns:a16="http://schemas.microsoft.com/office/drawing/2014/main" id="{99D69F00-38F7-5444-826A-1CDEB41B06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32530" y="2988200"/>
            <a:ext cx="812800" cy="812800"/>
          </a:xfrm>
          <a:prstGeom prst="rect">
            <a:avLst/>
          </a:prstGeom>
        </p:spPr>
      </p:pic>
    </p:spTree>
    <p:extLst>
      <p:ext uri="{BB962C8B-B14F-4D97-AF65-F5344CB8AC3E}">
        <p14:creationId xmlns:p14="http://schemas.microsoft.com/office/powerpoint/2010/main" val="60213134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776859"/>
            <a:ext cx="7886700" cy="4351338"/>
          </a:xfrm>
        </p:spPr>
        <p:txBody>
          <a:bodyPr>
            <a:normAutofit/>
          </a:bodyPr>
          <a:lstStyle/>
          <a:p>
            <a:pPr marL="0" indent="0">
              <a:lnSpc>
                <a:spcPct val="100000"/>
              </a:lnSpc>
              <a:spcAft>
                <a:spcPts val="1200"/>
              </a:spcAft>
              <a:buNone/>
            </a:pPr>
            <a:r>
              <a:rPr lang="en-US" sz="2400" dirty="0">
                <a:latin typeface="Century Gothic" panose="020B0502020202020204" pitchFamily="34" charset="0"/>
              </a:rPr>
              <a:t>STAFF RECOMMENDATION: </a:t>
            </a:r>
          </a:p>
        </p:txBody>
      </p:sp>
      <p:sp>
        <p:nvSpPr>
          <p:cNvPr id="5" name="Title 1"/>
          <p:cNvSpPr txBox="1">
            <a:spLocks/>
          </p:cNvSpPr>
          <p:nvPr/>
        </p:nvSpPr>
        <p:spPr>
          <a:xfrm>
            <a:off x="737166" y="962900"/>
            <a:ext cx="7669667" cy="4932200"/>
          </a:xfrm>
          <a:prstGeom prst="rect">
            <a:avLst/>
          </a:prstGeom>
        </p:spPr>
        <p:txBody>
          <a:bodyPr vert="horz" lIns="91440" tIns="45720" rIns="91440" bIns="45720" rtlCol="0" anchor="ctr">
            <a:noAutofit/>
          </a:bodyPr>
          <a:lstStyle/>
          <a:p>
            <a:pPr algn="just"/>
            <a:r>
              <a:rPr lang="en-US" sz="2800" dirty="0">
                <a:latin typeface="Century Gothic" panose="020B0502020202020204" pitchFamily="34" charset="0"/>
              </a:rPr>
              <a:t>Approve the Design Review of the proposed remodel of an existing grocery store at 1213 Fair Oaks Avenue, subject to conditions of approval.  </a:t>
            </a:r>
          </a:p>
          <a:p>
            <a:pPr marL="0" marR="0" lvl="0" indent="0" defTabSz="914400" rtl="0" eaLnBrk="1" fontAlgn="auto" latinLnBrk="0" hangingPunct="1">
              <a:lnSpc>
                <a:spcPct val="90000"/>
              </a:lnSpc>
              <a:spcBef>
                <a:spcPct val="0"/>
              </a:spcBef>
              <a:spcAft>
                <a:spcPts val="0"/>
              </a:spcAft>
              <a:buClrTx/>
              <a:buSzTx/>
              <a:tabLst/>
              <a:defRPr/>
            </a:pPr>
            <a:endParaRPr kumimoji="0" lang="en-US" sz="6000" b="0" i="0" u="none" strike="noStrike" kern="1200" cap="none" spc="0" normalizeH="0" noProof="0" dirty="0">
              <a:ln>
                <a:noFill/>
              </a:ln>
              <a:solidFill>
                <a:schemeClr val="tx1"/>
              </a:solidFill>
              <a:effectLst/>
              <a:uLnTx/>
              <a:uFillTx/>
              <a:ea typeface="+mj-ea"/>
              <a:cs typeface="+mj-cs"/>
            </a:endParaRPr>
          </a:p>
        </p:txBody>
      </p:sp>
      <p:pic>
        <p:nvPicPr>
          <p:cNvPr id="6" name="Audio Recording Oct 25, 2020 at 3:15:41 PM" descr="Audio Recording Oct 25, 2020 at 3:15:41 PM">
            <a:hlinkClick r:id="" action="ppaction://media"/>
            <a:extLst>
              <a:ext uri="{FF2B5EF4-FFF2-40B4-BE49-F238E27FC236}">
                <a16:creationId xmlns:a16="http://schemas.microsoft.com/office/drawing/2014/main" id="{61E53746-81B9-E344-8871-02CC836B5B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3172481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2514" y="1646852"/>
            <a:ext cx="8621486" cy="356429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 Approve</a:t>
            </a:r>
            <a:r>
              <a:rPr kumimoji="0" lang="en-US" sz="2800" b="0" i="0" u="none" strike="noStrike" kern="1200" cap="none" spc="0" normalizeH="0" noProof="0" dirty="0">
                <a:ln>
                  <a:noFill/>
                </a:ln>
                <a:solidFill>
                  <a:schemeClr val="tx1"/>
                </a:solidFill>
                <a:effectLst/>
                <a:uLnTx/>
                <a:uFillTx/>
                <a:latin typeface="Century Gothic" panose="020B0502020202020204" pitchFamily="34" charset="0"/>
                <a:ea typeface="+mj-ea"/>
                <a:cs typeface="+mj-cs"/>
              </a:rPr>
              <a:t> </a:t>
            </a:r>
            <a:r>
              <a:rPr lang="en-US" sz="2800" dirty="0">
                <a:latin typeface="Century Gothic" panose="020B0502020202020204" pitchFamily="34" charset="0"/>
                <a:ea typeface="+mj-ea"/>
                <a:cs typeface="+mj-cs"/>
              </a:rPr>
              <a:t>with condition(s) added;</a:t>
            </a:r>
            <a:endParaRPr kumimoji="0" lang="en-US" sz="2800" b="0" i="0" u="none" strike="noStrike" kern="1200" cap="none" spc="0" normalizeH="0" noProof="0" dirty="0">
              <a:ln>
                <a:noFill/>
              </a:ln>
              <a:solidFill>
                <a:schemeClr val="tx1"/>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tabLst/>
              <a:defRPr/>
            </a:pPr>
            <a:endParaRPr kumimoji="0" lang="en-US" sz="2800" b="0" i="0" u="none" strike="noStrike" kern="1200" cap="none" spc="0" normalizeH="0" noProof="0" dirty="0">
              <a:ln>
                <a:noFill/>
              </a:ln>
              <a:solidFill>
                <a:schemeClr val="tx1"/>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 typeface="Arial" pitchFamily="34" charset="0"/>
              <a:buChar char="•"/>
              <a:tabLst/>
              <a:defRPr/>
            </a:pPr>
            <a:r>
              <a:rPr lang="en-US" sz="2800" baseline="0" dirty="0">
                <a:latin typeface="Century Gothic" panose="020B0502020202020204" pitchFamily="34" charset="0"/>
                <a:ea typeface="+mj-ea"/>
                <a:cs typeface="+mj-cs"/>
              </a:rPr>
              <a:t> </a:t>
            </a:r>
            <a:r>
              <a:rPr kumimoji="0" lang="en-US" sz="28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Continue</a:t>
            </a:r>
            <a:r>
              <a:rPr kumimoji="0" lang="en-US" sz="2800" b="0" i="0" u="none" strike="noStrike" kern="1200" cap="none" spc="0" normalizeH="0" noProof="0" dirty="0">
                <a:ln>
                  <a:noFill/>
                </a:ln>
                <a:solidFill>
                  <a:schemeClr val="tx1"/>
                </a:solidFill>
                <a:effectLst/>
                <a:uLnTx/>
                <a:uFillTx/>
                <a:latin typeface="Century Gothic" panose="020B0502020202020204" pitchFamily="34" charset="0"/>
                <a:ea typeface="+mj-ea"/>
                <a:cs typeface="+mj-cs"/>
              </a:rPr>
              <a:t> the project to address comments discussed; or  </a:t>
            </a:r>
          </a:p>
          <a:p>
            <a:pPr marL="0" marR="0" lvl="0" indent="0" algn="l" defTabSz="914400" rtl="0" eaLnBrk="1" fontAlgn="auto" latinLnBrk="0" hangingPunct="1">
              <a:lnSpc>
                <a:spcPct val="90000"/>
              </a:lnSpc>
              <a:spcBef>
                <a:spcPct val="0"/>
              </a:spcBef>
              <a:spcAft>
                <a:spcPts val="0"/>
              </a:spcAft>
              <a:buClrTx/>
              <a:buSzTx/>
              <a:tabLst/>
              <a:defRPr/>
            </a:pPr>
            <a:endParaRPr kumimoji="0" lang="en-US" sz="2800" b="0" i="0" u="none" strike="noStrike" kern="1200" cap="none" spc="0" normalizeH="0" noProof="0" dirty="0">
              <a:ln>
                <a:noFill/>
              </a:ln>
              <a:solidFill>
                <a:schemeClr val="tx1"/>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 typeface="Arial" pitchFamily="34" charset="0"/>
              <a:buChar char="•"/>
              <a:tabLst/>
              <a:defRPr/>
            </a:pPr>
            <a:r>
              <a:rPr lang="en-US" sz="2800" dirty="0">
                <a:latin typeface="Century Gothic" panose="020B0502020202020204" pitchFamily="34" charset="0"/>
                <a:ea typeface="+mj-ea"/>
                <a:cs typeface="+mj-cs"/>
              </a:rPr>
              <a:t> Deny the project.</a:t>
            </a:r>
            <a:endParaRPr kumimoji="0" lang="en-US" sz="28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4" name="Title 1"/>
          <p:cNvSpPr txBox="1">
            <a:spLocks/>
          </p:cNvSpPr>
          <p:nvPr/>
        </p:nvSpPr>
        <p:spPr>
          <a:xfrm>
            <a:off x="363537" y="840518"/>
            <a:ext cx="9229725" cy="806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Century Gothic" panose="020B0502020202020204" pitchFamily="34" charset="0"/>
              </a:rPr>
              <a:t>Design Review Board Options:</a:t>
            </a:r>
          </a:p>
        </p:txBody>
      </p:sp>
      <p:pic>
        <p:nvPicPr>
          <p:cNvPr id="6" name="Audio Recording Oct 25, 2020 at 3:16:11 PM" descr="Audio Recording Oct 25, 2020 at 3:16:11 PM">
            <a:hlinkClick r:id="" action="ppaction://media"/>
            <a:extLst>
              <a:ext uri="{FF2B5EF4-FFF2-40B4-BE49-F238E27FC236}">
                <a16:creationId xmlns:a16="http://schemas.microsoft.com/office/drawing/2014/main" id="{8A0B3924-DB19-AF47-82F8-B518FA464A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51214834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069442" y="1419750"/>
            <a:ext cx="3005115" cy="523220"/>
          </a:xfrm>
          <a:prstGeom prst="rect">
            <a:avLst/>
          </a:prstGeom>
          <a:noFill/>
        </p:spPr>
        <p:txBody>
          <a:bodyPr wrap="square" rtlCol="0">
            <a:spAutoFit/>
          </a:bodyPr>
          <a:lstStyle/>
          <a:p>
            <a:r>
              <a:rPr lang="en-US" sz="2800" dirty="0">
                <a:latin typeface="Century Gothic" panose="020B0502020202020204" pitchFamily="34" charset="0"/>
              </a:rPr>
              <a:t>Questions? </a:t>
            </a:r>
          </a:p>
        </p:txBody>
      </p:sp>
      <p:pic>
        <p:nvPicPr>
          <p:cNvPr id="6" name="Audio Recording Oct 25, 2020 at 11:44:14 AM" descr="Audio Recording Oct 25, 2020 at 11:44:14 AM">
            <a:hlinkClick r:id="" action="ppaction://media"/>
            <a:extLst>
              <a:ext uri="{FF2B5EF4-FFF2-40B4-BE49-F238E27FC236}">
                <a16:creationId xmlns:a16="http://schemas.microsoft.com/office/drawing/2014/main" id="{C7767DAC-7B3A-EB4E-9445-A0C534CBFB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84013" y="3022600"/>
            <a:ext cx="812800" cy="812800"/>
          </a:xfrm>
          <a:prstGeom prst="rect">
            <a:avLst/>
          </a:prstGeom>
        </p:spPr>
      </p:pic>
    </p:spTree>
    <p:extLst>
      <p:ext uri="{BB962C8B-B14F-4D97-AF65-F5344CB8AC3E}">
        <p14:creationId xmlns:p14="http://schemas.microsoft.com/office/powerpoint/2010/main" val="5688668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bwMode="auto">
          <a:xfrm>
            <a:off x="309908" y="1761054"/>
            <a:ext cx="8229600" cy="544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lgn="just">
              <a:spcAft>
                <a:spcPts val="1200"/>
              </a:spcAft>
            </a:pPr>
            <a:r>
              <a:rPr lang="en-US" altLang="en-US" sz="2400" dirty="0">
                <a:latin typeface="Century Gothic" pitchFamily="34" charset="0"/>
              </a:rPr>
              <a:t>Proposal: </a:t>
            </a:r>
            <a:r>
              <a:rPr lang="en-US" sz="2400" dirty="0">
                <a:latin typeface="Century Gothic" panose="020B0502020202020204" pitchFamily="34" charset="0"/>
              </a:rPr>
              <a:t>Design Review for the remodel of an existing 33,355 square-foot grocery store. No new square footage proposed. Remodel includes: modification of the front and side exterior building elevations; repainting of the entire building; upgrading the accessible path to the public right-of-way (Monterey Road); and other associated improvements. </a:t>
            </a:r>
          </a:p>
          <a:p>
            <a:pPr lvl="2" algn="just">
              <a:spcAft>
                <a:spcPts val="1200"/>
              </a:spcAft>
            </a:pPr>
            <a:r>
              <a:rPr lang="en-US" altLang="en-US" sz="2400" i="1" dirty="0">
                <a:latin typeface="Century Gothic" pitchFamily="34" charset="0"/>
              </a:rPr>
              <a:t>CEQA:  Categorical Exemption – Section 15301 Class 1 Existing Facilities</a:t>
            </a:r>
            <a:endParaRPr lang="en-US" sz="2400" dirty="0">
              <a:latin typeface="Century Gothic" panose="020B0502020202020204" pitchFamily="34" charset="0"/>
            </a:endParaRPr>
          </a:p>
          <a:p>
            <a:pPr lvl="2" algn="just">
              <a:spcAft>
                <a:spcPts val="1200"/>
              </a:spcAft>
            </a:pPr>
            <a:endParaRPr lang="en-US" sz="2400" dirty="0">
              <a:latin typeface="Century Gothic" panose="020B0502020202020204" pitchFamily="34" charset="0"/>
            </a:endParaRPr>
          </a:p>
          <a:p>
            <a:pPr lvl="2" algn="just">
              <a:spcAft>
                <a:spcPts val="1200"/>
              </a:spcAft>
            </a:pPr>
            <a:endParaRPr lang="en-US" altLang="en-US" sz="2400" dirty="0">
              <a:latin typeface="Century Gothic" pitchFamily="34" charset="0"/>
            </a:endParaRPr>
          </a:p>
        </p:txBody>
      </p:sp>
      <p:sp>
        <p:nvSpPr>
          <p:cNvPr id="4" name="Content Placeholder 3"/>
          <p:cNvSpPr txBox="1">
            <a:spLocks/>
          </p:cNvSpPr>
          <p:nvPr/>
        </p:nvSpPr>
        <p:spPr>
          <a:xfrm>
            <a:off x="309908" y="707369"/>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2800" dirty="0">
                <a:latin typeface="Century Gothic" pitchFamily="34" charset="0"/>
              </a:rPr>
              <a:t>PROJECT DESCRIPTION</a:t>
            </a:r>
          </a:p>
        </p:txBody>
      </p:sp>
      <p:pic>
        <p:nvPicPr>
          <p:cNvPr id="8" name="Audio Recording Oct 25, 2020 at 3:02:31 PM" descr="Audio Recording Oct 25, 2020 at 3:02:31 PM">
            <a:hlinkClick r:id="" action="ppaction://media"/>
            <a:extLst>
              <a:ext uri="{FF2B5EF4-FFF2-40B4-BE49-F238E27FC236}">
                <a16:creationId xmlns:a16="http://schemas.microsoft.com/office/drawing/2014/main" id="{62E44B02-D6A7-9641-92F1-B695A55F9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10244415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p:cNvSpPr>
          <p:nvPr/>
        </p:nvSpPr>
        <p:spPr>
          <a:xfrm>
            <a:off x="8232899" y="5950144"/>
            <a:ext cx="613856" cy="6614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400" b="1" dirty="0">
                <a:effectLst/>
                <a:latin typeface="Arial" panose="020B0604020202020204" pitchFamily="34" charset="0"/>
                <a:ea typeface="Arial" panose="020B0604020202020204" pitchFamily="34" charset="0"/>
              </a:rPr>
              <a:t>N</a:t>
            </a:r>
            <a:endParaRPr lang="en-US" sz="1400" dirty="0">
              <a:effectLst/>
              <a:latin typeface="Arial" panose="020B0604020202020204" pitchFamily="34" charset="0"/>
              <a:ea typeface="Arial" panose="020B0604020202020204" pitchFamily="34" charset="0"/>
            </a:endParaRPr>
          </a:p>
        </p:txBody>
      </p:sp>
      <p:cxnSp>
        <p:nvCxnSpPr>
          <p:cNvPr id="7" name="Straight Arrow Connector 6"/>
          <p:cNvCxnSpPr/>
          <p:nvPr/>
        </p:nvCxnSpPr>
        <p:spPr>
          <a:xfrm flipV="1">
            <a:off x="8427281" y="5442007"/>
            <a:ext cx="0" cy="494489"/>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FACCCEA0-2E00-4647-B981-C5A869C7DB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39476" y="856022"/>
            <a:ext cx="6665047" cy="5424838"/>
          </a:xfrm>
          <a:prstGeom prst="rect">
            <a:avLst/>
          </a:prstGeom>
          <a:ln>
            <a:solidFill>
              <a:schemeClr val="accent1"/>
            </a:solidFill>
          </a:ln>
        </p:spPr>
      </p:pic>
      <p:pic>
        <p:nvPicPr>
          <p:cNvPr id="4" name="Audio Recording Oct 25, 2020 at 3:03:57 PM" descr="Audio Recording Oct 25, 2020 at 3:03:57 PM">
            <a:hlinkClick r:id="" action="ppaction://media"/>
            <a:extLst>
              <a:ext uri="{FF2B5EF4-FFF2-40B4-BE49-F238E27FC236}">
                <a16:creationId xmlns:a16="http://schemas.microsoft.com/office/drawing/2014/main" id="{2D788B2E-353C-9440-8987-896598D972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05432472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4701AA-2AA9-7A49-ACE3-49337F2A47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3" y="984054"/>
            <a:ext cx="4425541" cy="2444946"/>
          </a:xfrm>
          <a:prstGeom prst="rect">
            <a:avLst/>
          </a:prstGeom>
          <a:ln>
            <a:solidFill>
              <a:schemeClr val="tx1"/>
            </a:solidFill>
          </a:ln>
        </p:spPr>
      </p:pic>
      <p:pic>
        <p:nvPicPr>
          <p:cNvPr id="7" name="Picture 6">
            <a:extLst>
              <a:ext uri="{FF2B5EF4-FFF2-40B4-BE49-F238E27FC236}">
                <a16:creationId xmlns:a16="http://schemas.microsoft.com/office/drawing/2014/main" id="{9372E435-E4F3-9F43-8851-E8DCE01F7D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09" y="3974691"/>
            <a:ext cx="4425540" cy="2488179"/>
          </a:xfrm>
          <a:prstGeom prst="rect">
            <a:avLst/>
          </a:prstGeom>
          <a:ln>
            <a:solidFill>
              <a:schemeClr val="tx1"/>
            </a:solidFill>
          </a:ln>
        </p:spPr>
      </p:pic>
      <p:pic>
        <p:nvPicPr>
          <p:cNvPr id="9" name="Picture 8">
            <a:extLst>
              <a:ext uri="{FF2B5EF4-FFF2-40B4-BE49-F238E27FC236}">
                <a16:creationId xmlns:a16="http://schemas.microsoft.com/office/drawing/2014/main" id="{2A3479BD-CB1E-7A4F-BA71-33C0646070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897" y="984054"/>
            <a:ext cx="4348644" cy="2444946"/>
          </a:xfrm>
          <a:prstGeom prst="rect">
            <a:avLst/>
          </a:prstGeom>
          <a:ln>
            <a:solidFill>
              <a:schemeClr val="tx1"/>
            </a:solidFill>
          </a:ln>
        </p:spPr>
      </p:pic>
      <p:pic>
        <p:nvPicPr>
          <p:cNvPr id="11" name="Picture 10">
            <a:extLst>
              <a:ext uri="{FF2B5EF4-FFF2-40B4-BE49-F238E27FC236}">
                <a16:creationId xmlns:a16="http://schemas.microsoft.com/office/drawing/2014/main" id="{19304A77-BD94-DC43-9B73-003A467921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897" y="3974691"/>
            <a:ext cx="4348644" cy="2488179"/>
          </a:xfrm>
          <a:prstGeom prst="rect">
            <a:avLst/>
          </a:prstGeom>
          <a:ln>
            <a:solidFill>
              <a:schemeClr val="tx1"/>
            </a:solidFill>
          </a:ln>
        </p:spPr>
      </p:pic>
      <p:sp>
        <p:nvSpPr>
          <p:cNvPr id="6" name="TextBox 5">
            <a:extLst>
              <a:ext uri="{FF2B5EF4-FFF2-40B4-BE49-F238E27FC236}">
                <a16:creationId xmlns:a16="http://schemas.microsoft.com/office/drawing/2014/main" id="{F5A40FC6-F970-6D4B-8CF4-74EA33996D67}"/>
              </a:ext>
            </a:extLst>
          </p:cNvPr>
          <p:cNvSpPr txBox="1"/>
          <p:nvPr/>
        </p:nvSpPr>
        <p:spPr>
          <a:xfrm>
            <a:off x="732645" y="3491984"/>
            <a:ext cx="3099375" cy="369332"/>
          </a:xfrm>
          <a:prstGeom prst="rect">
            <a:avLst/>
          </a:prstGeom>
          <a:noFill/>
        </p:spPr>
        <p:txBody>
          <a:bodyPr wrap="none" rtlCol="0">
            <a:spAutoFit/>
          </a:bodyPr>
          <a:lstStyle/>
          <a:p>
            <a:r>
              <a:rPr lang="en-US" dirty="0"/>
              <a:t>Front (facing Fair Oaks Avenue)</a:t>
            </a:r>
          </a:p>
        </p:txBody>
      </p:sp>
      <p:sp>
        <p:nvSpPr>
          <p:cNvPr id="10" name="TextBox 9">
            <a:extLst>
              <a:ext uri="{FF2B5EF4-FFF2-40B4-BE49-F238E27FC236}">
                <a16:creationId xmlns:a16="http://schemas.microsoft.com/office/drawing/2014/main" id="{8288BEF4-DD40-7942-87F7-011BAAB568C3}"/>
              </a:ext>
            </a:extLst>
          </p:cNvPr>
          <p:cNvSpPr txBox="1"/>
          <p:nvPr/>
        </p:nvSpPr>
        <p:spPr>
          <a:xfrm>
            <a:off x="732645" y="6455595"/>
            <a:ext cx="1459823" cy="369332"/>
          </a:xfrm>
          <a:prstGeom prst="rect">
            <a:avLst/>
          </a:prstGeom>
          <a:noFill/>
        </p:spPr>
        <p:txBody>
          <a:bodyPr wrap="none" rtlCol="0">
            <a:spAutoFit/>
          </a:bodyPr>
          <a:lstStyle/>
          <a:p>
            <a:r>
              <a:rPr lang="en-US" dirty="0"/>
              <a:t>Front of store</a:t>
            </a:r>
          </a:p>
        </p:txBody>
      </p:sp>
      <p:sp>
        <p:nvSpPr>
          <p:cNvPr id="8" name="TextBox 7">
            <a:extLst>
              <a:ext uri="{FF2B5EF4-FFF2-40B4-BE49-F238E27FC236}">
                <a16:creationId xmlns:a16="http://schemas.microsoft.com/office/drawing/2014/main" id="{526406D6-0535-1742-B2E5-8C1ABF7B77A9}"/>
              </a:ext>
            </a:extLst>
          </p:cNvPr>
          <p:cNvSpPr txBox="1"/>
          <p:nvPr/>
        </p:nvSpPr>
        <p:spPr>
          <a:xfrm>
            <a:off x="5403856" y="6455595"/>
            <a:ext cx="3476529" cy="369332"/>
          </a:xfrm>
          <a:prstGeom prst="rect">
            <a:avLst/>
          </a:prstGeom>
          <a:noFill/>
        </p:spPr>
        <p:txBody>
          <a:bodyPr wrap="none" rtlCol="0">
            <a:spAutoFit/>
          </a:bodyPr>
          <a:lstStyle/>
          <a:p>
            <a:r>
              <a:rPr lang="en-US" dirty="0"/>
              <a:t>North side (facing Monterey Road) </a:t>
            </a:r>
          </a:p>
        </p:txBody>
      </p:sp>
      <p:sp>
        <p:nvSpPr>
          <p:cNvPr id="12" name="TextBox 11">
            <a:extLst>
              <a:ext uri="{FF2B5EF4-FFF2-40B4-BE49-F238E27FC236}">
                <a16:creationId xmlns:a16="http://schemas.microsoft.com/office/drawing/2014/main" id="{E72CAA22-44F3-2F4A-A5DD-FD3763070BA8}"/>
              </a:ext>
            </a:extLst>
          </p:cNvPr>
          <p:cNvSpPr txBox="1"/>
          <p:nvPr/>
        </p:nvSpPr>
        <p:spPr>
          <a:xfrm>
            <a:off x="5311980" y="3517179"/>
            <a:ext cx="3323346" cy="369332"/>
          </a:xfrm>
          <a:prstGeom prst="rect">
            <a:avLst/>
          </a:prstGeom>
          <a:noFill/>
        </p:spPr>
        <p:txBody>
          <a:bodyPr wrap="none" rtlCol="0">
            <a:spAutoFit/>
          </a:bodyPr>
          <a:lstStyle/>
          <a:p>
            <a:r>
              <a:rPr lang="en-US" dirty="0"/>
              <a:t>South side (facing Lyndon Street) </a:t>
            </a:r>
          </a:p>
        </p:txBody>
      </p:sp>
      <p:pic>
        <p:nvPicPr>
          <p:cNvPr id="13" name="Audio Recording Oct 25, 2020 at 3:05:01 PM" descr="Audio Recording Oct 25, 2020 at 3:05:01 PM">
            <a:hlinkClick r:id="" action="ppaction://media"/>
            <a:extLst>
              <a:ext uri="{FF2B5EF4-FFF2-40B4-BE49-F238E27FC236}">
                <a16:creationId xmlns:a16="http://schemas.microsoft.com/office/drawing/2014/main" id="{B3D8BCBD-6385-F140-A230-68B1B9510B5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18883037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108285" y="498762"/>
            <a:ext cx="4322207" cy="3424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3600" dirty="0"/>
          </a:p>
        </p:txBody>
      </p:sp>
      <p:sp>
        <p:nvSpPr>
          <p:cNvPr id="9" name="TextBox 8">
            <a:extLst>
              <a:ext uri="{FF2B5EF4-FFF2-40B4-BE49-F238E27FC236}">
                <a16:creationId xmlns:a16="http://schemas.microsoft.com/office/drawing/2014/main" id="{F7AB6557-A2FB-2A4E-A54C-09436A234DC2}"/>
              </a:ext>
            </a:extLst>
          </p:cNvPr>
          <p:cNvSpPr txBox="1"/>
          <p:nvPr/>
        </p:nvSpPr>
        <p:spPr>
          <a:xfrm>
            <a:off x="6502735" y="900244"/>
            <a:ext cx="2571750" cy="4801314"/>
          </a:xfrm>
          <a:prstGeom prst="rect">
            <a:avLst/>
          </a:prstGeom>
          <a:noFill/>
        </p:spPr>
        <p:txBody>
          <a:bodyPr wrap="square" rtlCol="0">
            <a:spAutoFit/>
          </a:bodyPr>
          <a:lstStyle/>
          <a:p>
            <a:r>
              <a:rPr lang="en-US" dirty="0">
                <a:solidFill>
                  <a:schemeClr val="accent2"/>
                </a:solidFill>
              </a:rPr>
              <a:t>Orange</a:t>
            </a:r>
            <a:r>
              <a:rPr lang="en-US" dirty="0"/>
              <a:t> – Pedestrian Pathway Improvements</a:t>
            </a:r>
          </a:p>
          <a:p>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Red</a:t>
            </a:r>
            <a:r>
              <a:rPr lang="en-US" dirty="0"/>
              <a:t> – Landscaping Improvements</a:t>
            </a:r>
          </a:p>
          <a:p>
            <a:endParaRPr lang="en-US" dirty="0"/>
          </a:p>
          <a:p>
            <a:endParaRPr lang="en-US" dirty="0">
              <a:solidFill>
                <a:schemeClr val="accent5"/>
              </a:solidFill>
            </a:endParaRPr>
          </a:p>
          <a:p>
            <a:r>
              <a:rPr lang="en-US" dirty="0">
                <a:solidFill>
                  <a:schemeClr val="accent5"/>
                </a:solidFill>
              </a:rPr>
              <a:t>Blue</a:t>
            </a:r>
            <a:r>
              <a:rPr lang="en-US" dirty="0"/>
              <a:t> – New Bike Parking</a:t>
            </a:r>
          </a:p>
        </p:txBody>
      </p:sp>
      <p:pic>
        <p:nvPicPr>
          <p:cNvPr id="11" name="Picture 10">
            <a:extLst>
              <a:ext uri="{FF2B5EF4-FFF2-40B4-BE49-F238E27FC236}">
                <a16:creationId xmlns:a16="http://schemas.microsoft.com/office/drawing/2014/main" id="{6DB00125-34B1-8B4F-95FB-2FF3952F8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15" y="408202"/>
            <a:ext cx="6395120" cy="6445608"/>
          </a:xfrm>
          <a:prstGeom prst="rect">
            <a:avLst/>
          </a:prstGeom>
        </p:spPr>
      </p:pic>
      <p:pic>
        <p:nvPicPr>
          <p:cNvPr id="13" name="Picture 12">
            <a:extLst>
              <a:ext uri="{FF2B5EF4-FFF2-40B4-BE49-F238E27FC236}">
                <a16:creationId xmlns:a16="http://schemas.microsoft.com/office/drawing/2014/main" id="{A3A226FE-B7CA-4947-BA69-2F10DE89EBA0}"/>
              </a:ext>
            </a:extLst>
          </p:cNvPr>
          <p:cNvPicPr/>
          <p:nvPr/>
        </p:nvPicPr>
        <p:blipFill rotWithShape="1">
          <a:blip r:embed="rId6" cstate="print">
            <a:extLst>
              <a:ext uri="{28A0092B-C50C-407E-A947-70E740481C1C}">
                <a14:useLocalDpi xmlns:a14="http://schemas.microsoft.com/office/drawing/2010/main" val="0"/>
              </a:ext>
            </a:extLst>
          </a:blip>
          <a:srcRect r="15656"/>
          <a:stretch/>
        </p:blipFill>
        <p:spPr bwMode="auto">
          <a:xfrm>
            <a:off x="6547611" y="1585180"/>
            <a:ext cx="2437765" cy="2145030"/>
          </a:xfrm>
          <a:prstGeom prst="rect">
            <a:avLst/>
          </a:prstGeom>
          <a:solidFill>
            <a:schemeClr val="accent2"/>
          </a:solidFill>
          <a:ln w="22225">
            <a:solidFill>
              <a:schemeClr val="accent2">
                <a:lumMod val="75000"/>
              </a:schemeClr>
            </a:solidFill>
          </a:ln>
          <a:extLst>
            <a:ext uri="{53640926-AAD7-44D8-BBD7-CCE9431645EC}">
              <a14:shadowObscured xmlns:a14="http://schemas.microsoft.com/office/drawing/2010/main"/>
            </a:ext>
          </a:extLst>
        </p:spPr>
      </p:pic>
      <p:pic>
        <p:nvPicPr>
          <p:cNvPr id="14" name="Audio Recording Oct 25, 2020 at 3:05:50 PM" descr="Audio Recording Oct 25, 2020 at 3:05:50 PM">
            <a:hlinkClick r:id="" action="ppaction://media"/>
            <a:extLst>
              <a:ext uri="{FF2B5EF4-FFF2-40B4-BE49-F238E27FC236}">
                <a16:creationId xmlns:a16="http://schemas.microsoft.com/office/drawing/2014/main" id="{3A328CF6-3DBE-474A-B304-0C25D5DE50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007" y="2818206"/>
            <a:ext cx="812800" cy="812800"/>
          </a:xfrm>
          <a:prstGeom prst="rect">
            <a:avLst/>
          </a:prstGeom>
        </p:spPr>
      </p:pic>
    </p:spTree>
    <p:extLst>
      <p:ext uri="{BB962C8B-B14F-4D97-AF65-F5344CB8AC3E}">
        <p14:creationId xmlns:p14="http://schemas.microsoft.com/office/powerpoint/2010/main" val="127093548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716" y="560955"/>
            <a:ext cx="5070619" cy="369332"/>
          </a:xfrm>
          <a:prstGeom prst="rect">
            <a:avLst/>
          </a:prstGeom>
        </p:spPr>
        <p:txBody>
          <a:bodyPr wrap="none">
            <a:spAutoFit/>
          </a:bodyPr>
          <a:lstStyle/>
          <a:p>
            <a:r>
              <a:rPr lang="en-US" b="1" dirty="0">
                <a:latin typeface="Century Gothic" panose="020B0502020202020204" pitchFamily="34" charset="0"/>
                <a:ea typeface="Arial" panose="020B0604020202020204" pitchFamily="34" charset="0"/>
              </a:rPr>
              <a:t>  </a:t>
            </a:r>
            <a:r>
              <a:rPr lang="en-US" dirty="0">
                <a:latin typeface="Century Gothic" panose="020B0502020202020204" pitchFamily="34" charset="0"/>
                <a:ea typeface="Arial" panose="020B0604020202020204" pitchFamily="34" charset="0"/>
              </a:rPr>
              <a:t>Existing vs. Proposed East Elevation (Front) </a:t>
            </a: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673DCBAB-C298-7247-A323-768E1A9440AB}"/>
              </a:ext>
            </a:extLst>
          </p:cNvPr>
          <p:cNvPicPr>
            <a:picLocks noChangeAspect="1"/>
          </p:cNvPicPr>
          <p:nvPr/>
        </p:nvPicPr>
        <p:blipFill rotWithShape="1">
          <a:blip r:embed="rId5">
            <a:extLst>
              <a:ext uri="{28A0092B-C50C-407E-A947-70E740481C1C}">
                <a14:useLocalDpi xmlns:a14="http://schemas.microsoft.com/office/drawing/2010/main" val="0"/>
              </a:ext>
            </a:extLst>
          </a:blip>
          <a:srcRect l="1129" r="6330"/>
          <a:stretch/>
        </p:blipFill>
        <p:spPr>
          <a:xfrm>
            <a:off x="20762" y="4867826"/>
            <a:ext cx="9123238" cy="1443927"/>
          </a:xfrm>
          <a:prstGeom prst="rect">
            <a:avLst/>
          </a:prstGeom>
        </p:spPr>
      </p:pic>
      <p:pic>
        <p:nvPicPr>
          <p:cNvPr id="7" name="Picture 6">
            <a:extLst>
              <a:ext uri="{FF2B5EF4-FFF2-40B4-BE49-F238E27FC236}">
                <a16:creationId xmlns:a16="http://schemas.microsoft.com/office/drawing/2014/main" id="{588E690D-9654-C041-A07B-6D94D89EF139}"/>
              </a:ext>
            </a:extLst>
          </p:cNvPr>
          <p:cNvPicPr>
            <a:picLocks noChangeAspect="1"/>
          </p:cNvPicPr>
          <p:nvPr/>
        </p:nvPicPr>
        <p:blipFill rotWithShape="1">
          <a:blip r:embed="rId6">
            <a:extLst>
              <a:ext uri="{28A0092B-C50C-407E-A947-70E740481C1C}">
                <a14:useLocalDpi xmlns:a14="http://schemas.microsoft.com/office/drawing/2010/main" val="0"/>
              </a:ext>
            </a:extLst>
          </a:blip>
          <a:srcRect b="40213"/>
          <a:stretch/>
        </p:blipFill>
        <p:spPr>
          <a:xfrm>
            <a:off x="399154" y="1305280"/>
            <a:ext cx="8324929" cy="2749746"/>
          </a:xfrm>
          <a:prstGeom prst="rect">
            <a:avLst/>
          </a:prstGeom>
          <a:ln>
            <a:solidFill>
              <a:schemeClr val="tx1"/>
            </a:solidFill>
          </a:ln>
        </p:spPr>
      </p:pic>
      <p:pic>
        <p:nvPicPr>
          <p:cNvPr id="11" name="Audio Recording Oct 25, 2020 at 3:07:58 PM" descr="Audio Recording Oct 25, 2020 at 3:07:58 PM">
            <a:hlinkClick r:id="" action="ppaction://media"/>
            <a:extLst>
              <a:ext uri="{FF2B5EF4-FFF2-40B4-BE49-F238E27FC236}">
                <a16:creationId xmlns:a16="http://schemas.microsoft.com/office/drawing/2014/main" id="{C7DF0901-A0C5-CB40-A72C-B6E0FE6ED0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5218" y="3377823"/>
            <a:ext cx="812800" cy="812800"/>
          </a:xfrm>
          <a:prstGeom prst="rect">
            <a:avLst/>
          </a:prstGeom>
        </p:spPr>
      </p:pic>
    </p:spTree>
    <p:extLst>
      <p:ext uri="{BB962C8B-B14F-4D97-AF65-F5344CB8AC3E}">
        <p14:creationId xmlns:p14="http://schemas.microsoft.com/office/powerpoint/2010/main" val="226339888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250" y="697687"/>
            <a:ext cx="4916731" cy="369332"/>
          </a:xfrm>
          <a:prstGeom prst="rect">
            <a:avLst/>
          </a:prstGeom>
        </p:spPr>
        <p:txBody>
          <a:bodyPr wrap="none">
            <a:spAutoFit/>
          </a:bodyPr>
          <a:lstStyle/>
          <a:p>
            <a:r>
              <a:rPr lang="en-US" dirty="0">
                <a:latin typeface="Century Gothic" panose="020B0502020202020204" pitchFamily="34" charset="0"/>
                <a:ea typeface="Arial" panose="020B0604020202020204" pitchFamily="34" charset="0"/>
              </a:rPr>
              <a:t>Existing </a:t>
            </a:r>
            <a:r>
              <a:rPr lang="en-US">
                <a:latin typeface="Century Gothic" panose="020B0502020202020204" pitchFamily="34" charset="0"/>
                <a:ea typeface="Arial" panose="020B0604020202020204" pitchFamily="34" charset="0"/>
              </a:rPr>
              <a:t>vs. Proposed </a:t>
            </a:r>
            <a:r>
              <a:rPr lang="en-US" dirty="0">
                <a:latin typeface="Century Gothic" panose="020B0502020202020204" pitchFamily="34" charset="0"/>
                <a:ea typeface="Arial" panose="020B0604020202020204" pitchFamily="34" charset="0"/>
              </a:rPr>
              <a:t>North Elevation (Side)</a:t>
            </a: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1DDD7D12-3947-3046-8997-FC892CFFC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15408"/>
            <a:ext cx="9144000" cy="2460798"/>
          </a:xfrm>
          <a:prstGeom prst="rect">
            <a:avLst/>
          </a:prstGeom>
        </p:spPr>
      </p:pic>
      <p:pic>
        <p:nvPicPr>
          <p:cNvPr id="7" name="Picture 6">
            <a:extLst>
              <a:ext uri="{FF2B5EF4-FFF2-40B4-BE49-F238E27FC236}">
                <a16:creationId xmlns:a16="http://schemas.microsoft.com/office/drawing/2014/main" id="{9B2FA245-7E15-AF4B-849E-A872CC6FF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8489" y="1256058"/>
            <a:ext cx="4666959" cy="2670310"/>
          </a:xfrm>
          <a:prstGeom prst="rect">
            <a:avLst/>
          </a:prstGeom>
          <a:ln>
            <a:solidFill>
              <a:schemeClr val="tx1"/>
            </a:solidFill>
          </a:ln>
        </p:spPr>
      </p:pic>
      <p:pic>
        <p:nvPicPr>
          <p:cNvPr id="8" name="Audio Recording Oct 25, 2020 at 3:09:54 PM" descr="Audio Recording Oct 25, 2020 at 3:09:54 PM">
            <a:hlinkClick r:id="" action="ppaction://media"/>
            <a:extLst>
              <a:ext uri="{FF2B5EF4-FFF2-40B4-BE49-F238E27FC236}">
                <a16:creationId xmlns:a16="http://schemas.microsoft.com/office/drawing/2014/main" id="{1194A922-CC78-4347-B5FF-B924C70101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568" y="3208088"/>
            <a:ext cx="812800" cy="812800"/>
          </a:xfrm>
          <a:prstGeom prst="rect">
            <a:avLst/>
          </a:prstGeom>
        </p:spPr>
      </p:pic>
    </p:spTree>
    <p:extLst>
      <p:ext uri="{BB962C8B-B14F-4D97-AF65-F5344CB8AC3E}">
        <p14:creationId xmlns:p14="http://schemas.microsoft.com/office/powerpoint/2010/main" val="101401732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6972" y="778708"/>
            <a:ext cx="4932762" cy="382412"/>
          </a:xfrm>
          <a:prstGeom prst="rect">
            <a:avLst/>
          </a:prstGeom>
        </p:spPr>
        <p:txBody>
          <a:bodyPr wrap="none">
            <a:spAutoFit/>
          </a:bodyPr>
          <a:lstStyle/>
          <a:p>
            <a:pPr algn="ctr">
              <a:lnSpc>
                <a:spcPct val="115000"/>
              </a:lnSpc>
            </a:pPr>
            <a:r>
              <a:rPr lang="en-US" dirty="0">
                <a:latin typeface="Century Gothic" panose="020B0502020202020204" pitchFamily="34" charset="0"/>
                <a:ea typeface="Times New Roman" panose="02020603050405020304" pitchFamily="18" charset="0"/>
              </a:rPr>
              <a:t>Existing vs. Proposed South Elevation (Side)</a:t>
            </a:r>
            <a:endParaRPr lang="en-US" sz="1600" dirty="0">
              <a:effectLst/>
              <a:latin typeface="Century Gothic" panose="020B0502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id="{838B1816-B6B4-074A-AD2E-7149B0F893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3" r="1613"/>
          <a:stretch/>
        </p:blipFill>
        <p:spPr>
          <a:xfrm>
            <a:off x="6903" y="4678704"/>
            <a:ext cx="6253143" cy="1744309"/>
          </a:xfrm>
          <a:prstGeom prst="rect">
            <a:avLst/>
          </a:prstGeom>
        </p:spPr>
      </p:pic>
      <p:pic>
        <p:nvPicPr>
          <p:cNvPr id="5" name="Picture 4">
            <a:extLst>
              <a:ext uri="{FF2B5EF4-FFF2-40B4-BE49-F238E27FC236}">
                <a16:creationId xmlns:a16="http://schemas.microsoft.com/office/drawing/2014/main" id="{E82329C9-6F50-344A-9F96-017CBFD24B2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47324" y="1531598"/>
            <a:ext cx="5004435" cy="2816860"/>
          </a:xfrm>
          <a:prstGeom prst="rect">
            <a:avLst/>
          </a:prstGeom>
          <a:ln>
            <a:solidFill>
              <a:schemeClr val="tx1"/>
            </a:solidFill>
          </a:ln>
        </p:spPr>
      </p:pic>
      <p:pic>
        <p:nvPicPr>
          <p:cNvPr id="7" name="Picture 6">
            <a:extLst>
              <a:ext uri="{FF2B5EF4-FFF2-40B4-BE49-F238E27FC236}">
                <a16:creationId xmlns:a16="http://schemas.microsoft.com/office/drawing/2014/main" id="{F1C839A3-E8FC-8E49-B289-8F6226C644C7}"/>
              </a:ext>
            </a:extLst>
          </p:cNvPr>
          <p:cNvPicPr/>
          <p:nvPr/>
        </p:nvPicPr>
        <p:blipFill rotWithShape="1">
          <a:blip r:embed="rId7" cstate="print">
            <a:extLst>
              <a:ext uri="{28A0092B-C50C-407E-A947-70E740481C1C}">
                <a14:useLocalDpi xmlns:a14="http://schemas.microsoft.com/office/drawing/2010/main" val="0"/>
              </a:ext>
            </a:extLst>
          </a:blip>
          <a:srcRect t="19781" b="26956"/>
          <a:stretch/>
        </p:blipFill>
        <p:spPr bwMode="auto">
          <a:xfrm>
            <a:off x="6295286" y="4171266"/>
            <a:ext cx="2722289" cy="2403212"/>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E0F7F01-9784-0740-954C-4AC4A59BE90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026719" y="2121044"/>
            <a:ext cx="2972354" cy="1612756"/>
          </a:xfrm>
          <a:prstGeom prst="rect">
            <a:avLst/>
          </a:prstGeom>
          <a:ln>
            <a:solidFill>
              <a:schemeClr val="tx1"/>
            </a:solidFill>
          </a:ln>
        </p:spPr>
      </p:pic>
      <p:cxnSp>
        <p:nvCxnSpPr>
          <p:cNvPr id="10" name="Straight Connector 9">
            <a:extLst>
              <a:ext uri="{FF2B5EF4-FFF2-40B4-BE49-F238E27FC236}">
                <a16:creationId xmlns:a16="http://schemas.microsoft.com/office/drawing/2014/main" id="{85821E86-A4AC-9A4C-9C6B-47F694A3086B}"/>
              </a:ext>
            </a:extLst>
          </p:cNvPr>
          <p:cNvCxnSpPr>
            <a:cxnSpLocks/>
          </p:cNvCxnSpPr>
          <p:nvPr/>
        </p:nvCxnSpPr>
        <p:spPr>
          <a:xfrm flipH="1">
            <a:off x="4572000" y="2121044"/>
            <a:ext cx="1454719" cy="764418"/>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8A3AC1F-8B5C-9544-B039-124B9FF22E2B}"/>
              </a:ext>
            </a:extLst>
          </p:cNvPr>
          <p:cNvCxnSpPr>
            <a:cxnSpLocks/>
          </p:cNvCxnSpPr>
          <p:nvPr/>
        </p:nvCxnSpPr>
        <p:spPr>
          <a:xfrm flipH="1" flipV="1">
            <a:off x="4572000" y="3500120"/>
            <a:ext cx="1454719" cy="23368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124950B-58AD-2D45-9889-6F1C4ABD281B}"/>
              </a:ext>
            </a:extLst>
          </p:cNvPr>
          <p:cNvCxnSpPr>
            <a:cxnSpLocks/>
          </p:cNvCxnSpPr>
          <p:nvPr/>
        </p:nvCxnSpPr>
        <p:spPr>
          <a:xfrm flipH="1">
            <a:off x="4848046" y="4165646"/>
            <a:ext cx="1447239" cy="162859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8EBCDE5A-20FB-3144-B73F-8B9B6FB7AC5E}"/>
              </a:ext>
            </a:extLst>
          </p:cNvPr>
          <p:cNvCxnSpPr>
            <a:cxnSpLocks/>
          </p:cNvCxnSpPr>
          <p:nvPr/>
        </p:nvCxnSpPr>
        <p:spPr>
          <a:xfrm flipH="1" flipV="1">
            <a:off x="5451760" y="6336784"/>
            <a:ext cx="843526" cy="237694"/>
          </a:xfrm>
          <a:prstGeom prst="line">
            <a:avLst/>
          </a:prstGeom>
          <a:ln w="19050"/>
        </p:spPr>
        <p:style>
          <a:lnRef idx="1">
            <a:schemeClr val="dk1"/>
          </a:lnRef>
          <a:fillRef idx="0">
            <a:schemeClr val="dk1"/>
          </a:fillRef>
          <a:effectRef idx="0">
            <a:schemeClr val="dk1"/>
          </a:effectRef>
          <a:fontRef idx="minor">
            <a:schemeClr val="tx1"/>
          </a:fontRef>
        </p:style>
      </p:cxnSp>
      <p:pic>
        <p:nvPicPr>
          <p:cNvPr id="2" name="Audio Recording Oct 27, 2020 at 11:40:06 AM" descr="Audio Recording Oct 27, 2020 at 11:40:06 AM">
            <a:hlinkClick r:id="" action="ppaction://media"/>
            <a:extLst>
              <a:ext uri="{FF2B5EF4-FFF2-40B4-BE49-F238E27FC236}">
                <a16:creationId xmlns:a16="http://schemas.microsoft.com/office/drawing/2014/main" id="{EFC3A948-8D44-D04A-B7EA-79D44FE06F0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4808245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679" y="689142"/>
            <a:ext cx="4891083" cy="369332"/>
          </a:xfrm>
          <a:prstGeom prst="rect">
            <a:avLst/>
          </a:prstGeom>
        </p:spPr>
        <p:txBody>
          <a:bodyPr wrap="none">
            <a:spAutoFit/>
          </a:bodyPr>
          <a:lstStyle/>
          <a:p>
            <a:r>
              <a:rPr lang="en-US" dirty="0">
                <a:latin typeface="Century Gothic" panose="020B0502020202020204" pitchFamily="34" charset="0"/>
                <a:ea typeface="Times New Roman" panose="02020603050405020304" pitchFamily="18" charset="0"/>
              </a:rPr>
              <a:t>Existing vs. Proposed West Elevation (Rear)</a:t>
            </a: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4FA5283D-37F9-7E42-B6FE-6E5C2E9D6FA2}"/>
              </a:ext>
            </a:extLst>
          </p:cNvPr>
          <p:cNvPicPr>
            <a:picLocks noChangeAspect="1"/>
          </p:cNvPicPr>
          <p:nvPr/>
        </p:nvPicPr>
        <p:blipFill rotWithShape="1">
          <a:blip r:embed="rId5">
            <a:extLst>
              <a:ext uri="{28A0092B-C50C-407E-A947-70E740481C1C}">
                <a14:useLocalDpi xmlns:a14="http://schemas.microsoft.com/office/drawing/2010/main" val="0"/>
              </a:ext>
            </a:extLst>
          </a:blip>
          <a:srcRect r="1774"/>
          <a:stretch/>
        </p:blipFill>
        <p:spPr>
          <a:xfrm>
            <a:off x="0" y="5148835"/>
            <a:ext cx="9144000" cy="1157991"/>
          </a:xfrm>
          <a:prstGeom prst="rect">
            <a:avLst/>
          </a:prstGeom>
        </p:spPr>
      </p:pic>
      <p:pic>
        <p:nvPicPr>
          <p:cNvPr id="7" name="Picture 6">
            <a:extLst>
              <a:ext uri="{FF2B5EF4-FFF2-40B4-BE49-F238E27FC236}">
                <a16:creationId xmlns:a16="http://schemas.microsoft.com/office/drawing/2014/main" id="{EEB95646-E4BA-2446-AB04-68E73F1EB9F3}"/>
              </a:ext>
            </a:extLst>
          </p:cNvPr>
          <p:cNvPicPr/>
          <p:nvPr/>
        </p:nvPicPr>
        <p:blipFill>
          <a:blip r:embed="rId6">
            <a:extLst>
              <a:ext uri="{28A0092B-C50C-407E-A947-70E740481C1C}">
                <a14:useLocalDpi xmlns:a14="http://schemas.microsoft.com/office/drawing/2010/main" val="0"/>
              </a:ext>
            </a:extLst>
          </a:blip>
          <a:stretch>
            <a:fillRect/>
          </a:stretch>
        </p:blipFill>
        <p:spPr>
          <a:xfrm>
            <a:off x="2005965" y="1503137"/>
            <a:ext cx="5132070" cy="3201035"/>
          </a:xfrm>
          <a:prstGeom prst="rect">
            <a:avLst/>
          </a:prstGeom>
        </p:spPr>
      </p:pic>
      <p:pic>
        <p:nvPicPr>
          <p:cNvPr id="11" name="Audio Recording Oct 25, 2020 at 3:13:21 PM" descr="Audio Recording Oct 25, 2020 at 3:13:21 PM">
            <a:hlinkClick r:id="" action="ppaction://media"/>
            <a:extLst>
              <a:ext uri="{FF2B5EF4-FFF2-40B4-BE49-F238E27FC236}">
                <a16:creationId xmlns:a16="http://schemas.microsoft.com/office/drawing/2014/main" id="{27824546-3E4C-6043-B24E-74A2734820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5934656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4093</TotalTime>
  <Words>385</Words>
  <Application>Microsoft Office PowerPoint</Application>
  <PresentationFormat>On-screen Show (4:3)</PresentationFormat>
  <Paragraphs>57</Paragraphs>
  <Slides>13</Slides>
  <Notes>11</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 Sissi</dc:creator>
  <cp:lastModifiedBy>Elaine Serrano</cp:lastModifiedBy>
  <cp:revision>197</cp:revision>
  <cp:lastPrinted>2019-09-10T02:19:15Z</cp:lastPrinted>
  <dcterms:created xsi:type="dcterms:W3CDTF">2017-12-04T17:55:54Z</dcterms:created>
  <dcterms:modified xsi:type="dcterms:W3CDTF">2020-10-30T19:09:31Z</dcterms:modified>
</cp:coreProperties>
</file>