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08" r:id="rId4"/>
    <p:sldId id="324" r:id="rId5"/>
    <p:sldId id="329" r:id="rId6"/>
    <p:sldId id="330" r:id="rId7"/>
    <p:sldId id="317" r:id="rId8"/>
    <p:sldId id="313" r:id="rId9"/>
    <p:sldId id="334" r:id="rId10"/>
    <p:sldId id="331" r:id="rId11"/>
    <p:sldId id="332" r:id="rId12"/>
    <p:sldId id="333" r:id="rId13"/>
    <p:sldId id="335" r:id="rId14"/>
    <p:sldId id="310" r:id="rId15"/>
    <p:sldId id="312" r:id="rId16"/>
    <p:sldId id="311" r:id="rId17"/>
    <p:sldId id="336" r:id="rId18"/>
    <p:sldId id="303" r:id="rId19"/>
    <p:sldId id="302" r:id="rId20"/>
    <p:sldId id="301" r:id="rId2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47644" autoAdjust="0"/>
  </p:normalViewPr>
  <p:slideViewPr>
    <p:cSldViewPr snapToGrid="0">
      <p:cViewPr varScale="1">
        <p:scale>
          <a:sx n="32" d="100"/>
          <a:sy n="32" d="100"/>
        </p:scale>
        <p:origin x="197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4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48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85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7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2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60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5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1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3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4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0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4334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August 6, </a:t>
            </a:r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1733 </a:t>
            </a:r>
            <a:r>
              <a:rPr lang="en-US" sz="4400" b="1" baseline="0" dirty="0" err="1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Hanscom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2264 &amp; 2265 - NID/DRX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1 – 1733 </a:t>
            </a:r>
            <a:r>
              <a:rPr lang="en-US" sz="2000" b="0" dirty="0" err="1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Hanscom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 (2264 &amp; 2265 – NID/DRX)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1 – 1733 </a:t>
            </a:r>
            <a:r>
              <a:rPr lang="en-US" sz="2000" b="0" dirty="0" err="1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Hanscom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 (2264 &amp; 2265 – NID/DRX)</a:t>
            </a:r>
          </a:p>
          <a:p>
            <a:pPr algn="l">
              <a:tabLst/>
            </a:pP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August 6, </a:t>
            </a:r>
            <a:r>
              <a:rPr lang="en-US" altLang="en-US" dirty="0"/>
              <a:t>2020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9"/>
    </mc:Choice>
    <mc:Fallback>
      <p:transition spd="slow" advTm="1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477079" y="1152940"/>
            <a:ext cx="8229599" cy="5247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8979" y="567395"/>
            <a:ext cx="54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1 - Proposed North (Side)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Elevation 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0"/>
    </mc:Choice>
    <mc:Fallback>
      <p:transition spd="slow" advTm="1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1203" y="673412"/>
            <a:ext cx="40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1 - Proposed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South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(Side) Elevation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583094" y="1378227"/>
            <a:ext cx="8004313" cy="48635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3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3"/>
    </mc:Choice>
    <mc:Fallback>
      <p:transition spd="slow" advTm="1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582295" y="1354937"/>
            <a:ext cx="7700314" cy="4926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1933" y="752925"/>
            <a:ext cx="4049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1 - Proposed West (Rear) Elevation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2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5"/>
    </mc:Choice>
    <mc:Fallback>
      <p:transition spd="slow" advTm="5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4756" y="554142"/>
            <a:ext cx="4132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Lot 2 - Proposed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East (Front)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Elevation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8" y="1150661"/>
            <a:ext cx="8133569" cy="51706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1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3"/>
    </mc:Choice>
    <mc:Fallback>
      <p:transition spd="slow" advTm="2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8868" y="397530"/>
            <a:ext cx="7231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2 - Proposed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North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(Side) Elevation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23" y="1083572"/>
            <a:ext cx="8674790" cy="49691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0"/>
    </mc:Choice>
    <mc:Fallback>
      <p:transition spd="slow" advTm="1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3001" y="381057"/>
            <a:ext cx="6606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2 - Proposed South (Side) Elevation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80" y="1093719"/>
            <a:ext cx="8827397" cy="47004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3"/>
    </mc:Choice>
    <mc:Fallback>
      <p:transition spd="slow" advTm="2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09" y="361941"/>
            <a:ext cx="553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2 - Proposed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West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(Rear) Elevation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43293"/>
            <a:ext cx="8543589" cy="53382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6"/>
    </mc:Choice>
    <mc:Fallback>
      <p:transition spd="slow" advTm="2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16410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300" dirty="0" smtClean="0"/>
              <a:t>Conditions of Approval: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926" y="1296954"/>
            <a:ext cx="8621486" cy="5561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457200" lvl="0" indent="-4572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Record the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lot line adjustment and parcel merger 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900" lvl="0" indent="-3429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C</a:t>
            </a:r>
            <a:r>
              <a:rPr lang="en-US" sz="2800" i="1" dirty="0" err="1" smtClean="0"/>
              <a:t>onstruction</a:t>
            </a:r>
            <a:r>
              <a:rPr lang="en-US" sz="2800" i="1" dirty="0" smtClean="0"/>
              <a:t> </a:t>
            </a:r>
            <a:r>
              <a:rPr lang="en-US" sz="2800" i="1" dirty="0"/>
              <a:t>of each residence </a:t>
            </a:r>
            <a:r>
              <a:rPr lang="en-US" sz="2800" i="1" dirty="0" smtClean="0"/>
              <a:t>shall </a:t>
            </a:r>
            <a:r>
              <a:rPr lang="en-US" sz="2800" i="1" dirty="0"/>
              <a:t>occur concurrently. </a:t>
            </a:r>
            <a:endParaRPr lang="en-US" sz="2800" i="1" dirty="0" smtClean="0"/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800" i="1" dirty="0" smtClean="0"/>
          </a:p>
          <a:p>
            <a:pPr marL="342900" lvl="0" indent="-3429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i="1" dirty="0" smtClean="0"/>
              <a:t>Submit </a:t>
            </a:r>
            <a:r>
              <a:rPr lang="en-US" sz="2800" i="1" dirty="0"/>
              <a:t>a construction management plan </a:t>
            </a:r>
            <a:endParaRPr lang="en-US" sz="2800" i="1" dirty="0" smtClean="0"/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800" i="1" dirty="0" smtClean="0"/>
          </a:p>
          <a:p>
            <a:pPr marL="342900" lvl="0" indent="-3429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i="1" dirty="0" smtClean="0"/>
              <a:t>Pre-construction </a:t>
            </a:r>
            <a:r>
              <a:rPr lang="en-US" sz="2800" i="1" dirty="0"/>
              <a:t>meeting with the City of South Pasadena Planning and Building Divisions, and Public Works </a:t>
            </a:r>
            <a:r>
              <a:rPr lang="en-US" sz="2800" i="1" dirty="0" smtClean="0"/>
              <a:t>Department.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800" i="1" dirty="0" smtClean="0"/>
          </a:p>
          <a:p>
            <a:pPr marL="342900" lvl="0" indent="-34290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i="1" dirty="0" smtClean="0"/>
              <a:t>Submit </a:t>
            </a:r>
            <a:r>
              <a:rPr lang="en-US" sz="2800" i="1" dirty="0"/>
              <a:t>detail construction landscape and irrigation plans showing compliance with the City’s Water Efficient Landscape Ordinance (SPMC Section 35.50</a:t>
            </a:r>
            <a:r>
              <a:rPr lang="en-US" sz="2800" i="1" dirty="0" smtClean="0"/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73"/>
    </mc:Choice>
    <mc:Fallback>
      <p:transition spd="slow" advTm="11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16410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300" dirty="0"/>
              <a:t>Staff Recommendation: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533" y="1196377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smtClean="0"/>
              <a:t>Approve </a:t>
            </a:r>
            <a:r>
              <a:rPr lang="en-US" sz="3600" dirty="0"/>
              <a:t>the </a:t>
            </a:r>
            <a:r>
              <a:rPr lang="en-US" sz="3600" dirty="0" smtClean="0"/>
              <a:t>demolition of the existing home and accessory structures and Design Review of two new single-family homes at 1733 </a:t>
            </a:r>
            <a:r>
              <a:rPr lang="en-US" sz="3600" dirty="0" err="1" smtClean="0"/>
              <a:t>Hanscom</a:t>
            </a:r>
            <a:r>
              <a:rPr lang="en-US" sz="3600" dirty="0"/>
              <a:t> </a:t>
            </a:r>
            <a:r>
              <a:rPr lang="en-US" sz="3600" dirty="0" smtClean="0"/>
              <a:t>Drive, </a:t>
            </a:r>
            <a:r>
              <a:rPr lang="en-US" sz="3600" dirty="0"/>
              <a:t>subject to conditions of approval.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5"/>
    </mc:Choice>
    <mc:Fallback>
      <p:transition spd="slow" advTm="1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" y="1068186"/>
            <a:ext cx="9229725" cy="806334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Design Review Board Options</a:t>
            </a:r>
            <a:r>
              <a:rPr lang="en-US" sz="4900"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926" y="1296954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Approve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with condition(s) added;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baseline="0" dirty="0"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Continue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to address comments discussed; or  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Deny the project.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9"/>
    </mc:Choice>
    <mc:Fallback>
      <p:transition spd="slow" advTm="16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199226"/>
            <a:ext cx="85794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altLang="en-US" sz="2800" dirty="0">
                <a:latin typeface="Century Gothic" panose="020B0502020202020204" pitchFamily="34" charset="0"/>
              </a:rPr>
              <a:t>Proposal: </a:t>
            </a:r>
            <a:r>
              <a:rPr lang="en-US" altLang="en-US" sz="2800" dirty="0" smtClean="0">
                <a:latin typeface="Century Gothic" panose="020B0502020202020204" pitchFamily="34" charset="0"/>
              </a:rPr>
              <a:t>Demolish the existing home and accessory structures and Design Review for the construction of 2 new single-family homes.</a:t>
            </a:r>
          </a:p>
          <a:p>
            <a:pPr lvl="2">
              <a:spcAft>
                <a:spcPts val="1200"/>
              </a:spcAft>
            </a:pPr>
            <a:r>
              <a:rPr lang="en-US" altLang="en-US" sz="2800" i="1" dirty="0" smtClean="0">
                <a:latin typeface="Century Gothic" pitchFamily="34" charset="0"/>
              </a:rPr>
              <a:t>CEQA</a:t>
            </a:r>
            <a:r>
              <a:rPr lang="en-US" altLang="en-US" sz="2800" i="1" dirty="0">
                <a:latin typeface="Century Gothic" pitchFamily="34" charset="0"/>
              </a:rPr>
              <a:t>:  Categorical Exemption </a:t>
            </a:r>
            <a:r>
              <a:rPr lang="en-US" altLang="en-US" sz="2800" i="1" dirty="0" smtClean="0">
                <a:latin typeface="Century Gothic" pitchFamily="34" charset="0"/>
              </a:rPr>
              <a:t>– 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Century Gothic" pitchFamily="34" charset="0"/>
              </a:rPr>
              <a:t>Section </a:t>
            </a:r>
            <a:r>
              <a:rPr lang="en-US" altLang="en-US" sz="2600" i="1" dirty="0">
                <a:latin typeface="Century Gothic" pitchFamily="34" charset="0"/>
              </a:rPr>
              <a:t>15301 Class 1 Existing Facilities </a:t>
            </a:r>
            <a:r>
              <a:rPr lang="en-US" altLang="en-US" sz="2600" i="1" dirty="0" smtClean="0">
                <a:latin typeface="Century Gothic" pitchFamily="34" charset="0"/>
              </a:rPr>
              <a:t>and 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Century Gothic" pitchFamily="34" charset="0"/>
              </a:rPr>
              <a:t>Section 15303 Class 3 New Construction or Conversion of Small Structures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41435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3200" dirty="0">
                <a:latin typeface="Century Gothic" pitchFamily="34" charset="0"/>
              </a:rPr>
              <a:t>Project Description</a:t>
            </a:r>
            <a:endParaRPr lang="en-US" altLang="en-US" sz="2800" dirty="0">
              <a:latin typeface="Century Gothic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25"/>
    </mc:Choice>
    <mc:Fallback>
      <p:transition spd="slow" advTm="2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3" y="1155727"/>
            <a:ext cx="324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2"/>
    </mc:Choice>
    <mc:Fallback>
      <p:transition spd="slow" advTm="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613" y="4643219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96563" y="5289550"/>
            <a:ext cx="0" cy="837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2027583" y="556592"/>
            <a:ext cx="4956313" cy="61225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77"/>
    </mc:Choice>
    <mc:Fallback>
      <p:transition spd="slow" advTm="18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530086" y="1245704"/>
            <a:ext cx="8136835" cy="47575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1"/>
    </mc:Choice>
    <mc:Fallback>
      <p:transition spd="slow" advTm="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-834888" y="1775792"/>
            <a:ext cx="5950228" cy="3564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387303">
            <a:off x="1859497" y="3394978"/>
            <a:ext cx="1378186" cy="119426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403176"/>
              </p:ext>
            </p:extLst>
          </p:nvPr>
        </p:nvGraphicFramePr>
        <p:xfrm>
          <a:off x="4147931" y="2506649"/>
          <a:ext cx="4890051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299">
                  <a:extLst>
                    <a:ext uri="{9D8B030D-6E8A-4147-A177-3AD203B41FA5}">
                      <a16:colId xmlns:a16="http://schemas.microsoft.com/office/drawing/2014/main" val="4105119974"/>
                    </a:ext>
                  </a:extLst>
                </a:gridCol>
                <a:gridCol w="917795">
                  <a:extLst>
                    <a:ext uri="{9D8B030D-6E8A-4147-A177-3AD203B41FA5}">
                      <a16:colId xmlns:a16="http://schemas.microsoft.com/office/drawing/2014/main" val="3815543516"/>
                    </a:ext>
                  </a:extLst>
                </a:gridCol>
                <a:gridCol w="841555">
                  <a:extLst>
                    <a:ext uri="{9D8B030D-6E8A-4147-A177-3AD203B41FA5}">
                      <a16:colId xmlns:a16="http://schemas.microsoft.com/office/drawing/2014/main" val="1535083473"/>
                    </a:ext>
                  </a:extLst>
                </a:gridCol>
                <a:gridCol w="969269">
                  <a:extLst>
                    <a:ext uri="{9D8B030D-6E8A-4147-A177-3AD203B41FA5}">
                      <a16:colId xmlns:a16="http://schemas.microsoft.com/office/drawing/2014/main" val="3756361980"/>
                    </a:ext>
                  </a:extLst>
                </a:gridCol>
                <a:gridCol w="940133">
                  <a:extLst>
                    <a:ext uri="{9D8B030D-6E8A-4147-A177-3AD203B41FA5}">
                      <a16:colId xmlns:a16="http://schemas.microsoft.com/office/drawing/2014/main" val="2180663295"/>
                    </a:ext>
                  </a:extLst>
                </a:gridCol>
              </a:tblGrid>
              <a:tr h="188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Existing Lots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111100"/>
                  </a:ext>
                </a:extLst>
              </a:tr>
              <a:tr h="188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Square-Footage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5,501.5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5,501.5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6,310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17,313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0545221"/>
                  </a:ext>
                </a:extLst>
              </a:tr>
              <a:tr h="188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New Lots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116423"/>
                  </a:ext>
                </a:extLst>
              </a:tr>
              <a:tr h="188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New Square-footage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11,003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6,310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17,313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79848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5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2"/>
    </mc:Choice>
    <mc:Fallback>
      <p:transition spd="slow" advTm="7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3488"/>
            <a:ext cx="9168434" cy="22515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1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5"/>
    </mc:Choice>
    <mc:Fallback>
      <p:transition spd="slow" advTm="2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H="1" flipV="1">
            <a:off x="8762237" y="1476278"/>
            <a:ext cx="10333" cy="10088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17620" y="2626954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231913" y="447896"/>
            <a:ext cx="8196470" cy="282539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324677" y="3273286"/>
            <a:ext cx="8437559" cy="38173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6"/>
    </mc:Choice>
    <mc:Fallback>
      <p:transition spd="slow" advTm="1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2441" y="516604"/>
            <a:ext cx="537044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 1 - Proposed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East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(Front) Elevation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99124" y="1205947"/>
            <a:ext cx="8097078" cy="50093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01"/>
    </mc:Choice>
    <mc:Fallback>
      <p:transition spd="slow" advTm="5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29" y="1086678"/>
            <a:ext cx="8112121" cy="4580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4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1"/>
    </mc:Choice>
    <mc:Fallback>
      <p:transition spd="slow" advTm="1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3448</TotalTime>
  <Words>292</Words>
  <Application>Microsoft Office PowerPoint</Application>
  <PresentationFormat>On-screen Show (4:3)</PresentationFormat>
  <Paragraphs>72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Review Board Options: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Malinda Lim</cp:lastModifiedBy>
  <cp:revision>225</cp:revision>
  <cp:lastPrinted>2020-02-21T01:44:28Z</cp:lastPrinted>
  <dcterms:created xsi:type="dcterms:W3CDTF">2017-12-04T17:55:54Z</dcterms:created>
  <dcterms:modified xsi:type="dcterms:W3CDTF">2020-07-31T01:48:48Z</dcterms:modified>
</cp:coreProperties>
</file>