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4" r:id="rId4"/>
    <p:sldId id="312" r:id="rId5"/>
    <p:sldId id="305" r:id="rId6"/>
    <p:sldId id="314" r:id="rId7"/>
    <p:sldId id="315" r:id="rId8"/>
    <p:sldId id="316" r:id="rId9"/>
    <p:sldId id="317" r:id="rId10"/>
    <p:sldId id="318" r:id="rId11"/>
    <p:sldId id="311" r:id="rId12"/>
    <p:sldId id="319" r:id="rId13"/>
    <p:sldId id="313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C9"/>
    <a:srgbClr val="FFFFFF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7" autoAdjust="0"/>
    <p:restoredTop sz="73897" autoAdjust="0"/>
  </p:normalViewPr>
  <p:slideViewPr>
    <p:cSldViewPr snapToGrid="0">
      <p:cViewPr varScale="1">
        <p:scale>
          <a:sx n="83" d="100"/>
          <a:sy n="83" d="100"/>
        </p:scale>
        <p:origin x="193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3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685798" y="2292577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October 1, </a:t>
            </a:r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95 Short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Street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2268 – NID/DRX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95 Short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Street.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(2268-NID/DRX)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95 Short </a:t>
            </a:r>
            <a:r>
              <a:rPr lang="pt-BR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Street</a:t>
            </a:r>
            <a:r>
              <a:rPr lang="pt-BR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(2268-NID/DRX)</a:t>
            </a:r>
            <a:endParaRPr lang="pt-BR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Short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Street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(2268-NID/DRX)</a:t>
            </a: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October 1, </a:t>
            </a:r>
            <a:r>
              <a:rPr lang="en-US" altLang="en-US" dirty="0" smtClean="0"/>
              <a:t>2020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400"/>
    </mc:Choice>
    <mc:Fallback>
      <p:transition spd="slow" advClick="0" advTm="1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76913" y="729086"/>
            <a:ext cx="8621486" cy="556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A</a:t>
            </a:r>
            <a:r>
              <a:rPr lang="en-US" i="1" dirty="0" smtClean="0">
                <a:latin typeface="Century Gothic" panose="020B0502020202020204" pitchFamily="34" charset="0"/>
              </a:rPr>
              <a:t>pply </a:t>
            </a:r>
            <a:r>
              <a:rPr lang="en-US" i="1" dirty="0">
                <a:latin typeface="Century Gothic" panose="020B0502020202020204" pitchFamily="34" charset="0"/>
              </a:rPr>
              <a:t>for a lot line adjustment to remove the lot tie connecting the two </a:t>
            </a:r>
            <a:r>
              <a:rPr lang="en-US" i="1" dirty="0" smtClean="0">
                <a:latin typeface="Century Gothic" panose="020B0502020202020204" pitchFamily="34" charset="0"/>
              </a:rPr>
              <a:t>lots, receive approval and record. </a:t>
            </a:r>
            <a:endParaRPr kumimoji="0" lang="en-US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i="1" dirty="0" smtClean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entury Gothic" panose="020B0502020202020204" pitchFamily="34" charset="0"/>
              </a:rPr>
              <a:t>Submit </a:t>
            </a:r>
            <a:r>
              <a:rPr lang="en-US" i="1" dirty="0">
                <a:latin typeface="Century Gothic" panose="020B0502020202020204" pitchFamily="34" charset="0"/>
              </a:rPr>
              <a:t>a construction management </a:t>
            </a:r>
            <a:r>
              <a:rPr lang="en-US" i="1" dirty="0" smtClean="0">
                <a:latin typeface="Century Gothic" panose="020B0502020202020204" pitchFamily="34" charset="0"/>
              </a:rPr>
              <a:t>plan. 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i="1" dirty="0" smtClean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entury Gothic" panose="020B0502020202020204" pitchFamily="34" charset="0"/>
              </a:rPr>
              <a:t>Pre-construction </a:t>
            </a:r>
            <a:r>
              <a:rPr lang="en-US" i="1" dirty="0">
                <a:latin typeface="Century Gothic" panose="020B0502020202020204" pitchFamily="34" charset="0"/>
              </a:rPr>
              <a:t>meeting with the City of South Pasadena Planning and Building Divisions, and Public Works </a:t>
            </a:r>
            <a:r>
              <a:rPr lang="en-US" i="1" dirty="0" smtClean="0">
                <a:latin typeface="Century Gothic" panose="020B0502020202020204" pitchFamily="34" charset="0"/>
              </a:rPr>
              <a:t>Department.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i="1" dirty="0" smtClean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entury Gothic" panose="020B0502020202020204" pitchFamily="34" charset="0"/>
              </a:rPr>
              <a:t>Submit </a:t>
            </a:r>
            <a:r>
              <a:rPr lang="en-US" i="1" dirty="0">
                <a:latin typeface="Century Gothic" panose="020B0502020202020204" pitchFamily="34" charset="0"/>
              </a:rPr>
              <a:t>detail construction landscape and irrigation plans showing compliance with the City’s Water Efficient Landscape Ordinance (SPMC Section 35.50</a:t>
            </a:r>
            <a:r>
              <a:rPr lang="en-US" i="1" dirty="0" smtClean="0">
                <a:latin typeface="Century Gothic" panose="020B0502020202020204" pitchFamily="34" charset="0"/>
              </a:rPr>
              <a:t>)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i="1" dirty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entury Gothic" panose="020B0502020202020204" pitchFamily="34" charset="0"/>
              </a:rPr>
              <a:t>Revise </a:t>
            </a:r>
            <a:r>
              <a:rPr lang="en-US" i="1" dirty="0">
                <a:latin typeface="Century Gothic" panose="020B0502020202020204" pitchFamily="34" charset="0"/>
              </a:rPr>
              <a:t>the window schedule to include window (H) and window (S) on floor plans, elevation, and /or schedules or fix accordingly</a:t>
            </a:r>
            <a:r>
              <a:rPr lang="en-US" i="1" dirty="0" smtClean="0">
                <a:latin typeface="Century Gothic" panose="020B0502020202020204" pitchFamily="34" charset="0"/>
              </a:rPr>
              <a:t>.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i="1" dirty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entury Gothic" panose="020B0502020202020204" pitchFamily="34" charset="0"/>
              </a:rPr>
              <a:t>Show </a:t>
            </a:r>
            <a:r>
              <a:rPr lang="en-US" i="1" dirty="0">
                <a:latin typeface="Century Gothic" panose="020B0502020202020204" pitchFamily="34" charset="0"/>
              </a:rPr>
              <a:t>screening of the A/C condenser with a wall or other permanent </a:t>
            </a:r>
            <a:r>
              <a:rPr lang="en-US" i="1" dirty="0" smtClean="0">
                <a:latin typeface="Century Gothic" panose="020B0502020202020204" pitchFamily="34" charset="0"/>
              </a:rPr>
              <a:t>structure.</a:t>
            </a:r>
            <a:endParaRPr lang="en-US" i="1" dirty="0" smtClean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000" i="1" dirty="0" smtClean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8187" y="729086"/>
            <a:ext cx="6289705" cy="27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Conditions of Approval: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8764" y="3110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6430"/>
    </mc:Choice>
    <mc:Fallback>
      <p:transition spd="slow" advClick="0" advTm="6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28" y="61196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>
                <a:latin typeface="Century Gothic" panose="020B0502020202020204" pitchFamily="34" charset="0"/>
              </a:rPr>
              <a:t>STAFF RECOMMENDATION: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344" y="990985"/>
            <a:ext cx="7669667" cy="493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Approve </a:t>
            </a:r>
            <a:r>
              <a:rPr lang="en-US" sz="2800" dirty="0">
                <a:latin typeface="Century Gothic" panose="020B0502020202020204" pitchFamily="34" charset="0"/>
              </a:rPr>
              <a:t>the </a:t>
            </a:r>
            <a:r>
              <a:rPr lang="en-US" sz="2800" dirty="0" smtClean="0">
                <a:latin typeface="Century Gothic" panose="020B0502020202020204" pitchFamily="34" charset="0"/>
              </a:rPr>
              <a:t>demolition of the existing home and </a:t>
            </a:r>
            <a:r>
              <a:rPr lang="en-US" sz="2800" dirty="0" smtClean="0">
                <a:latin typeface="Century Gothic" panose="020B0502020202020204" pitchFamily="34" charset="0"/>
              </a:rPr>
              <a:t>2 car garage and </a:t>
            </a:r>
            <a:r>
              <a:rPr lang="en-US" sz="2800" dirty="0" smtClean="0">
                <a:latin typeface="Century Gothic" panose="020B0502020202020204" pitchFamily="34" charset="0"/>
              </a:rPr>
              <a:t>Design Review of </a:t>
            </a:r>
            <a:r>
              <a:rPr lang="en-US" sz="2800" dirty="0" smtClean="0">
                <a:latin typeface="Century Gothic" panose="020B0502020202020204" pitchFamily="34" charset="0"/>
              </a:rPr>
              <a:t>new </a:t>
            </a:r>
            <a:r>
              <a:rPr lang="en-US" sz="2800" dirty="0" smtClean="0">
                <a:latin typeface="Century Gothic" panose="020B0502020202020204" pitchFamily="34" charset="0"/>
              </a:rPr>
              <a:t>single-family </a:t>
            </a:r>
            <a:r>
              <a:rPr lang="en-US" sz="2800" dirty="0" smtClean="0">
                <a:latin typeface="Century Gothic" panose="020B0502020202020204" pitchFamily="34" charset="0"/>
              </a:rPr>
              <a:t>home </a:t>
            </a:r>
            <a:r>
              <a:rPr lang="en-US" sz="2800" dirty="0" smtClean="0">
                <a:latin typeface="Century Gothic" panose="020B0502020202020204" pitchFamily="34" charset="0"/>
              </a:rPr>
              <a:t>at </a:t>
            </a:r>
            <a:r>
              <a:rPr lang="en-US" sz="2800" dirty="0" smtClean="0">
                <a:latin typeface="Century Gothic" panose="020B0502020202020204" pitchFamily="34" charset="0"/>
              </a:rPr>
              <a:t>95 Short Way Street, </a:t>
            </a:r>
            <a:r>
              <a:rPr lang="en-US" sz="2800" dirty="0">
                <a:latin typeface="Century Gothic" panose="020B0502020202020204" pitchFamily="34" charset="0"/>
              </a:rPr>
              <a:t>subject to conditions of approval.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370"/>
    </mc:Choice>
    <mc:Fallback>
      <p:transition spd="slow" advClick="0" advTm="15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926" y="1296954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Approve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2800" dirty="0" smtClean="0">
                <a:latin typeface="Century Gothic" panose="020B0502020202020204" pitchFamily="34" charset="0"/>
                <a:ea typeface="+mj-ea"/>
                <a:cs typeface="+mj-cs"/>
              </a:rPr>
              <a:t>with condition(s) added;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Continue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project to address comments discussed; or  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Century Gothic" panose="020B0502020202020204" pitchFamily="34" charset="0"/>
                <a:ea typeface="+mj-ea"/>
                <a:cs typeface="+mj-cs"/>
              </a:rPr>
              <a:t> Deny the project.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108" y="666534"/>
            <a:ext cx="9229725" cy="80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smtClean="0"/>
              <a:t>Design Review Board Options: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170"/>
    </mc:Choice>
    <mc:Fallback>
      <p:transition spd="slow" advClick="0" advTm="1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674" y="1155727"/>
            <a:ext cx="16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Questions? </a:t>
            </a:r>
            <a:endParaRPr lang="en-US" sz="2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361666" y="1243469"/>
            <a:ext cx="8229600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>
              <a:spcAft>
                <a:spcPts val="1200"/>
              </a:spcAft>
            </a:pPr>
            <a:r>
              <a:rPr lang="en-US" altLang="en-US" sz="2400" dirty="0" smtClean="0">
                <a:latin typeface="Century Gothic" pitchFamily="34" charset="0"/>
              </a:rPr>
              <a:t>Proposal</a:t>
            </a:r>
            <a:r>
              <a:rPr lang="en-US" altLang="en-US" sz="2400" dirty="0" smtClean="0">
                <a:latin typeface="Century Gothic" pitchFamily="34" charset="0"/>
              </a:rPr>
              <a:t>: </a:t>
            </a:r>
            <a:r>
              <a:rPr lang="en-US" altLang="en-US" sz="2400" dirty="0" smtClean="0">
                <a:latin typeface="Century Gothic" pitchFamily="34" charset="0"/>
              </a:rPr>
              <a:t>Demolish the existing home </a:t>
            </a:r>
            <a:r>
              <a:rPr lang="en-US" sz="2400" dirty="0" smtClean="0">
                <a:latin typeface="Century Gothic" panose="020B0502020202020204" pitchFamily="34" charset="0"/>
              </a:rPr>
              <a:t>and </a:t>
            </a:r>
            <a:r>
              <a:rPr lang="en-US" sz="2400" dirty="0">
                <a:latin typeface="Century Gothic" panose="020B0502020202020204" pitchFamily="34" charset="0"/>
              </a:rPr>
              <a:t>2 car </a:t>
            </a:r>
            <a:r>
              <a:rPr lang="en-US" sz="2400" dirty="0" smtClean="0">
                <a:latin typeface="Century Gothic" panose="020B0502020202020204" pitchFamily="34" charset="0"/>
              </a:rPr>
              <a:t>garage and Design Review for the construction of a single family home. </a:t>
            </a:r>
          </a:p>
          <a:p>
            <a:pPr lvl="2">
              <a:spcAft>
                <a:spcPts val="1200"/>
              </a:spcAft>
            </a:pPr>
            <a:r>
              <a:rPr lang="en-US" altLang="en-US" sz="2400" i="1" dirty="0">
                <a:latin typeface="Century Gothic" pitchFamily="34" charset="0"/>
              </a:rPr>
              <a:t>CEQA:  Categorical Exemption – </a:t>
            </a:r>
          </a:p>
          <a:p>
            <a:pPr lvl="3">
              <a:spcAft>
                <a:spcPts val="1200"/>
              </a:spcAft>
            </a:pPr>
            <a:r>
              <a:rPr lang="en-US" altLang="en-US" sz="2400" i="1" dirty="0">
                <a:latin typeface="Century Gothic" pitchFamily="34" charset="0"/>
              </a:rPr>
              <a:t>Section 15301 Class 1 Existing Facilities and </a:t>
            </a:r>
          </a:p>
          <a:p>
            <a:pPr lvl="3">
              <a:spcAft>
                <a:spcPts val="1200"/>
              </a:spcAft>
            </a:pPr>
            <a:r>
              <a:rPr lang="en-US" altLang="en-US" sz="2400" i="1" dirty="0">
                <a:latin typeface="Century Gothic" pitchFamily="34" charset="0"/>
              </a:rPr>
              <a:t>Section 15303 Class 3 New Construction or Conversion of Small Structures</a:t>
            </a:r>
          </a:p>
          <a:p>
            <a:pPr lvl="2" algn="just">
              <a:spcAft>
                <a:spcPts val="1200"/>
              </a:spcAft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lvl="2" algn="just">
              <a:spcAft>
                <a:spcPts val="1200"/>
              </a:spcAft>
            </a:pPr>
            <a:endParaRPr lang="en-US" altLang="en-US" sz="2400" dirty="0" smtClean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 smtClean="0">
                <a:latin typeface="Century Gothic" pitchFamily="34" charset="0"/>
              </a:rPr>
              <a:t>PROJECT DESCRIPTION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870"/>
    </mc:Choice>
    <mc:Fallback>
      <p:transition spd="slow" advClick="0" advTm="19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2483644" y="597799"/>
            <a:ext cx="4074160" cy="5901690"/>
          </a:xfrm>
          <a:prstGeom prst="rect">
            <a:avLst/>
          </a:prstGeom>
        </p:spPr>
      </p:pic>
      <p:sp>
        <p:nvSpPr>
          <p:cNvPr id="6" name="Text Box 9"/>
          <p:cNvSpPr txBox="1">
            <a:spLocks/>
          </p:cNvSpPr>
          <p:nvPr/>
        </p:nvSpPr>
        <p:spPr>
          <a:xfrm>
            <a:off x="6669570" y="5994536"/>
            <a:ext cx="613856" cy="6614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63952" y="5486399"/>
            <a:ext cx="0" cy="49448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127306" y="994672"/>
            <a:ext cx="6790084" cy="450027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260"/>
    </mc:Choice>
    <mc:Fallback>
      <p:transition spd="slow" advClick="0" advTm="5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108285" y="498762"/>
            <a:ext cx="4322207" cy="342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/>
          </a:p>
        </p:txBody>
      </p:sp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07830" y="824249"/>
            <a:ext cx="7963602" cy="448347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380"/>
    </mc:Choice>
    <mc:Fallback>
      <p:transition spd="slow" advClick="0" advTm="7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61225" y="1043792"/>
            <a:ext cx="7918365" cy="44010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716" y="560955"/>
            <a:ext cx="398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ea typeface="Arial" panose="020B0604020202020204" pitchFamily="34" charset="0"/>
              </a:rPr>
              <a:t>  </a:t>
            </a: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Proposed North Elevation (Front)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150"/>
    </mc:Choice>
    <mc:Fallback>
      <p:transition spd="slow" advClick="0" advTm="1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/>
          <a:srcRect b="1809"/>
          <a:stretch/>
        </p:blipFill>
        <p:spPr bwMode="auto">
          <a:xfrm>
            <a:off x="470018" y="1410532"/>
            <a:ext cx="7857565" cy="4562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250" y="697687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Proposed East Elevation (</a:t>
            </a:r>
            <a:r>
              <a:rPr lang="en-US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Side</a:t>
            </a: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300"/>
    </mc:Choice>
    <mc:Fallback>
      <p:transition spd="slow" advClick="0" advTm="2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384149" y="1298961"/>
            <a:ext cx="7996493" cy="4589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874" y="736733"/>
            <a:ext cx="364394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Proposed West Elevation (Side)</a:t>
            </a:r>
            <a:endParaRPr lang="en-US" sz="16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820"/>
    </mc:Choice>
    <mc:Fallback>
      <p:transition spd="slow" advClick="0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36" y="1204957"/>
            <a:ext cx="8361095" cy="4828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36" y="689142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Proposed South Elevation (Rear)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210"/>
    </mc:Choice>
    <mc:Fallback>
      <p:transition spd="slow" advClick="0" advTm="13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2165</TotalTime>
  <Words>258</Words>
  <Application>Microsoft Office PowerPoint</Application>
  <PresentationFormat>On-screen Show (4:3)</PresentationFormat>
  <Paragraphs>41</Paragraphs>
  <Slides>13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Aneli Gonzales</cp:lastModifiedBy>
  <cp:revision>140</cp:revision>
  <cp:lastPrinted>2019-09-10T02:19:15Z</cp:lastPrinted>
  <dcterms:created xsi:type="dcterms:W3CDTF">2017-12-04T17:55:54Z</dcterms:created>
  <dcterms:modified xsi:type="dcterms:W3CDTF">2020-09-25T01:02:34Z</dcterms:modified>
</cp:coreProperties>
</file>