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304" r:id="rId4"/>
    <p:sldId id="312" r:id="rId5"/>
    <p:sldId id="305" r:id="rId6"/>
    <p:sldId id="314" r:id="rId7"/>
    <p:sldId id="316" r:id="rId8"/>
    <p:sldId id="315" r:id="rId9"/>
    <p:sldId id="317" r:id="rId10"/>
    <p:sldId id="318" r:id="rId11"/>
    <p:sldId id="311" r:id="rId12"/>
    <p:sldId id="319" r:id="rId13"/>
    <p:sldId id="313" r:id="rId1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5C9"/>
    <a:srgbClr val="FFFFFF"/>
    <a:srgbClr val="93E6CC"/>
    <a:srgbClr val="E20EC4"/>
    <a:srgbClr val="57576E"/>
    <a:srgbClr val="D2533C"/>
    <a:srgbClr val="93A299"/>
    <a:srgbClr val="CDE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84" autoAdjust="0"/>
    <p:restoredTop sz="94490" autoAdjust="0"/>
  </p:normalViewPr>
  <p:slideViewPr>
    <p:cSldViewPr snapToGrid="0">
      <p:cViewPr varScale="1">
        <p:scale>
          <a:sx n="77" d="100"/>
          <a:sy n="77" d="100"/>
        </p:scale>
        <p:origin x="114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D1353F5-6A43-40DB-9596-38C46502E0E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F5D39D9-A4C1-4AD1-BAF1-29CF785EDF9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5553B1C-9F3F-43FF-ABF7-E4A5C87A8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93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1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29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29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51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35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36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98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24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9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99" y="3328511"/>
            <a:ext cx="3112199" cy="314395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1520" y="3611880"/>
            <a:ext cx="7772400" cy="1587"/>
          </a:xfrm>
          <a:prstGeom prst="line">
            <a:avLst/>
          </a:prstGeom>
          <a:ln w="19050">
            <a:solidFill>
              <a:srgbClr val="D25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685798" y="2292577"/>
            <a:ext cx="7772400" cy="4067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7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baseline="0" dirty="0">
                <a:solidFill>
                  <a:srgbClr val="57576E"/>
                </a:solidFill>
                <a:latin typeface="+mj-lt"/>
              </a:rPr>
              <a:t>November 5, 2020</a:t>
            </a:r>
            <a:endParaRPr lang="en-US" sz="1800" b="1" dirty="0">
              <a:solidFill>
                <a:srgbClr val="57576E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1520" y="866274"/>
            <a:ext cx="786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sz="4400" b="1" baseline="0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– 1502 </a:t>
            </a:r>
            <a:r>
              <a:rPr lang="en-US" sz="4400" b="1" baseline="0" dirty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Bank Street</a:t>
            </a:r>
            <a:endParaRPr lang="en-US" sz="4400" b="1" dirty="0">
              <a:solidFill>
                <a:srgbClr val="D253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88206" y="1645557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dirty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US" sz="4000" b="0" baseline="0" dirty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No. 2328-NID/DRX </a:t>
            </a:r>
            <a:endParaRPr lang="en-US" sz="4000" b="0" dirty="0">
              <a:solidFill>
                <a:srgbClr val="97B5C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31520" y="3693478"/>
            <a:ext cx="772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7576E"/>
                </a:solidFill>
                <a:latin typeface="+mj-lt"/>
              </a:rPr>
              <a:t>City of South Pasadena   |</a:t>
            </a:r>
            <a:r>
              <a:rPr lang="en-US" sz="2400" b="1" baseline="0" dirty="0">
                <a:solidFill>
                  <a:srgbClr val="57576E"/>
                </a:solidFill>
                <a:latin typeface="+mj-lt"/>
              </a:rPr>
              <a:t> Design Review Board</a:t>
            </a:r>
            <a:endParaRPr lang="en-US" sz="2400" b="1" dirty="0">
              <a:solidFill>
                <a:srgbClr val="57576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682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Item 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b="0" dirty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1502 Bank Street (2328-NID/DRX)</a:t>
            </a:r>
          </a:p>
        </p:txBody>
      </p:sp>
    </p:spTree>
    <p:extLst>
      <p:ext uri="{BB962C8B-B14F-4D97-AF65-F5344CB8AC3E}">
        <p14:creationId xmlns:p14="http://schemas.microsoft.com/office/powerpoint/2010/main" val="8506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Item 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b="0" dirty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1502 Bank Street (2328-NID/DRX)</a:t>
            </a:r>
            <a:endParaRPr lang="pt-BR" sz="2000" b="0" dirty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0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Item 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b="0" dirty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1502 Bank Street (2328-NID/DRX)</a:t>
            </a:r>
          </a:p>
        </p:txBody>
      </p:sp>
    </p:spTree>
    <p:extLst>
      <p:ext uri="{BB962C8B-B14F-4D97-AF65-F5344CB8AC3E}">
        <p14:creationId xmlns:p14="http://schemas.microsoft.com/office/powerpoint/2010/main" val="21270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97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6483178" y="-1"/>
            <a:ext cx="1641920" cy="34686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en-US" dirty="0"/>
              <a:t>November 5, 2020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0"/>
            <a:ext cx="361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8220896" y="76902"/>
            <a:ext cx="0" cy="1828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36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Recording Oct 25, 2020 at 3:40:18 PM" descr="Audio Recording Oct 25, 2020 at 3:40:18 PM">
            <a:hlinkClick r:id="" action="ppaction://media"/>
            <a:extLst>
              <a:ext uri="{FF2B5EF4-FFF2-40B4-BE49-F238E27FC236}">
                <a16:creationId xmlns:a16="http://schemas.microsoft.com/office/drawing/2014/main" id="{E2BD3E46-3E06-6C45-A2EA-4AC62CC319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7157" y="838758"/>
            <a:ext cx="8341990" cy="618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just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i="1" dirty="0">
                <a:latin typeface="Century Gothic" panose="020B0502020202020204" pitchFamily="34" charset="0"/>
              </a:rPr>
              <a:t>The applicant shall submit revised plans for review and approval by the Chair of the Design Review Board that incorporate the following changes: </a:t>
            </a:r>
          </a:p>
          <a:p>
            <a:pPr lvl="0" algn="just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i="1" dirty="0">
                <a:latin typeface="Century Gothic" panose="020B0502020202020204" pitchFamily="34" charset="0"/>
              </a:rPr>
              <a:t> </a:t>
            </a:r>
          </a:p>
          <a:p>
            <a:pPr marL="285750" lvl="0" indent="-285750" algn="just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i="1" dirty="0">
                <a:latin typeface="Century Gothic" panose="020B0502020202020204" pitchFamily="34" charset="0"/>
              </a:rPr>
              <a:t>Building A, West Elevation.  </a:t>
            </a:r>
          </a:p>
          <a:p>
            <a:pPr marL="742950" lvl="1" indent="-285750" algn="just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i="1" dirty="0">
                <a:latin typeface="Century Gothic" panose="020B0502020202020204" pitchFamily="34" charset="0"/>
              </a:rPr>
              <a:t>Incorporate a two-story vertical recession of at least 3 feet on the West Elevation to further break up the building plane and mass of the west elevation. </a:t>
            </a:r>
          </a:p>
          <a:p>
            <a:pPr marL="742950" lvl="1" indent="-285750" algn="just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i="1" dirty="0">
                <a:latin typeface="Century Gothic" panose="020B0502020202020204" pitchFamily="34" charset="0"/>
              </a:rPr>
              <a:t>Incorporate a sloped roof element at the rear side portion of the building. </a:t>
            </a:r>
          </a:p>
          <a:p>
            <a:pPr marL="285750" lvl="0" indent="-285750" algn="just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i="1" dirty="0">
                <a:latin typeface="Century Gothic" panose="020B0502020202020204" pitchFamily="34" charset="0"/>
              </a:rPr>
              <a:t>Building A, South Elevation. Lower the clay-tile roof above the front door such that the top of the roof slope aligns with the bottom of the balcony to create a pedestrian scale design and continue the wrought iron metal railing for the balcony along the second floor. </a:t>
            </a:r>
          </a:p>
          <a:p>
            <a:pPr marL="285750" lvl="0" indent="-285750" algn="just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i="1" dirty="0">
                <a:latin typeface="Century Gothic" panose="020B0502020202020204" pitchFamily="34" charset="0"/>
              </a:rPr>
              <a:t>Building B, North Elevation.  Add a horizontal trim between the first and second floor. </a:t>
            </a:r>
          </a:p>
          <a:p>
            <a:pPr marL="285750" lvl="0" indent="-285750" algn="just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i="1" dirty="0">
                <a:latin typeface="Century Gothic" panose="020B0502020202020204" pitchFamily="34" charset="0"/>
              </a:rPr>
              <a:t>Building B, South Elevation. Indicate that a clay tile roof will be used for the front entryway awning for easy maintenance.</a:t>
            </a:r>
          </a:p>
          <a:p>
            <a:pPr marL="285750" lvl="0" indent="-285750" algn="just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i="1" dirty="0">
                <a:latin typeface="Century Gothic" panose="020B0502020202020204" pitchFamily="34" charset="0"/>
              </a:rPr>
              <a:t>Provide a cross-section for the proposed window recessions.</a:t>
            </a:r>
          </a:p>
          <a:p>
            <a:pPr marL="285750" lvl="0" indent="-285750" algn="just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i="1" dirty="0">
                <a:latin typeface="Century Gothic" panose="020B0502020202020204" pitchFamily="34" charset="0"/>
              </a:rPr>
              <a:t>Provide a revised 3-D rendering of Building A.</a:t>
            </a:r>
            <a:endParaRPr lang="en-US" sz="2000" i="1" dirty="0">
              <a:latin typeface="Century Gothic" panose="020B0502020202020204" pitchFamily="34" charset="0"/>
            </a:endParaRPr>
          </a:p>
          <a:p>
            <a:pPr marL="342900" lvl="0" indent="-342900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7157" y="959073"/>
            <a:ext cx="6289705" cy="27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Conditions of Approval: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Audio Recording Oct 28, 2020 at 3:32:33 PM" descr="Audio Recording Oct 28, 2020 at 3:32:33 PM">
            <a:hlinkClick r:id="" action="ppaction://media"/>
            <a:extLst>
              <a:ext uri="{FF2B5EF4-FFF2-40B4-BE49-F238E27FC236}">
                <a16:creationId xmlns:a16="http://schemas.microsoft.com/office/drawing/2014/main" id="{6BB4BAF2-89D0-9748-B1A6-324289E785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9544" y="846931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dirty="0">
                <a:latin typeface="Century Gothic" panose="020B0502020202020204" pitchFamily="34" charset="0"/>
              </a:rPr>
              <a:t>STAFF RECOMMENDATION: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9544" y="1369300"/>
            <a:ext cx="7669667" cy="493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en-US" sz="2800" dirty="0">
                <a:latin typeface="Century Gothic" panose="020B0502020202020204" pitchFamily="34" charset="0"/>
              </a:rPr>
              <a:t>Staff recommends that the Design Review Board approves the demolition of the existing house and garage and approve the Design Review Permit for the construction of two new single-family homes, located at 1502 Bank Street, subject to conditions of approval.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6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6" name="Audio Recording Oct 25, 2020 at 8:35:38 PM" descr="Audio Recording Oct 25, 2020 at 8:35:38 PM">
            <a:hlinkClick r:id="" action="ppaction://media"/>
            <a:extLst>
              <a:ext uri="{FF2B5EF4-FFF2-40B4-BE49-F238E27FC236}">
                <a16:creationId xmlns:a16="http://schemas.microsoft.com/office/drawing/2014/main" id="{68AD185C-BADA-9F41-A876-B30D31BD82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812800"/>
            <a:ext cx="8501743" cy="473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Approve as submitted without design changes as recommended by staff;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Approve with modifications to condition(s); or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Continue the project for a future public hearing and direct the applicant to make changes to the project; or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Deny the project.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806234"/>
            <a:ext cx="9229725" cy="806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/>
              <a:t>Design Review Board Options: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" name="Audio Recording Oct 25, 2020 at 8:40:21 PM" descr="Audio Recording Oct 25, 2020 at 8:40:21 PM">
            <a:hlinkClick r:id="" action="ppaction://media"/>
            <a:extLst>
              <a:ext uri="{FF2B5EF4-FFF2-40B4-BE49-F238E27FC236}">
                <a16:creationId xmlns:a16="http://schemas.microsoft.com/office/drawing/2014/main" id="{5B1BE20D-8C8B-4E43-9E18-E7B1A54F74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4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092" y="740229"/>
            <a:ext cx="843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89015" y="2197127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Questions? </a:t>
            </a:r>
          </a:p>
        </p:txBody>
      </p:sp>
      <p:pic>
        <p:nvPicPr>
          <p:cNvPr id="2" name="Audio Recording Oct 25, 2020 at 8:40:53 PM" descr="Audio Recording Oct 25, 2020 at 8:40:53 PM">
            <a:hlinkClick r:id="" action="ppaction://media"/>
            <a:extLst>
              <a:ext uri="{FF2B5EF4-FFF2-40B4-BE49-F238E27FC236}">
                <a16:creationId xmlns:a16="http://schemas.microsoft.com/office/drawing/2014/main" id="{7A94C07B-6E47-E947-A66D-2263256C7A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 bwMode="auto">
          <a:xfrm>
            <a:off x="60388" y="1134287"/>
            <a:ext cx="8626412" cy="54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573088" indent="-4572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030288" indent="-4572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4874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19446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4018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8590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algn="just">
              <a:spcAft>
                <a:spcPts val="1200"/>
              </a:spcAft>
            </a:pPr>
            <a:r>
              <a:rPr lang="en-US" altLang="en-US" sz="2400" dirty="0">
                <a:latin typeface="Century Gothic" pitchFamily="34" charset="0"/>
              </a:rPr>
              <a:t>Proposal: </a:t>
            </a:r>
            <a:r>
              <a:rPr lang="en-US" altLang="en-US" sz="2400" b="1" dirty="0">
                <a:latin typeface="Century Gothic" pitchFamily="34" charset="0"/>
              </a:rPr>
              <a:t>Notice of Demolition </a:t>
            </a:r>
            <a:r>
              <a:rPr lang="en-US" altLang="en-US" sz="2400" dirty="0">
                <a:latin typeface="Century Gothic" pitchFamily="34" charset="0"/>
              </a:rPr>
              <a:t>of a 1,442 square-foot single-family home and 240 square-foot detached 1-car garage built in 1908. </a:t>
            </a:r>
            <a:r>
              <a:rPr lang="en-US" sz="2400" b="1" dirty="0">
                <a:latin typeface="Century Gothic" panose="020B0502020202020204" pitchFamily="34" charset="0"/>
              </a:rPr>
              <a:t>Design Review </a:t>
            </a:r>
            <a:r>
              <a:rPr lang="en-US" sz="2400" dirty="0">
                <a:latin typeface="Century Gothic" panose="020B0502020202020204" pitchFamily="34" charset="0"/>
              </a:rPr>
              <a:t>to allow for construction of two new detached two-story single-family residences on an 8,200 square foot lot. Front unit consists of a 2,555 square-foot living area, with a 41 square-foot first floor deck and 492 square foot second floor deck. Back unit consists of 1,543 square-foot living area, with a 426 square-foot second floor deck, and a 5-car basement level garage. </a:t>
            </a:r>
          </a:p>
          <a:p>
            <a:pPr lvl="2" algn="just">
              <a:spcAft>
                <a:spcPts val="1200"/>
              </a:spcAft>
            </a:pPr>
            <a:r>
              <a:rPr lang="en-US" altLang="en-US" sz="2400" i="1" dirty="0">
                <a:latin typeface="Century Gothic" pitchFamily="34" charset="0"/>
              </a:rPr>
              <a:t>CEQA:  Categorical Exemption – Section 15301 Class 1 Existing Facilities &amp; Section 15303, Class 3, New Construction or Conversion of Small Structures. </a:t>
            </a:r>
            <a:endParaRPr lang="en-US" sz="2400" dirty="0">
              <a:latin typeface="Century Gothic" panose="020B0502020202020204" pitchFamily="34" charset="0"/>
            </a:endParaRPr>
          </a:p>
          <a:p>
            <a:pPr lvl="2" algn="just">
              <a:spcAft>
                <a:spcPts val="1200"/>
              </a:spcAft>
            </a:pPr>
            <a:endParaRPr lang="en-US" sz="2400" dirty="0">
              <a:latin typeface="Century Gothic" panose="020B0502020202020204" pitchFamily="34" charset="0"/>
            </a:endParaRPr>
          </a:p>
          <a:p>
            <a:pPr lvl="2" algn="just">
              <a:spcAft>
                <a:spcPts val="1200"/>
              </a:spcAft>
            </a:pPr>
            <a:endParaRPr lang="en-US" altLang="en-US" sz="2400" dirty="0">
              <a:latin typeface="Century Gothic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586599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2800" dirty="0">
                <a:latin typeface="Century Gothic" pitchFamily="34" charset="0"/>
              </a:rPr>
              <a:t>PROJECT DESCRIPTION</a:t>
            </a:r>
          </a:p>
        </p:txBody>
      </p:sp>
      <p:pic>
        <p:nvPicPr>
          <p:cNvPr id="6" name="Audio Recording Oct 25, 2020 at 3:47:50 PM" descr="Audio Recording Oct 25, 2020 at 3:47:50 PM">
            <a:hlinkClick r:id="" action="ppaction://media"/>
            <a:extLst>
              <a:ext uri="{FF2B5EF4-FFF2-40B4-BE49-F238E27FC236}">
                <a16:creationId xmlns:a16="http://schemas.microsoft.com/office/drawing/2014/main" id="{398862C3-5D91-CD45-A831-13E56F50F0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426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/>
          </p:cNvSpPr>
          <p:nvPr/>
        </p:nvSpPr>
        <p:spPr>
          <a:xfrm>
            <a:off x="8247647" y="5286466"/>
            <a:ext cx="613856" cy="66143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8442029" y="4778329"/>
            <a:ext cx="0" cy="49448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4DE3F93-C169-4A43-980D-90049509D63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646" y="1432969"/>
            <a:ext cx="7538253" cy="4256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83A2E0-AEFA-6E4C-BF70-06D6851DF616}"/>
              </a:ext>
            </a:extLst>
          </p:cNvPr>
          <p:cNvSpPr/>
          <p:nvPr/>
        </p:nvSpPr>
        <p:spPr>
          <a:xfrm>
            <a:off x="4463772" y="3429000"/>
            <a:ext cx="362227" cy="1333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" name="Audio Recording Oct 25, 2020 at 3:51:14 PM" descr="Audio Recording Oct 25, 2020 at 3:51:14 PM">
            <a:hlinkClick r:id="" action="ppaction://media"/>
            <a:extLst>
              <a:ext uri="{FF2B5EF4-FFF2-40B4-BE49-F238E27FC236}">
                <a16:creationId xmlns:a16="http://schemas.microsoft.com/office/drawing/2014/main" id="{A17835C9-2B1A-8E43-9094-BF71AC668E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50972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565EFE-7CA9-C94D-BD04-E0D2A40A5DC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00" y="1194620"/>
            <a:ext cx="7782000" cy="4704734"/>
          </a:xfrm>
          <a:prstGeom prst="rect">
            <a:avLst/>
          </a:prstGeom>
        </p:spPr>
      </p:pic>
      <p:pic>
        <p:nvPicPr>
          <p:cNvPr id="4" name="Audio Recording Oct 25, 2020 at 7:48:23 PM" descr="Audio Recording Oct 25, 2020 at 7:48:23 PM">
            <a:hlinkClick r:id="" action="ppaction://media"/>
            <a:extLst>
              <a:ext uri="{FF2B5EF4-FFF2-40B4-BE49-F238E27FC236}">
                <a16:creationId xmlns:a16="http://schemas.microsoft.com/office/drawing/2014/main" id="{6B588ED7-599B-BC4D-86C6-C141843559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544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3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>
          <a:xfrm>
            <a:off x="108285" y="498762"/>
            <a:ext cx="4322207" cy="342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CDFF7-1135-554C-B87B-106748A3A0CD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4" y="1680102"/>
            <a:ext cx="8852966" cy="30507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7D9F44-56C7-C14D-82C9-1006491E92B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31" y="4803248"/>
            <a:ext cx="4041140" cy="1445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23B0BA-8A3A-D64C-92E7-D7DDFDA8353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199" y="4739748"/>
            <a:ext cx="404495" cy="374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1B743A-6C4C-3445-B1D1-7CD69AB9E056}"/>
              </a:ext>
            </a:extLst>
          </p:cNvPr>
          <p:cNvSpPr txBox="1"/>
          <p:nvPr/>
        </p:nvSpPr>
        <p:spPr>
          <a:xfrm rot="16200000">
            <a:off x="8378016" y="3106107"/>
            <a:ext cx="126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 Street</a:t>
            </a:r>
          </a:p>
        </p:txBody>
      </p:sp>
      <p:pic>
        <p:nvPicPr>
          <p:cNvPr id="3" name="Audio Recording Oct 25, 2020 at 7:55:52 PM" descr="Audio Recording Oct 25, 2020 at 7:55:52 PM">
            <a:hlinkClick r:id="" action="ppaction://media"/>
            <a:extLst>
              <a:ext uri="{FF2B5EF4-FFF2-40B4-BE49-F238E27FC236}">
                <a16:creationId xmlns:a16="http://schemas.microsoft.com/office/drawing/2014/main" id="{B40D9323-BDA9-014B-B4C6-7D41B43968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B28A82BD-174F-F842-869B-4BABABA3F53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" y="1809750"/>
            <a:ext cx="4582904" cy="3238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8348FF-3833-0E4A-9116-73298D6B798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32" y="1809749"/>
            <a:ext cx="4025900" cy="3403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79007B-EE34-A44E-B58F-884AEF1BA933}"/>
              </a:ext>
            </a:extLst>
          </p:cNvPr>
          <p:cNvSpPr txBox="1"/>
          <p:nvPr/>
        </p:nvSpPr>
        <p:spPr>
          <a:xfrm>
            <a:off x="974142" y="5213245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Building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50768C-D632-0844-BB21-5E9E16F7D672}"/>
              </a:ext>
            </a:extLst>
          </p:cNvPr>
          <p:cNvSpPr txBox="1"/>
          <p:nvPr/>
        </p:nvSpPr>
        <p:spPr>
          <a:xfrm>
            <a:off x="6443984" y="521324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Building 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00363A-2CF4-2542-AE9F-539AAEB41A6F}"/>
              </a:ext>
            </a:extLst>
          </p:cNvPr>
          <p:cNvSpPr/>
          <p:nvPr/>
        </p:nvSpPr>
        <p:spPr>
          <a:xfrm>
            <a:off x="233506" y="778708"/>
            <a:ext cx="3810660" cy="382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Proposed South Elevation (Front)</a:t>
            </a:r>
            <a:endParaRPr lang="en-US" sz="1600" dirty="0">
              <a:effectLst/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Audio Recording Oct 28, 2020 at 3:18:46 PM" descr="Audio Recording Oct 28, 2020 at 3:18:46 PM">
            <a:hlinkClick r:id="" action="ppaction://media"/>
            <a:extLst>
              <a:ext uri="{FF2B5EF4-FFF2-40B4-BE49-F238E27FC236}">
                <a16:creationId xmlns:a16="http://schemas.microsoft.com/office/drawing/2014/main" id="{19F76D8E-47E2-5743-8A50-2C4E5A61A6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548" y="778708"/>
            <a:ext cx="3552576" cy="382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Proposed East Elevation (Side)</a:t>
            </a:r>
            <a:endParaRPr lang="en-US" sz="1600" dirty="0">
              <a:effectLst/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B6DA1-AEC6-8D4D-83E5-A4687D73E122}"/>
              </a:ext>
            </a:extLst>
          </p:cNvPr>
          <p:cNvSpPr txBox="1"/>
          <p:nvPr/>
        </p:nvSpPr>
        <p:spPr>
          <a:xfrm>
            <a:off x="974142" y="5213245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Building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E6F0ED-93F2-4F47-AF3B-F97DA31C5934}"/>
              </a:ext>
            </a:extLst>
          </p:cNvPr>
          <p:cNvSpPr txBox="1"/>
          <p:nvPr/>
        </p:nvSpPr>
        <p:spPr>
          <a:xfrm>
            <a:off x="6443984" y="521324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Building 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D47564-37C8-EB4E-9173-196F6440CD7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" y="2260469"/>
            <a:ext cx="9114913" cy="2617868"/>
          </a:xfrm>
          <a:prstGeom prst="rect">
            <a:avLst/>
          </a:prstGeom>
        </p:spPr>
      </p:pic>
      <p:pic>
        <p:nvPicPr>
          <p:cNvPr id="4" name="Audio Recording Oct 25, 2020 at 8:15:31 PM" descr="Audio Recording Oct 25, 2020 at 8:15:31 PM">
            <a:hlinkClick r:id="" action="ppaction://media"/>
            <a:extLst>
              <a:ext uri="{FF2B5EF4-FFF2-40B4-BE49-F238E27FC236}">
                <a16:creationId xmlns:a16="http://schemas.microsoft.com/office/drawing/2014/main" id="{8DC5C933-E40E-8742-870D-FA36CE788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8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250" y="697687"/>
            <a:ext cx="3708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Proposed West Elevation (Side) 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188290-79E7-B247-A017-FF61BCA861A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72121"/>
            <a:ext cx="9144000" cy="26178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A9F33F-D184-5A4E-93AD-E913BF2AB44F}"/>
              </a:ext>
            </a:extLst>
          </p:cNvPr>
          <p:cNvSpPr txBox="1"/>
          <p:nvPr/>
        </p:nvSpPr>
        <p:spPr>
          <a:xfrm>
            <a:off x="1025855" y="4084506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Building 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82F8C5-AF4F-EA4D-95C0-EE59A80EB8D6}"/>
              </a:ext>
            </a:extLst>
          </p:cNvPr>
          <p:cNvSpPr txBox="1"/>
          <p:nvPr/>
        </p:nvSpPr>
        <p:spPr>
          <a:xfrm>
            <a:off x="6424892" y="4086953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Building 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581D67-2551-2D4F-9D57-11DCCF513F8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32" y="4495060"/>
            <a:ext cx="5086299" cy="2244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D9F86D-C8D7-CE4B-AF1E-E6A3B326CF65}"/>
              </a:ext>
            </a:extLst>
          </p:cNvPr>
          <p:cNvSpPr txBox="1"/>
          <p:nvPr/>
        </p:nvSpPr>
        <p:spPr>
          <a:xfrm>
            <a:off x="662964" y="6244681"/>
            <a:ext cx="279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Building A revised 10/22/20</a:t>
            </a:r>
          </a:p>
        </p:txBody>
      </p:sp>
      <p:pic>
        <p:nvPicPr>
          <p:cNvPr id="5" name="Audio Recording Oct 28, 2020 at 3:22:26 PM" descr="Audio Recording Oct 28, 2020 at 3:22:26 PM">
            <a:hlinkClick r:id="" action="ppaction://media"/>
            <a:extLst>
              <a:ext uri="{FF2B5EF4-FFF2-40B4-BE49-F238E27FC236}">
                <a16:creationId xmlns:a16="http://schemas.microsoft.com/office/drawing/2014/main" id="{0A57EFD5-E635-A645-91B4-9E6D06BC39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1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7DB7DD-D24A-BE47-99B9-5E682FD4396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7" y="1730401"/>
            <a:ext cx="4114800" cy="3130524"/>
          </a:xfrm>
          <a:prstGeom prst="rect">
            <a:avLst/>
          </a:prstGeom>
        </p:spPr>
      </p:pic>
      <p:pic>
        <p:nvPicPr>
          <p:cNvPr id="8" name="Picture 7" descr="A view of a house&#10;&#10;Description automatically generated">
            <a:extLst>
              <a:ext uri="{FF2B5EF4-FFF2-40B4-BE49-F238E27FC236}">
                <a16:creationId xmlns:a16="http://schemas.microsoft.com/office/drawing/2014/main" id="{79A9E9E3-7CCC-D04D-B9F9-685156C867A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47" y="1730400"/>
            <a:ext cx="4390863" cy="31305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D54675-7B23-9F4B-BFEC-714F45C3D443}"/>
              </a:ext>
            </a:extLst>
          </p:cNvPr>
          <p:cNvSpPr txBox="1"/>
          <p:nvPr/>
        </p:nvSpPr>
        <p:spPr>
          <a:xfrm>
            <a:off x="974142" y="5213245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Building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3FCD81-9CFC-6E43-A640-892ED5920F4D}"/>
              </a:ext>
            </a:extLst>
          </p:cNvPr>
          <p:cNvSpPr txBox="1"/>
          <p:nvPr/>
        </p:nvSpPr>
        <p:spPr>
          <a:xfrm>
            <a:off x="6443984" y="521324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Building 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D75437-7E81-D242-9D6A-B3A8A7CB07BC}"/>
              </a:ext>
            </a:extLst>
          </p:cNvPr>
          <p:cNvSpPr/>
          <p:nvPr/>
        </p:nvSpPr>
        <p:spPr>
          <a:xfrm>
            <a:off x="259156" y="778708"/>
            <a:ext cx="3759362" cy="382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Proposed North Elevation (Rear)</a:t>
            </a:r>
            <a:endParaRPr lang="en-US" sz="1600" dirty="0">
              <a:effectLst/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" name="Audio Recording Oct 28, 2020 at 3:23:51 PM" descr="Audio Recording Oct 28, 2020 at 3:23:51 PM">
            <a:hlinkClick r:id="" action="ppaction://media"/>
            <a:extLst>
              <a:ext uri="{FF2B5EF4-FFF2-40B4-BE49-F238E27FC236}">
                <a16:creationId xmlns:a16="http://schemas.microsoft.com/office/drawing/2014/main" id="{F18A813E-4724-F64B-B8F3-588FD7FF04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4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5795</TotalTime>
  <Words>459</Words>
  <Application>Microsoft Office PowerPoint</Application>
  <PresentationFormat>On-screen Show (4:3)</PresentationFormat>
  <Paragraphs>50</Paragraphs>
  <Slides>13</Slides>
  <Notes>10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 Sissi</dc:creator>
  <cp:lastModifiedBy>Elaine Serrano</cp:lastModifiedBy>
  <cp:revision>207</cp:revision>
  <cp:lastPrinted>2019-09-10T02:19:15Z</cp:lastPrinted>
  <dcterms:created xsi:type="dcterms:W3CDTF">2017-12-04T17:55:54Z</dcterms:created>
  <dcterms:modified xsi:type="dcterms:W3CDTF">2020-10-30T19:10:52Z</dcterms:modified>
</cp:coreProperties>
</file>