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308" r:id="rId4"/>
    <p:sldId id="324" r:id="rId5"/>
    <p:sldId id="313" r:id="rId6"/>
    <p:sldId id="310" r:id="rId7"/>
    <p:sldId id="312" r:id="rId8"/>
    <p:sldId id="311" r:id="rId9"/>
    <p:sldId id="303" r:id="rId10"/>
    <p:sldId id="302" r:id="rId11"/>
    <p:sldId id="301" r:id="rId1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33C"/>
    <a:srgbClr val="FFFFFF"/>
    <a:srgbClr val="97B5C9"/>
    <a:srgbClr val="93E6CC"/>
    <a:srgbClr val="E20EC4"/>
    <a:srgbClr val="57576E"/>
    <a:srgbClr val="93A299"/>
    <a:srgbClr val="CDE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2" autoAdjust="0"/>
    <p:restoredTop sz="88037" autoAdjust="0"/>
  </p:normalViewPr>
  <p:slideViewPr>
    <p:cSldViewPr snapToGrid="0">
      <p:cViewPr varScale="1">
        <p:scale>
          <a:sx n="77" d="100"/>
          <a:sy n="77" d="100"/>
        </p:scale>
        <p:origin x="1368" y="9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6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D1353F5-6A43-40DB-9596-38C46502E0E1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9DBC765-651A-4039-8BD4-6EAA4206E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5D39D9-A4C1-4AD1-BAF1-29CF785EDF9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5553B1C-9F3F-43FF-ABF7-E4A5C87A8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concludes staff presentation.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7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3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81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77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75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20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9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99" y="3328511"/>
            <a:ext cx="3112199" cy="314395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1520" y="3611880"/>
            <a:ext cx="7772400" cy="1587"/>
          </a:xfrm>
          <a:prstGeom prst="line">
            <a:avLst/>
          </a:prstGeom>
          <a:ln w="19050">
            <a:solidFill>
              <a:srgbClr val="D25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731520" y="2433454"/>
            <a:ext cx="7772400" cy="4067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7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baseline="0" dirty="0" smtClean="0">
                <a:solidFill>
                  <a:srgbClr val="57576E"/>
                </a:solidFill>
                <a:latin typeface="+mj-lt"/>
              </a:rPr>
              <a:t>November 5, </a:t>
            </a:r>
            <a:r>
              <a:rPr lang="en-US" sz="1800" b="1" baseline="0" dirty="0">
                <a:solidFill>
                  <a:srgbClr val="57576E"/>
                </a:solidFill>
                <a:latin typeface="+mj-lt"/>
              </a:rPr>
              <a:t>2020</a:t>
            </a:r>
            <a:endParaRPr lang="en-US" sz="1800" b="1" dirty="0">
              <a:solidFill>
                <a:srgbClr val="57576E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1520" y="866274"/>
            <a:ext cx="786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732 Bonita Drive</a:t>
            </a:r>
            <a:endParaRPr lang="en-US" sz="4400" b="1" dirty="0">
              <a:solidFill>
                <a:srgbClr val="D253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88206" y="1645557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4000" b="0" baseline="0" dirty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No. </a:t>
            </a:r>
            <a:r>
              <a:rPr lang="en-US" sz="4000" b="0" baseline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2327-DRX</a:t>
            </a:r>
            <a:endParaRPr lang="en-US" sz="4000" b="0" dirty="0">
              <a:solidFill>
                <a:srgbClr val="97B5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31520" y="3693478"/>
            <a:ext cx="772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7576E"/>
                </a:solidFill>
                <a:latin typeface="+mj-lt"/>
              </a:rPr>
              <a:t>City of South Pasadena   </a:t>
            </a:r>
            <a:r>
              <a:rPr lang="en-US" sz="2400" b="1" dirty="0" smtClean="0">
                <a:solidFill>
                  <a:srgbClr val="57576E"/>
                </a:solidFill>
                <a:latin typeface="+mj-lt"/>
              </a:rPr>
              <a:t>|</a:t>
            </a:r>
            <a:r>
              <a:rPr lang="en-US" sz="2400" b="1" baseline="0" dirty="0" smtClean="0">
                <a:solidFill>
                  <a:srgbClr val="57576E"/>
                </a:solidFill>
                <a:latin typeface="+mj-lt"/>
              </a:rPr>
              <a:t> Design Review Board</a:t>
            </a:r>
            <a:endParaRPr lang="en-US" sz="2400" b="1" dirty="0">
              <a:solidFill>
                <a:srgbClr val="57576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682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732 Bonita Drive. (2327-DRX)</a:t>
            </a:r>
            <a:endParaRPr lang="en-US" sz="2000" b="0" dirty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1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732 Bonita Drive. (2327-DRX)</a:t>
            </a:r>
            <a:endParaRPr lang="en-US" sz="2000" b="0" dirty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0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97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6469166" y="-1"/>
            <a:ext cx="1655932" cy="34686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en-US" baseline="0" dirty="0" smtClean="0"/>
              <a:t>November 5</a:t>
            </a:r>
            <a:r>
              <a:rPr lang="en-US" altLang="en-US" dirty="0" smtClean="0"/>
              <a:t>, </a:t>
            </a:r>
            <a:r>
              <a:rPr lang="en-US" altLang="en-US" dirty="0"/>
              <a:t>2020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220347" y="-9130"/>
            <a:ext cx="56170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4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en-US" sz="1200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0"/>
            <a:ext cx="361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8220896" y="76902"/>
            <a:ext cx="0" cy="1828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36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8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0"/>
    </mc:Choice>
    <mc:Fallback xmlns="">
      <p:transition spd="slow" advTm="5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020" y="1068186"/>
            <a:ext cx="9229725" cy="806334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Design Review Board Options</a:t>
            </a:r>
            <a:r>
              <a:rPr lang="en-US" sz="4900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1162" y="1703354"/>
            <a:ext cx="8621486" cy="3564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Approve with condition(s)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added.</a:t>
            </a: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defTabSz="9144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440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latin typeface="+mj-lt"/>
              </a:rPr>
              <a:t>Continue to address comments discussed.</a:t>
            </a:r>
            <a:endParaRPr kumimoji="0" lang="en-US" sz="44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Deny the project.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092" y="740229"/>
            <a:ext cx="843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26673" y="1155727"/>
            <a:ext cx="3242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Questions?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7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7"/>
    </mc:Choice>
    <mc:Fallback xmlns="">
      <p:transition spd="slow" advTm="7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 bwMode="auto">
          <a:xfrm>
            <a:off x="101600" y="2012026"/>
            <a:ext cx="8579492" cy="54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573088" indent="-4572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030288" indent="-4572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4874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9446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4018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8590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3">
              <a:spcAft>
                <a:spcPts val="1200"/>
              </a:spcAft>
            </a:pPr>
            <a:r>
              <a:rPr lang="en-US" altLang="en-US" sz="3600" dirty="0" smtClean="0">
                <a:latin typeface="+mn-lt"/>
              </a:rPr>
              <a:t>Design Review</a:t>
            </a:r>
          </a:p>
          <a:p>
            <a:pPr lvl="2">
              <a:spcAft>
                <a:spcPts val="1200"/>
              </a:spcAft>
            </a:pPr>
            <a:r>
              <a:rPr lang="en-US" altLang="en-US" sz="3600" i="1" dirty="0" smtClean="0">
                <a:latin typeface="+mn-lt"/>
              </a:rPr>
              <a:t>CEQA</a:t>
            </a:r>
            <a:r>
              <a:rPr lang="en-US" altLang="en-US" sz="3600" i="1" dirty="0">
                <a:latin typeface="+mn-lt"/>
              </a:rPr>
              <a:t>:  Categorical Exemption </a:t>
            </a:r>
            <a:r>
              <a:rPr lang="en-US" altLang="en-US" sz="3600" i="1" dirty="0" smtClean="0">
                <a:latin typeface="+mn-lt"/>
              </a:rPr>
              <a:t>– </a:t>
            </a:r>
          </a:p>
          <a:p>
            <a:pPr lvl="3">
              <a:spcAft>
                <a:spcPts val="1200"/>
              </a:spcAft>
            </a:pPr>
            <a:r>
              <a:rPr lang="en-US" altLang="en-US" sz="3600" i="1" dirty="0" smtClean="0">
                <a:latin typeface="+mn-lt"/>
              </a:rPr>
              <a:t>Section </a:t>
            </a:r>
            <a:r>
              <a:rPr lang="en-US" altLang="en-US" sz="3600" i="1" dirty="0">
                <a:latin typeface="+mn-lt"/>
              </a:rPr>
              <a:t>15301 Class 1 Existing Facilities </a:t>
            </a:r>
            <a:endParaRPr lang="en-US" altLang="en-US" sz="3600" i="1" dirty="0" smtClean="0">
              <a:latin typeface="+mn-lt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1263241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4000" dirty="0"/>
              <a:t>Project Description</a:t>
            </a:r>
            <a:endParaRPr lang="en-US" altLang="en-US" sz="36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07"/>
    </mc:Choice>
    <mc:Fallback xmlns="">
      <p:transition spd="slow" advTm="18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41613" y="4643219"/>
            <a:ext cx="5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096563" y="5289550"/>
            <a:ext cx="0" cy="8377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672793" y="498832"/>
            <a:ext cx="183082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2800" dirty="0" smtClean="0">
                <a:ea typeface="Arial" panose="020B0604020202020204" pitchFamily="34" charset="0"/>
                <a:cs typeface="Times New Roman" panose="02020603050405020304" pitchFamily="18" charset="0"/>
              </a:rPr>
              <a:t>Aerial View</a:t>
            </a:r>
            <a:endParaRPr lang="en-US" sz="28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443345" y="1419860"/>
            <a:ext cx="7398268" cy="528574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79"/>
    </mc:Choice>
    <mc:Fallback xmlns="">
      <p:transition spd="slow" advTm="11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6093" y="498832"/>
            <a:ext cx="1864228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2800" dirty="0" smtClean="0">
                <a:ea typeface="Arial" panose="020B0604020202020204" pitchFamily="34" charset="0"/>
                <a:cs typeface="Times New Roman" panose="02020603050405020304" pitchFamily="18" charset="0"/>
              </a:rPr>
              <a:t>Street View</a:t>
            </a:r>
            <a:endParaRPr lang="en-US" sz="28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314036" y="1923097"/>
            <a:ext cx="8677564" cy="423755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6"/>
    </mc:Choice>
    <mc:Fallback xmlns="">
      <p:transition spd="slow" advTm="6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275" y="567210"/>
            <a:ext cx="188825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Existing &amp; Proposed </a:t>
            </a:r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West (Front) Elevation</a:t>
            </a:r>
            <a:endParaRPr lang="en-US" sz="20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075" y="425863"/>
            <a:ext cx="6012869" cy="6432137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0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22"/>
    </mc:Choice>
    <mc:Fallback xmlns="">
      <p:transition spd="slow" advTm="50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9196" y="1136439"/>
            <a:ext cx="1450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Existing &amp; Proposed North </a:t>
            </a:r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Elevation 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459" y="628650"/>
            <a:ext cx="6286500" cy="622935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3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99"/>
    </mc:Choice>
    <mc:Fallback xmlns="">
      <p:transition spd="slow" advTm="16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9530" y="787458"/>
            <a:ext cx="15794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Existing &amp; Proposed South </a:t>
            </a:r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Elevation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4436" y="374269"/>
            <a:ext cx="6114473" cy="6379359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8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04"/>
    </mc:Choice>
    <mc:Fallback xmlns="">
      <p:transition spd="slow" advTm="25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7164" y="611323"/>
            <a:ext cx="15055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Existing &amp; Proposed </a:t>
            </a:r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East (Rear) Elevations 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1097" y="611323"/>
            <a:ext cx="6457950" cy="623887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1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29"/>
    </mc:Choice>
    <mc:Fallback xmlns="">
      <p:transition spd="slow" advTm="12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4783" y="1260278"/>
            <a:ext cx="7276289" cy="11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300" dirty="0"/>
              <a:t>Staff Recommendation: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67924" y="1840245"/>
            <a:ext cx="8217276" cy="3899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 smtClean="0"/>
              <a:t>Approve the design review for the proposed façade improvements, subject to conditions of approval. </a:t>
            </a:r>
            <a:endParaRPr kumimoji="0" lang="en-US" sz="9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4"/>
    </mc:Choice>
    <mc:Fallback xmlns="">
      <p:transition spd="slow" advTm="9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3727</TotalTime>
  <Words>110</Words>
  <Application>Microsoft Office PowerPoint</Application>
  <PresentationFormat>On-screen Show (4:3)</PresentationFormat>
  <Paragraphs>31</Paragraphs>
  <Slides>11</Slides>
  <Notes>10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Review Board Options: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Malinda Lim</dc:creator>
  <cp:lastModifiedBy>Elaine Serrano</cp:lastModifiedBy>
  <cp:revision>234</cp:revision>
  <cp:lastPrinted>2020-02-21T01:44:28Z</cp:lastPrinted>
  <dcterms:created xsi:type="dcterms:W3CDTF">2017-12-04T17:55:54Z</dcterms:created>
  <dcterms:modified xsi:type="dcterms:W3CDTF">2020-10-30T19:12:29Z</dcterms:modified>
</cp:coreProperties>
</file>