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19"/>
  </p:notesMasterIdLst>
  <p:handoutMasterIdLst>
    <p:handoutMasterId r:id="rId20"/>
  </p:handoutMasterIdLst>
  <p:sldIdLst>
    <p:sldId id="256" r:id="rId2"/>
    <p:sldId id="257" r:id="rId3"/>
    <p:sldId id="304" r:id="rId4"/>
    <p:sldId id="312" r:id="rId5"/>
    <p:sldId id="305" r:id="rId6"/>
    <p:sldId id="314" r:id="rId7"/>
    <p:sldId id="316" r:id="rId8"/>
    <p:sldId id="315" r:id="rId9"/>
    <p:sldId id="317" r:id="rId10"/>
    <p:sldId id="318" r:id="rId11"/>
    <p:sldId id="321" r:id="rId12"/>
    <p:sldId id="322" r:id="rId13"/>
    <p:sldId id="324" r:id="rId14"/>
    <p:sldId id="320" r:id="rId15"/>
    <p:sldId id="319" r:id="rId16"/>
    <p:sldId id="311" r:id="rId17"/>
    <p:sldId id="313" r:id="rId18"/>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B5C9"/>
    <a:srgbClr val="FFFFFF"/>
    <a:srgbClr val="93E6CC"/>
    <a:srgbClr val="E20EC4"/>
    <a:srgbClr val="57576E"/>
    <a:srgbClr val="D2533C"/>
    <a:srgbClr val="93A299"/>
    <a:srgbClr val="CDE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20" autoAdjust="0"/>
    <p:restoredTop sz="94490" autoAdjust="0"/>
  </p:normalViewPr>
  <p:slideViewPr>
    <p:cSldViewPr snapToGrid="0">
      <p:cViewPr varScale="1">
        <p:scale>
          <a:sx n="69" d="100"/>
          <a:sy n="69" d="100"/>
        </p:scale>
        <p:origin x="1056" y="44"/>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315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ED1353F5-6A43-40DB-9596-38C46502E0E1}" type="datetimeFigureOut">
              <a:rPr lang="en-US" smtClean="0"/>
              <a:t>1/28/2021</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Tree>
    <p:extLst>
      <p:ext uri="{BB962C8B-B14F-4D97-AF65-F5344CB8AC3E}">
        <p14:creationId xmlns:p14="http://schemas.microsoft.com/office/powerpoint/2010/main" val="19840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F5D39D9-A4C1-4AD1-BAF1-29CF785EDF99}" type="datetimeFigureOut">
              <a:rPr lang="en-US" smtClean="0"/>
              <a:t>1/28/2021</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5553B1C-9F3F-43FF-ABF7-E4A5C87A8439}" type="slidenum">
              <a:rPr lang="en-US" smtClean="0"/>
              <a:t>‹#›</a:t>
            </a:fld>
            <a:endParaRPr lang="en-US"/>
          </a:p>
        </p:txBody>
      </p:sp>
    </p:spTree>
    <p:extLst>
      <p:ext uri="{BB962C8B-B14F-4D97-AF65-F5344CB8AC3E}">
        <p14:creationId xmlns:p14="http://schemas.microsoft.com/office/powerpoint/2010/main" val="2506167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a:t>
            </a:fld>
            <a:endParaRPr lang="en-US"/>
          </a:p>
        </p:txBody>
      </p:sp>
    </p:spTree>
    <p:extLst>
      <p:ext uri="{BB962C8B-B14F-4D97-AF65-F5344CB8AC3E}">
        <p14:creationId xmlns:p14="http://schemas.microsoft.com/office/powerpoint/2010/main" val="4015793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10</a:t>
            </a:fld>
            <a:endParaRPr lang="en-US"/>
          </a:p>
        </p:txBody>
      </p:sp>
    </p:spTree>
    <p:extLst>
      <p:ext uri="{BB962C8B-B14F-4D97-AF65-F5344CB8AC3E}">
        <p14:creationId xmlns:p14="http://schemas.microsoft.com/office/powerpoint/2010/main" val="344541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11</a:t>
            </a:fld>
            <a:endParaRPr lang="en-US"/>
          </a:p>
        </p:txBody>
      </p:sp>
    </p:spTree>
    <p:extLst>
      <p:ext uri="{BB962C8B-B14F-4D97-AF65-F5344CB8AC3E}">
        <p14:creationId xmlns:p14="http://schemas.microsoft.com/office/powerpoint/2010/main" val="368607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12</a:t>
            </a:fld>
            <a:endParaRPr lang="en-US"/>
          </a:p>
        </p:txBody>
      </p:sp>
    </p:spTree>
    <p:extLst>
      <p:ext uri="{BB962C8B-B14F-4D97-AF65-F5344CB8AC3E}">
        <p14:creationId xmlns:p14="http://schemas.microsoft.com/office/powerpoint/2010/main" val="3165375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13</a:t>
            </a:fld>
            <a:endParaRPr lang="en-US"/>
          </a:p>
        </p:txBody>
      </p:sp>
    </p:spTree>
    <p:extLst>
      <p:ext uri="{BB962C8B-B14F-4D97-AF65-F5344CB8AC3E}">
        <p14:creationId xmlns:p14="http://schemas.microsoft.com/office/powerpoint/2010/main" val="2313179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14</a:t>
            </a:fld>
            <a:endParaRPr lang="en-US"/>
          </a:p>
        </p:txBody>
      </p:sp>
    </p:spTree>
    <p:extLst>
      <p:ext uri="{BB962C8B-B14F-4D97-AF65-F5344CB8AC3E}">
        <p14:creationId xmlns:p14="http://schemas.microsoft.com/office/powerpoint/2010/main" val="2184213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2</a:t>
            </a:fld>
            <a:endParaRPr lang="en-US"/>
          </a:p>
        </p:txBody>
      </p:sp>
    </p:spTree>
    <p:extLst>
      <p:ext uri="{BB962C8B-B14F-4D97-AF65-F5344CB8AC3E}">
        <p14:creationId xmlns:p14="http://schemas.microsoft.com/office/powerpoint/2010/main" val="3488529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3</a:t>
            </a:fld>
            <a:endParaRPr lang="en-US"/>
          </a:p>
        </p:txBody>
      </p:sp>
    </p:spTree>
    <p:extLst>
      <p:ext uri="{BB962C8B-B14F-4D97-AF65-F5344CB8AC3E}">
        <p14:creationId xmlns:p14="http://schemas.microsoft.com/office/powerpoint/2010/main" val="2747129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4</a:t>
            </a:fld>
            <a:endParaRPr lang="en-US"/>
          </a:p>
        </p:txBody>
      </p:sp>
    </p:spTree>
    <p:extLst>
      <p:ext uri="{BB962C8B-B14F-4D97-AF65-F5344CB8AC3E}">
        <p14:creationId xmlns:p14="http://schemas.microsoft.com/office/powerpoint/2010/main" val="757751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5</a:t>
            </a:fld>
            <a:endParaRPr lang="en-US"/>
          </a:p>
        </p:txBody>
      </p:sp>
    </p:spTree>
    <p:extLst>
      <p:ext uri="{BB962C8B-B14F-4D97-AF65-F5344CB8AC3E}">
        <p14:creationId xmlns:p14="http://schemas.microsoft.com/office/powerpoint/2010/main" val="993835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553B1C-9F3F-43FF-ABF7-E4A5C87A8439}" type="slidenum">
              <a:rPr lang="en-US" smtClean="0"/>
              <a:t>6</a:t>
            </a:fld>
            <a:endParaRPr lang="en-US"/>
          </a:p>
        </p:txBody>
      </p:sp>
    </p:spTree>
    <p:extLst>
      <p:ext uri="{BB962C8B-B14F-4D97-AF65-F5344CB8AC3E}">
        <p14:creationId xmlns:p14="http://schemas.microsoft.com/office/powerpoint/2010/main" val="2121736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7</a:t>
            </a:fld>
            <a:endParaRPr lang="en-US"/>
          </a:p>
        </p:txBody>
      </p:sp>
    </p:spTree>
    <p:extLst>
      <p:ext uri="{BB962C8B-B14F-4D97-AF65-F5344CB8AC3E}">
        <p14:creationId xmlns:p14="http://schemas.microsoft.com/office/powerpoint/2010/main" val="1454898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8</a:t>
            </a:fld>
            <a:endParaRPr lang="en-US"/>
          </a:p>
        </p:txBody>
      </p:sp>
    </p:spTree>
    <p:extLst>
      <p:ext uri="{BB962C8B-B14F-4D97-AF65-F5344CB8AC3E}">
        <p14:creationId xmlns:p14="http://schemas.microsoft.com/office/powerpoint/2010/main" val="1615524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9</a:t>
            </a:fld>
            <a:endParaRPr lang="en-US"/>
          </a:p>
        </p:txBody>
      </p:sp>
    </p:spTree>
    <p:extLst>
      <p:ext uri="{BB962C8B-B14F-4D97-AF65-F5344CB8AC3E}">
        <p14:creationId xmlns:p14="http://schemas.microsoft.com/office/powerpoint/2010/main" val="3976692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5899" y="3328511"/>
            <a:ext cx="3112199" cy="3143956"/>
          </a:xfrm>
          <a:prstGeom prst="rect">
            <a:avLst/>
          </a:prstGeom>
        </p:spPr>
      </p:pic>
      <p:cxnSp>
        <p:nvCxnSpPr>
          <p:cNvPr id="9" name="Straight Connector 8"/>
          <p:cNvCxnSpPr/>
          <p:nvPr userDrawn="1"/>
        </p:nvCxnSpPr>
        <p:spPr>
          <a:xfrm>
            <a:off x="731520" y="3611880"/>
            <a:ext cx="7772400" cy="1587"/>
          </a:xfrm>
          <a:prstGeom prst="line">
            <a:avLst/>
          </a:prstGeom>
          <a:ln w="19050">
            <a:solidFill>
              <a:srgbClr val="D2533C"/>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userDrawn="1"/>
        </p:nvSpPr>
        <p:spPr>
          <a:xfrm>
            <a:off x="685798" y="2292577"/>
            <a:ext cx="7772400" cy="406715"/>
          </a:xfrm>
          <a:prstGeom prst="rect">
            <a:avLst/>
          </a:prstGeom>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7576E"/>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800" b="1" baseline="0" dirty="0">
                <a:solidFill>
                  <a:srgbClr val="57576E"/>
                </a:solidFill>
                <a:latin typeface="+mj-lt"/>
              </a:rPr>
              <a:t>February 4, 2021</a:t>
            </a:r>
            <a:endParaRPr lang="en-US" sz="1800" b="1" dirty="0">
              <a:solidFill>
                <a:srgbClr val="57576E"/>
              </a:solidFill>
              <a:latin typeface="+mj-lt"/>
            </a:endParaRPr>
          </a:p>
        </p:txBody>
      </p:sp>
      <p:sp>
        <p:nvSpPr>
          <p:cNvPr id="11" name="TextBox 10"/>
          <p:cNvSpPr txBox="1"/>
          <p:nvPr userDrawn="1"/>
        </p:nvSpPr>
        <p:spPr>
          <a:xfrm>
            <a:off x="731520" y="866274"/>
            <a:ext cx="7863840" cy="769441"/>
          </a:xfrm>
          <a:prstGeom prst="rect">
            <a:avLst/>
          </a:prstGeom>
          <a:noFill/>
        </p:spPr>
        <p:txBody>
          <a:bodyPr wrap="square" rtlCol="0">
            <a:spAutoFit/>
          </a:bodyPr>
          <a:lstStyle/>
          <a:p>
            <a:pPr algn="ctr"/>
            <a:r>
              <a:rPr lang="en-US" sz="4400" b="1" baseline="0" dirty="0" smtClean="0">
                <a:solidFill>
                  <a:srgbClr val="D2533C"/>
                </a:solidFill>
                <a:latin typeface="Calibri" panose="020F0502020204030204" pitchFamily="34" charset="0"/>
                <a:cs typeface="Calibri" panose="020F0502020204030204" pitchFamily="34" charset="0"/>
              </a:rPr>
              <a:t>1230 </a:t>
            </a:r>
            <a:r>
              <a:rPr lang="en-US" sz="4400" b="1" baseline="0" dirty="0" err="1">
                <a:solidFill>
                  <a:srgbClr val="D2533C"/>
                </a:solidFill>
                <a:latin typeface="Calibri" panose="020F0502020204030204" pitchFamily="34" charset="0"/>
                <a:cs typeface="Calibri" panose="020F0502020204030204" pitchFamily="34" charset="0"/>
              </a:rPr>
              <a:t>Kolle</a:t>
            </a:r>
            <a:r>
              <a:rPr lang="en-US" sz="4400" b="1" baseline="0" dirty="0">
                <a:solidFill>
                  <a:srgbClr val="D2533C"/>
                </a:solidFill>
                <a:latin typeface="Calibri" panose="020F0502020204030204" pitchFamily="34" charset="0"/>
                <a:cs typeface="Calibri" panose="020F0502020204030204" pitchFamily="34" charset="0"/>
              </a:rPr>
              <a:t> Avenue</a:t>
            </a:r>
            <a:endParaRPr lang="en-US" sz="4400" b="1" dirty="0">
              <a:solidFill>
                <a:srgbClr val="D2533C"/>
              </a:solidFill>
              <a:latin typeface="Calibri" panose="020F0502020204030204" pitchFamily="34" charset="0"/>
              <a:cs typeface="Calibri" panose="020F0502020204030204" pitchFamily="34" charset="0"/>
            </a:endParaRPr>
          </a:p>
        </p:txBody>
      </p:sp>
      <p:sp>
        <p:nvSpPr>
          <p:cNvPr id="12" name="TextBox 11"/>
          <p:cNvSpPr txBox="1"/>
          <p:nvPr userDrawn="1"/>
        </p:nvSpPr>
        <p:spPr>
          <a:xfrm>
            <a:off x="688206" y="1645557"/>
            <a:ext cx="7772400" cy="707886"/>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4000" b="0" dirty="0">
                <a:solidFill>
                  <a:srgbClr val="97B5C9"/>
                </a:solidFill>
                <a:latin typeface="Calibri" panose="020F0502020204030204" pitchFamily="34" charset="0"/>
                <a:cs typeface="Calibri" panose="020F0502020204030204" pitchFamily="34" charset="0"/>
              </a:rPr>
              <a:t>Project</a:t>
            </a:r>
            <a:r>
              <a:rPr lang="en-US" sz="4000" b="0" baseline="0" dirty="0">
                <a:solidFill>
                  <a:srgbClr val="97B5C9"/>
                </a:solidFill>
                <a:latin typeface="Calibri" panose="020F0502020204030204" pitchFamily="34" charset="0"/>
                <a:cs typeface="Calibri" panose="020F0502020204030204" pitchFamily="34" charset="0"/>
              </a:rPr>
              <a:t> No. 2307-DRX/HDP </a:t>
            </a:r>
            <a:endParaRPr lang="en-US" sz="4000" b="0" dirty="0">
              <a:solidFill>
                <a:srgbClr val="97B5C9"/>
              </a:solidFill>
              <a:latin typeface="Calibri" panose="020F0502020204030204" pitchFamily="34" charset="0"/>
              <a:cs typeface="Calibri" panose="020F0502020204030204" pitchFamily="34" charset="0"/>
            </a:endParaRPr>
          </a:p>
        </p:txBody>
      </p:sp>
      <p:sp>
        <p:nvSpPr>
          <p:cNvPr id="14" name="TextBox 13"/>
          <p:cNvSpPr txBox="1"/>
          <p:nvPr userDrawn="1"/>
        </p:nvSpPr>
        <p:spPr>
          <a:xfrm>
            <a:off x="731520" y="3693478"/>
            <a:ext cx="7729086" cy="461665"/>
          </a:xfrm>
          <a:prstGeom prst="rect">
            <a:avLst/>
          </a:prstGeom>
          <a:noFill/>
        </p:spPr>
        <p:txBody>
          <a:bodyPr wrap="square" rtlCol="0">
            <a:spAutoFit/>
          </a:bodyPr>
          <a:lstStyle/>
          <a:p>
            <a:pPr algn="ctr"/>
            <a:r>
              <a:rPr lang="en-US" sz="2400" b="1" dirty="0">
                <a:solidFill>
                  <a:srgbClr val="57576E"/>
                </a:solidFill>
                <a:latin typeface="+mj-lt"/>
              </a:rPr>
              <a:t>City of South Pasadena   |</a:t>
            </a:r>
            <a:r>
              <a:rPr lang="en-US" sz="2400" b="1" baseline="0" dirty="0">
                <a:solidFill>
                  <a:srgbClr val="57576E"/>
                </a:solidFill>
                <a:latin typeface="+mj-lt"/>
              </a:rPr>
              <a:t> Design Review Board</a:t>
            </a:r>
            <a:endParaRPr lang="en-US" sz="2400" b="1" dirty="0">
              <a:solidFill>
                <a:srgbClr val="57576E"/>
              </a:solidFill>
              <a:latin typeface="+mj-lt"/>
            </a:endParaRPr>
          </a:p>
        </p:txBody>
      </p:sp>
    </p:spTree>
    <p:extLst>
      <p:ext uri="{BB962C8B-B14F-4D97-AF65-F5344CB8AC3E}">
        <p14:creationId xmlns:p14="http://schemas.microsoft.com/office/powerpoint/2010/main" val="3876826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1" y="0"/>
            <a:ext cx="6858000" cy="40011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solidFill>
                  <a:srgbClr val="D2533C"/>
                </a:solidFill>
                <a:latin typeface="Arial" panose="020B0604020202020204" pitchFamily="34" charset="0"/>
                <a:cs typeface="Arial" panose="020B0604020202020204" pitchFamily="34" charset="0"/>
              </a:rPr>
              <a:t>	Item X – 1230 </a:t>
            </a:r>
            <a:r>
              <a:rPr lang="en-US" sz="2000" b="0" dirty="0" err="1">
                <a:solidFill>
                  <a:srgbClr val="D2533C"/>
                </a:solidFill>
                <a:latin typeface="Arial" panose="020B0604020202020204" pitchFamily="34" charset="0"/>
                <a:cs typeface="Arial" panose="020B0604020202020204" pitchFamily="34" charset="0"/>
              </a:rPr>
              <a:t>Kolle</a:t>
            </a:r>
            <a:r>
              <a:rPr lang="en-US" sz="2000" b="0" dirty="0">
                <a:solidFill>
                  <a:srgbClr val="D2533C"/>
                </a:solidFill>
                <a:latin typeface="Arial" panose="020B0604020202020204" pitchFamily="34" charset="0"/>
                <a:cs typeface="Arial" panose="020B0604020202020204" pitchFamily="34" charset="0"/>
              </a:rPr>
              <a:t> Avenue (2307-DRX/HDP)</a:t>
            </a:r>
          </a:p>
        </p:txBody>
      </p:sp>
    </p:spTree>
    <p:extLst>
      <p:ext uri="{BB962C8B-B14F-4D97-AF65-F5344CB8AC3E}">
        <p14:creationId xmlns:p14="http://schemas.microsoft.com/office/powerpoint/2010/main" val="850619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Box 3"/>
          <p:cNvSpPr txBox="1"/>
          <p:nvPr userDrawn="1"/>
        </p:nvSpPr>
        <p:spPr>
          <a:xfrm>
            <a:off x="-1" y="0"/>
            <a:ext cx="6858000" cy="40011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solidFill>
                  <a:srgbClr val="D2533C"/>
                </a:solidFill>
                <a:latin typeface="Arial" panose="020B0604020202020204" pitchFamily="34" charset="0"/>
                <a:cs typeface="Arial" panose="020B0604020202020204" pitchFamily="34" charset="0"/>
              </a:rPr>
              <a:t>	 Item X – 1230 </a:t>
            </a:r>
            <a:r>
              <a:rPr lang="en-US" sz="2000" b="0" dirty="0" err="1">
                <a:solidFill>
                  <a:srgbClr val="D2533C"/>
                </a:solidFill>
                <a:latin typeface="Arial" panose="020B0604020202020204" pitchFamily="34" charset="0"/>
                <a:cs typeface="Arial" panose="020B0604020202020204" pitchFamily="34" charset="0"/>
              </a:rPr>
              <a:t>Kolle</a:t>
            </a:r>
            <a:r>
              <a:rPr lang="en-US" sz="2000" b="0" dirty="0">
                <a:solidFill>
                  <a:srgbClr val="D2533C"/>
                </a:solidFill>
                <a:latin typeface="Arial" panose="020B0604020202020204" pitchFamily="34" charset="0"/>
                <a:cs typeface="Arial" panose="020B0604020202020204" pitchFamily="34" charset="0"/>
              </a:rPr>
              <a:t> Avenue (2307-DRX/HDP)</a:t>
            </a:r>
            <a:endParaRPr lang="pt-BR" sz="2000" b="0" dirty="0">
              <a:solidFill>
                <a:srgbClr val="D2533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7107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Box 2"/>
          <p:cNvSpPr txBox="1"/>
          <p:nvPr userDrawn="1"/>
        </p:nvSpPr>
        <p:spPr>
          <a:xfrm>
            <a:off x="-1" y="0"/>
            <a:ext cx="6858000" cy="40011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solidFill>
                  <a:srgbClr val="D2533C"/>
                </a:solidFill>
                <a:latin typeface="Arial" panose="020B0604020202020204" pitchFamily="34" charset="0"/>
                <a:cs typeface="Arial" panose="020B0604020202020204" pitchFamily="34" charset="0"/>
              </a:rPr>
              <a:t>	 Item X – 1502 Bank Street (2328-NID/DRX)</a:t>
            </a:r>
          </a:p>
        </p:txBody>
      </p:sp>
    </p:spTree>
    <p:extLst>
      <p:ext uri="{BB962C8B-B14F-4D97-AF65-F5344CB8AC3E}">
        <p14:creationId xmlns:p14="http://schemas.microsoft.com/office/powerpoint/2010/main" val="2127026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365125"/>
          </a:xfrm>
          <a:prstGeom prst="rect">
            <a:avLst/>
          </a:prstGeom>
          <a:solidFill>
            <a:srgbClr val="97B5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a:solidFill>
                <a:srgbClr val="FFFFFF"/>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p:cNvSpPr txBox="1">
            <a:spLocks/>
          </p:cNvSpPr>
          <p:nvPr userDrawn="1"/>
        </p:nvSpPr>
        <p:spPr>
          <a:xfrm>
            <a:off x="6483178" y="-1"/>
            <a:ext cx="1641920" cy="346869"/>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457200" rtl="0" eaLnBrk="1" latinLnBrk="0" hangingPunct="1">
              <a:defRPr sz="1200" kern="1200" smtClean="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r>
              <a:rPr lang="en-US" altLang="en-US" dirty="0"/>
              <a:t>February 4, 2021</a:t>
            </a:r>
          </a:p>
        </p:txBody>
      </p:sp>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782050" y="0"/>
            <a:ext cx="3619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userDrawn="1"/>
        </p:nvCxnSpPr>
        <p:spPr>
          <a:xfrm>
            <a:off x="8220896" y="76902"/>
            <a:ext cx="0" cy="1828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366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C74B847-A9CB-439B-9AA1-211535D94A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9056085"/>
      </p:ext>
    </p:extLst>
  </p:cSld>
  <p:clrMapOvr>
    <a:masterClrMapping/>
  </p:clrMapOvr>
  <mc:AlternateContent xmlns:mc="http://schemas.openxmlformats.org/markup-compatibility/2006" xmlns:p14="http://schemas.microsoft.com/office/powerpoint/2010/main">
    <mc:Choice Requires="p14">
      <p:transition spd="slow" p14:dur="2000" advTm="13036"/>
    </mc:Choice>
    <mc:Fallback xmlns="">
      <p:transition spd="slow" advTm="13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5B1045-FE5C-4EDF-9A90-A961A2958329}"/>
              </a:ext>
            </a:extLst>
          </p:cNvPr>
          <p:cNvSpPr/>
          <p:nvPr/>
        </p:nvSpPr>
        <p:spPr>
          <a:xfrm>
            <a:off x="2891936" y="864607"/>
            <a:ext cx="3508863" cy="350224"/>
          </a:xfrm>
          <a:prstGeom prst="rect">
            <a:avLst/>
          </a:prstGeom>
        </p:spPr>
        <p:txBody>
          <a:bodyPr wrap="square">
            <a:spAutoFit/>
          </a:bodyPr>
          <a:lstStyle/>
          <a:p>
            <a:pPr algn="ctr">
              <a:lnSpc>
                <a:spcPct val="115000"/>
              </a:lnSpc>
            </a:pPr>
            <a:r>
              <a:rPr lang="en-US" sz="1600" dirty="0">
                <a:effectLst/>
                <a:latin typeface="Century Gothic" panose="020B0502020202020204" pitchFamily="34" charset="0"/>
                <a:ea typeface="Arial" panose="020B0604020202020204" pitchFamily="34" charset="0"/>
              </a:rPr>
              <a:t>3-Dimensional View – Front View</a:t>
            </a:r>
          </a:p>
        </p:txBody>
      </p:sp>
      <p:pic>
        <p:nvPicPr>
          <p:cNvPr id="7" name="Picture 6" descr="Graphical user interface, diagram&#10;&#10;Description automatically generated">
            <a:extLst>
              <a:ext uri="{FF2B5EF4-FFF2-40B4-BE49-F238E27FC236}">
                <a16:creationId xmlns:a16="http://schemas.microsoft.com/office/drawing/2014/main" id="{9F7567E7-03CA-4F7D-94C9-3F9866DBCC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107" y="1510200"/>
            <a:ext cx="8841786" cy="3837599"/>
          </a:xfrm>
          <a:prstGeom prst="rect">
            <a:avLst/>
          </a:prstGeom>
        </p:spPr>
      </p:pic>
      <p:pic>
        <p:nvPicPr>
          <p:cNvPr id="5" name="Audio 4">
            <a:hlinkClick r:id="" action="ppaction://media"/>
            <a:extLst>
              <a:ext uri="{FF2B5EF4-FFF2-40B4-BE49-F238E27FC236}">
                <a16:creationId xmlns:a16="http://schemas.microsoft.com/office/drawing/2014/main" id="{B262F37A-E441-4FC8-BBB4-7FA583F3C8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02131345"/>
      </p:ext>
    </p:extLst>
  </p:cSld>
  <p:clrMapOvr>
    <a:masterClrMapping/>
  </p:clrMapOvr>
  <mc:AlternateContent xmlns:mc="http://schemas.openxmlformats.org/markup-compatibility/2006" xmlns:p14="http://schemas.microsoft.com/office/powerpoint/2010/main">
    <mc:Choice Requires="p14">
      <p:transition spd="slow" p14:dur="2000" advTm="7936"/>
    </mc:Choice>
    <mc:Fallback xmlns="">
      <p:transition spd="slow" advTm="7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5B1045-FE5C-4EDF-9A90-A961A2958329}"/>
              </a:ext>
            </a:extLst>
          </p:cNvPr>
          <p:cNvSpPr/>
          <p:nvPr/>
        </p:nvSpPr>
        <p:spPr>
          <a:xfrm>
            <a:off x="2693154" y="854668"/>
            <a:ext cx="4194663" cy="350224"/>
          </a:xfrm>
          <a:prstGeom prst="rect">
            <a:avLst/>
          </a:prstGeom>
        </p:spPr>
        <p:txBody>
          <a:bodyPr wrap="square">
            <a:spAutoFit/>
          </a:bodyPr>
          <a:lstStyle/>
          <a:p>
            <a:pPr algn="ctr">
              <a:lnSpc>
                <a:spcPct val="115000"/>
              </a:lnSpc>
            </a:pPr>
            <a:r>
              <a:rPr lang="en-US" sz="1600" dirty="0">
                <a:effectLst/>
                <a:latin typeface="Century Gothic" panose="020B0502020202020204" pitchFamily="34" charset="0"/>
                <a:ea typeface="Arial" panose="020B0604020202020204" pitchFamily="34" charset="0"/>
              </a:rPr>
              <a:t>3-Dimensional View – Northerly Elevation</a:t>
            </a:r>
          </a:p>
        </p:txBody>
      </p:sp>
      <p:pic>
        <p:nvPicPr>
          <p:cNvPr id="7" name="Picture 6">
            <a:extLst>
              <a:ext uri="{FF2B5EF4-FFF2-40B4-BE49-F238E27FC236}">
                <a16:creationId xmlns:a16="http://schemas.microsoft.com/office/drawing/2014/main" id="{9F7567E7-03CA-4F7D-94C9-3F9866DBCC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1107" y="1567966"/>
            <a:ext cx="8841786" cy="3722066"/>
          </a:xfrm>
          <a:prstGeom prst="rect">
            <a:avLst/>
          </a:prstGeom>
        </p:spPr>
      </p:pic>
      <p:pic>
        <p:nvPicPr>
          <p:cNvPr id="19" name="Audio 18">
            <a:hlinkClick r:id="" action="ppaction://media"/>
            <a:extLst>
              <a:ext uri="{FF2B5EF4-FFF2-40B4-BE49-F238E27FC236}">
                <a16:creationId xmlns:a16="http://schemas.microsoft.com/office/drawing/2014/main" id="{20FE3040-0EF4-449A-A33A-5813E2B674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61393258"/>
      </p:ext>
    </p:extLst>
  </p:cSld>
  <p:clrMapOvr>
    <a:masterClrMapping/>
  </p:clrMapOvr>
  <mc:AlternateContent xmlns:mc="http://schemas.openxmlformats.org/markup-compatibility/2006" xmlns:p14="http://schemas.microsoft.com/office/powerpoint/2010/main">
    <mc:Choice Requires="p14">
      <p:transition spd="slow" p14:dur="2000" advTm="35857"/>
    </mc:Choice>
    <mc:Fallback xmlns="">
      <p:transition spd="slow" advTm="35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p:ext uri="{3A86A75C-4F4B-4683-9AE1-C65F6400EC91}">
      <p14:laserTraceLst xmlns:p14="http://schemas.microsoft.com/office/powerpoint/2010/main">
        <p14:tracePtLst>
          <p14:tracePt t="10173" x="3109913" y="2184400"/>
          <p14:tracePt t="10188" x="3101975" y="2184400"/>
          <p14:tracePt t="10265" x="3101975" y="2174875"/>
          <p14:tracePt t="10273" x="3127375" y="2174875"/>
          <p14:tracePt t="10281" x="3152775" y="2174875"/>
          <p14:tracePt t="10288" x="3186113" y="2174875"/>
          <p14:tracePt t="10296" x="3228975" y="2174875"/>
          <p14:tracePt t="10304" x="3271838" y="2174875"/>
          <p14:tracePt t="10312" x="3330575" y="2174875"/>
          <p14:tracePt t="10320" x="3390900" y="2174875"/>
          <p14:tracePt t="10328" x="3502025" y="2166938"/>
          <p14:tracePt t="10336" x="3586163" y="2166938"/>
          <p14:tracePt t="10343" x="3646488" y="2159000"/>
          <p14:tracePt t="10351" x="3705225" y="2159000"/>
          <p14:tracePt t="10359" x="3824288" y="2149475"/>
          <p14:tracePt t="10367" x="3908425" y="2124075"/>
          <p14:tracePt t="10375" x="3976688" y="2124075"/>
          <p14:tracePt t="10383" x="4079875" y="2108200"/>
          <p14:tracePt t="10391" x="4105275" y="2108200"/>
          <p14:tracePt t="10398" x="4171950" y="2082800"/>
          <p14:tracePt t="10406" x="4214813" y="2073275"/>
          <p14:tracePt t="10414" x="4275138" y="2065338"/>
          <p14:tracePt t="10422" x="4308475" y="2055813"/>
          <p14:tracePt t="10430" x="4359275" y="2039938"/>
          <p14:tracePt t="10439" x="4384675" y="2039938"/>
          <p14:tracePt t="10446" x="4410075" y="2022475"/>
          <p14:tracePt t="10453" x="4460875" y="2005013"/>
          <p14:tracePt t="10461" x="4513263" y="1997075"/>
          <p14:tracePt t="10469" x="4546600" y="1979613"/>
          <p14:tracePt t="10477" x="4589463" y="1971675"/>
          <p14:tracePt t="10485" x="4640263" y="1954213"/>
          <p14:tracePt t="10493" x="4683125" y="1946275"/>
          <p14:tracePt t="10500" x="4741863" y="1938338"/>
          <p14:tracePt t="10508" x="4775200" y="1928813"/>
          <p14:tracePt t="10516" x="4835525" y="1920875"/>
          <p14:tracePt t="10524" x="4878388" y="1920875"/>
          <p14:tracePt t="10532" x="4919663" y="1911350"/>
          <p14:tracePt t="10540" x="4954588" y="1911350"/>
          <p14:tracePt t="10547" x="4979988" y="1903413"/>
          <p14:tracePt t="10556" x="4997450" y="1895475"/>
          <p14:tracePt t="10563" x="5005388" y="1885950"/>
          <p14:tracePt t="10572" x="5013325" y="1885950"/>
          <p14:tracePt t="10579" x="5022850" y="1885950"/>
          <p14:tracePt t="10610" x="5022850" y="1878013"/>
          <p14:tracePt t="10673" x="4997450" y="1878013"/>
          <p14:tracePt t="10681" x="4962525" y="1870075"/>
          <p14:tracePt t="10689" x="4919663" y="1870075"/>
          <p14:tracePt t="10697" x="4868863" y="1860550"/>
          <p14:tracePt t="10705" x="4827588" y="1860550"/>
          <p14:tracePt t="10712" x="4767263" y="1852613"/>
          <p14:tracePt t="10721" x="4733925" y="1852613"/>
          <p14:tracePt t="10728" x="4691063" y="1844675"/>
          <p14:tracePt t="10736" x="4640263" y="1844675"/>
          <p14:tracePt t="10744" x="4605338" y="1844675"/>
          <p14:tracePt t="10752" x="4579938" y="1844675"/>
          <p14:tracePt t="10759" x="4546600" y="1844675"/>
          <p14:tracePt t="10767" x="4529138" y="1844675"/>
          <p14:tracePt t="10775" x="4513263" y="1844675"/>
          <p14:tracePt t="10783" x="4495800" y="1844675"/>
          <p14:tracePt t="10791" x="4470400" y="1844675"/>
          <p14:tracePt t="10799" x="4435475" y="1844675"/>
          <p14:tracePt t="10807" x="4394200" y="1844675"/>
          <p14:tracePt t="10814" x="4368800" y="1852613"/>
          <p14:tracePt t="10822" x="4325938" y="1860550"/>
          <p14:tracePt t="10830" x="4300538" y="1860550"/>
          <p14:tracePt t="10839" x="4275138" y="1860550"/>
          <p14:tracePt t="10846" x="4249738" y="1870075"/>
          <p14:tracePt t="10855" x="4197350" y="1870075"/>
          <p14:tracePt t="10861" x="4181475" y="1878013"/>
          <p14:tracePt t="10869" x="4156075" y="1885950"/>
          <p14:tracePt t="10877" x="4130675" y="1885950"/>
          <p14:tracePt t="10885" x="4113213" y="1885950"/>
          <p14:tracePt t="10893" x="4087813" y="1895475"/>
          <p14:tracePt t="10901" x="4062413" y="1895475"/>
          <p14:tracePt t="10908" x="4052888" y="1895475"/>
          <p14:tracePt t="10916" x="4037013" y="1895475"/>
          <p14:tracePt t="10924" x="4019550" y="1895475"/>
          <p14:tracePt t="10932" x="4011613" y="1895475"/>
          <p14:tracePt t="10940" x="4002088" y="1903413"/>
          <p14:tracePt t="10956" x="3994150" y="1903413"/>
          <p14:tracePt t="10963" x="3976688" y="1903413"/>
          <p14:tracePt t="10971" x="3968750" y="1903413"/>
          <p14:tracePt t="10979" x="3960813" y="1911350"/>
          <p14:tracePt t="10988" x="3935413" y="1911350"/>
          <p14:tracePt t="10995" x="3908425" y="1920875"/>
          <p14:tracePt t="11003" x="3892550" y="1920875"/>
          <p14:tracePt t="11010" x="3867150" y="1928813"/>
          <p14:tracePt t="11018" x="3824288" y="1928813"/>
          <p14:tracePt t="11026" x="3798888" y="1928813"/>
          <p14:tracePt t="11034" x="3756025" y="1928813"/>
          <p14:tracePt t="11042" x="3722688" y="1938338"/>
          <p14:tracePt t="11050" x="3697288" y="1946275"/>
          <p14:tracePt t="11058" x="3671888" y="1946275"/>
          <p14:tracePt t="11065" x="3636963" y="1954213"/>
          <p14:tracePt t="11073" x="3603625" y="1963738"/>
          <p14:tracePt t="11081" x="3603625" y="1971675"/>
          <p14:tracePt t="11089" x="3578225" y="1979613"/>
          <p14:tracePt t="11097" x="3552825" y="1997075"/>
          <p14:tracePt t="11106" x="3535363" y="2005013"/>
          <p14:tracePt t="11112" x="3509963" y="2014538"/>
          <p14:tracePt t="11120" x="3484563" y="2030413"/>
          <p14:tracePt t="11128" x="3449638" y="2047875"/>
          <p14:tracePt t="11136" x="3424238" y="2065338"/>
          <p14:tracePt t="11144" x="3408363" y="2073275"/>
          <p14:tracePt t="11152" x="3355975" y="2098675"/>
          <p14:tracePt t="11160" x="3330575" y="2108200"/>
          <p14:tracePt t="11167" x="3305175" y="2116138"/>
          <p14:tracePt t="11175" x="3289300" y="2124075"/>
          <p14:tracePt t="11183" x="3271838" y="2133600"/>
          <p14:tracePt t="11191" x="3254375" y="2141538"/>
          <p14:tracePt t="11199" x="3238500" y="2159000"/>
          <p14:tracePt t="11207" x="3228975" y="2166938"/>
          <p14:tracePt t="11214" x="3211513" y="2174875"/>
          <p14:tracePt t="11222" x="3203575" y="2192338"/>
          <p14:tracePt t="11230" x="3195638" y="2200275"/>
          <p14:tracePt t="11238" x="3195638" y="2209800"/>
          <p14:tracePt t="11246" x="3186113" y="2227263"/>
          <p14:tracePt t="11254" x="3186113" y="2235200"/>
          <p14:tracePt t="11261" x="3186113" y="2243138"/>
          <p14:tracePt t="11269" x="3195638" y="2252663"/>
          <p14:tracePt t="11277" x="3211513" y="2268538"/>
          <p14:tracePt t="11285" x="3238500" y="2286000"/>
          <p14:tracePt t="11293" x="3254375" y="2303463"/>
          <p14:tracePt t="11301" x="3322638" y="2319338"/>
          <p14:tracePt t="11309" x="3382963" y="2328863"/>
          <p14:tracePt t="11316" x="3424238" y="2328863"/>
          <p14:tracePt t="11324" x="3484563" y="2336800"/>
          <p14:tracePt t="11332" x="3543300" y="2336800"/>
          <p14:tracePt t="11340" x="3603625" y="2336800"/>
          <p14:tracePt t="11348" x="3671888" y="2336800"/>
          <p14:tracePt t="11356" x="3705225" y="2336800"/>
          <p14:tracePt t="11363" x="3738563" y="2336800"/>
          <p14:tracePt t="11371" x="3763963" y="2336800"/>
          <p14:tracePt t="11379" x="3790950" y="2336800"/>
          <p14:tracePt t="11388" x="3824288" y="2336800"/>
          <p14:tracePt t="11395" x="3849688" y="2328863"/>
          <p14:tracePt t="11403" x="3875088" y="2319338"/>
          <p14:tracePt t="11411" x="3900488" y="2311400"/>
          <p14:tracePt t="11418" x="3935413" y="2303463"/>
          <p14:tracePt t="11426" x="3968750" y="2293938"/>
          <p14:tracePt t="11434" x="4002088" y="2286000"/>
          <p14:tracePt t="11442" x="4037013" y="2278063"/>
          <p14:tracePt t="11450" x="4070350" y="2278063"/>
          <p14:tracePt t="11458" x="4105275" y="2278063"/>
          <p14:tracePt t="11466" x="4121150" y="2278063"/>
          <p14:tracePt t="11473" x="4146550" y="2268538"/>
          <p14:tracePt t="11481" x="4164013" y="2268538"/>
          <p14:tracePt t="11497" x="4181475" y="2260600"/>
          <p14:tracePt t="11513" x="4189413" y="2260600"/>
          <p14:tracePt t="11537" x="4189413" y="2252663"/>
          <p14:tracePt t="11544" x="4197350" y="2252663"/>
          <p14:tracePt t="11575" x="4206875" y="2243138"/>
          <p14:tracePt t="11577" x="0" y="0"/>
        </p14:tracePtLst>
        <p14:tracePtLst>
          <p14:tracePt t="13736" x="5395913" y="3238500"/>
          <p14:tracePt t="13741" x="5395913" y="3221038"/>
          <p14:tracePt t="13749" x="5395913" y="3203575"/>
          <p14:tracePt t="13757" x="5387975" y="3195638"/>
          <p14:tracePt t="13765" x="5380038" y="3186113"/>
          <p14:tracePt t="13773" x="5370513" y="3178175"/>
          <p14:tracePt t="13781" x="5370513" y="3170238"/>
          <p14:tracePt t="13788" x="5362575" y="3170238"/>
          <p14:tracePt t="13796" x="5345113" y="3160713"/>
          <p14:tracePt t="13812" x="5319713" y="3144838"/>
          <p14:tracePt t="13820" x="5286375" y="3119438"/>
          <p14:tracePt t="13828" x="5251450" y="3101975"/>
          <p14:tracePt t="13836" x="5235575" y="3094038"/>
          <p14:tracePt t="13843" x="5192713" y="3076575"/>
          <p14:tracePt t="13851" x="5141913" y="3051175"/>
          <p14:tracePt t="13859" x="5106988" y="3033713"/>
          <p14:tracePt t="13867" x="5073650" y="3000375"/>
          <p14:tracePt t="13875" x="5022850" y="2974975"/>
          <p14:tracePt t="13883" x="4997450" y="2957513"/>
          <p14:tracePt t="13890" x="4962525" y="2922588"/>
          <p14:tracePt t="13898" x="4919663" y="2881313"/>
          <p14:tracePt t="13906" x="4886325" y="2846388"/>
          <p14:tracePt t="13914" x="4868863" y="2813050"/>
          <p14:tracePt t="13922" x="4835525" y="2770188"/>
          <p14:tracePt t="13930" x="4810125" y="2711450"/>
          <p14:tracePt t="13938" x="4802188" y="2676525"/>
          <p14:tracePt t="13945" x="4775200" y="2625725"/>
          <p14:tracePt t="13954" x="4775200" y="2608263"/>
          <p14:tracePt t="13961" x="4775200" y="2574925"/>
          <p14:tracePt t="13969" x="4775200" y="2541588"/>
          <p14:tracePt t="13977" x="4775200" y="2532063"/>
          <p14:tracePt t="13986" x="4775200" y="2506663"/>
          <p14:tracePt t="13992" x="4775200" y="2473325"/>
          <p14:tracePt t="14000" x="4775200" y="2447925"/>
          <p14:tracePt t="14009" x="4775200" y="2430463"/>
          <p14:tracePt t="14016" x="4775200" y="2413000"/>
          <p14:tracePt t="14024" x="4775200" y="2387600"/>
          <p14:tracePt t="14032" x="4792663" y="2379663"/>
          <p14:tracePt t="14039" x="4802188" y="2354263"/>
          <p14:tracePt t="14047" x="4827588" y="2328863"/>
          <p14:tracePt t="14055" x="4843463" y="2311400"/>
          <p14:tracePt t="14063" x="4852988" y="2293938"/>
          <p14:tracePt t="14071" x="4868863" y="2286000"/>
          <p14:tracePt t="14079" x="4886325" y="2278063"/>
          <p14:tracePt t="14087" x="4911725" y="2268538"/>
          <p14:tracePt t="14094" x="4937125" y="2260600"/>
          <p14:tracePt t="14102" x="4954588" y="2252663"/>
          <p14:tracePt t="14110" x="4987925" y="2252663"/>
          <p14:tracePt t="14119" x="5022850" y="2252663"/>
          <p14:tracePt t="14126" x="5064125" y="2252663"/>
          <p14:tracePt t="14134" x="5106988" y="2252663"/>
          <p14:tracePt t="14142" x="5149850" y="2252663"/>
          <p14:tracePt t="14149" x="5200650" y="2260600"/>
          <p14:tracePt t="14157" x="5243513" y="2278063"/>
          <p14:tracePt t="14165" x="5276850" y="2286000"/>
          <p14:tracePt t="14173" x="5302250" y="2293938"/>
          <p14:tracePt t="14181" x="5337175" y="2319338"/>
          <p14:tracePt t="14189" x="5362575" y="2336800"/>
          <p14:tracePt t="14197" x="5380038" y="2354263"/>
          <p14:tracePt t="14204" x="5405438" y="2371725"/>
          <p14:tracePt t="14219" x="5413375" y="2387600"/>
          <p14:tracePt t="14236" x="5497513" y="2506663"/>
          <p14:tracePt t="14244" x="5514975" y="2541588"/>
          <p14:tracePt t="14252" x="5549900" y="2600325"/>
          <p14:tracePt t="14259" x="5583238" y="2693988"/>
          <p14:tracePt t="14267" x="5583238" y="2719388"/>
          <p14:tracePt t="14275" x="5600700" y="2820988"/>
          <p14:tracePt t="14283" x="5608638" y="2846388"/>
          <p14:tracePt t="14291" x="5608638" y="2906713"/>
          <p14:tracePt t="14298" x="5616575" y="2990850"/>
          <p14:tracePt t="14306" x="5616575" y="3067050"/>
          <p14:tracePt t="14314" x="5616575" y="3127375"/>
          <p14:tracePt t="14322" x="5616575" y="3170238"/>
          <p14:tracePt t="14330" x="5608638" y="3203575"/>
          <p14:tracePt t="14338" x="5608638" y="3228975"/>
          <p14:tracePt t="14345" x="5608638" y="3254375"/>
          <p14:tracePt t="14353" x="5600700" y="3289300"/>
          <p14:tracePt t="14361" x="5600700" y="3314700"/>
          <p14:tracePt t="14369" x="5600700" y="3330575"/>
          <p14:tracePt t="14377" x="5600700" y="3355975"/>
          <p14:tracePt t="14386" x="5600700" y="3382963"/>
          <p14:tracePt t="14393" x="5600700" y="3408363"/>
          <p14:tracePt t="14400" x="5600700" y="3424238"/>
          <p14:tracePt t="14408" x="5600700" y="3441700"/>
          <p14:tracePt t="14416" x="5600700" y="3459163"/>
          <p14:tracePt t="14424" x="5591175" y="3475038"/>
          <p14:tracePt t="14432" x="5591175" y="3492500"/>
          <p14:tracePt t="14441" x="5583238" y="3517900"/>
          <p14:tracePt t="14447" x="5575300" y="3517900"/>
          <p14:tracePt t="14455" x="5565775" y="3535363"/>
          <p14:tracePt t="14463" x="5549900" y="3552825"/>
          <p14:tracePt t="14471" x="5540375" y="3560763"/>
          <p14:tracePt t="14479" x="5524500" y="3568700"/>
          <p14:tracePt t="14487" x="5507038" y="3578225"/>
          <p14:tracePt t="14495" x="5497513" y="3594100"/>
          <p14:tracePt t="14502" x="5489575" y="3603625"/>
          <p14:tracePt t="14510" x="5472113" y="3603625"/>
          <p14:tracePt t="14519" x="5464175" y="3603625"/>
          <p14:tracePt t="14535" x="5464175" y="3611563"/>
          <p14:tracePt t="14542" x="5456238" y="3611563"/>
          <p14:tracePt t="14544" x="0" y="0"/>
        </p14:tracePtLst>
        <p14:tracePtLst>
          <p14:tracePt t="30484" x="2574925" y="3816350"/>
          <p14:tracePt t="30498" x="2574925" y="3824288"/>
          <p14:tracePt t="30513" x="2574925" y="3832225"/>
          <p14:tracePt t="30521" x="2574925" y="3841750"/>
          <p14:tracePt t="30545" x="2574925" y="3857625"/>
          <p14:tracePt t="30552" x="2574925" y="3867150"/>
          <p14:tracePt t="30568" x="2574925" y="3892550"/>
          <p14:tracePt t="30576" x="2592388" y="3900488"/>
          <p14:tracePt t="30584" x="2592388" y="3908425"/>
          <p14:tracePt t="30593" x="2592388" y="3925888"/>
          <p14:tracePt t="30600" x="2600325" y="3943350"/>
          <p14:tracePt t="30607" x="2600325" y="3951288"/>
          <p14:tracePt t="30615" x="2600325" y="3968750"/>
          <p14:tracePt t="30623" x="2608263" y="3976688"/>
          <p14:tracePt t="30631" x="2625725" y="4002088"/>
          <p14:tracePt t="30639" x="2643188" y="4027488"/>
          <p14:tracePt t="30647" x="2668588" y="4052888"/>
          <p14:tracePt t="30654" x="2693988" y="4087813"/>
          <p14:tracePt t="30662" x="2736850" y="4130675"/>
          <p14:tracePt t="30671" x="2770188" y="4156075"/>
          <p14:tracePt t="30678" x="2805113" y="4171950"/>
          <p14:tracePt t="30686" x="2855913" y="4189413"/>
          <p14:tracePt t="30694" x="2881313" y="4197350"/>
          <p14:tracePt t="30702" x="2922588" y="4214813"/>
          <p14:tracePt t="30709" x="2982913" y="4240213"/>
          <p14:tracePt t="30717" x="3016250" y="4249738"/>
          <p14:tracePt t="30725" x="3051175" y="4257675"/>
          <p14:tracePt t="30733" x="3084513" y="4265613"/>
          <p14:tracePt t="30741" x="3109913" y="4275138"/>
          <p14:tracePt t="30749" x="3127375" y="4275138"/>
          <p14:tracePt t="30756" x="3135313" y="4275138"/>
          <p14:tracePt t="30764" x="3144838" y="4275138"/>
          <p14:tracePt t="30772" x="3152775" y="4275138"/>
          <p14:tracePt t="30780" x="3160713" y="4275138"/>
          <p14:tracePt t="30796" x="3178175" y="4275138"/>
          <p14:tracePt t="30805" x="3195638" y="4265613"/>
          <p14:tracePt t="30811" x="3221038" y="4249738"/>
          <p14:tracePt t="30819" x="3238500" y="4224338"/>
          <p14:tracePt t="30827" x="3263900" y="4197350"/>
          <p14:tracePt t="30835" x="3305175" y="4171950"/>
          <p14:tracePt t="30843" x="3314700" y="4156075"/>
          <p14:tracePt t="30851" x="3355975" y="4130675"/>
          <p14:tracePt t="30858" x="3416300" y="4087813"/>
          <p14:tracePt t="30866" x="3449638" y="4062413"/>
          <p14:tracePt t="30874" x="3492500" y="4037013"/>
          <p14:tracePt t="30882" x="3517900" y="4019550"/>
          <p14:tracePt t="30890" x="3535363" y="3994150"/>
          <p14:tracePt t="30898" x="3578225" y="3951288"/>
          <p14:tracePt t="30906" x="3603625" y="3925888"/>
          <p14:tracePt t="30913" x="3619500" y="3908425"/>
          <p14:tracePt t="30921" x="3629025" y="3875088"/>
          <p14:tracePt t="30929" x="3629025" y="3857625"/>
          <p14:tracePt t="30938" x="3629025" y="3824288"/>
          <p14:tracePt t="30956" x="3629025" y="3756025"/>
          <p14:tracePt t="30960" x="3629025" y="3738563"/>
          <p14:tracePt t="30968" x="3629025" y="3697288"/>
          <p14:tracePt t="30977" x="3629025" y="3671888"/>
          <p14:tracePt t="30984" x="3629025" y="3636963"/>
          <p14:tracePt t="30992" x="3619500" y="3619500"/>
          <p14:tracePt t="31001" x="3611563" y="3586163"/>
          <p14:tracePt t="31008" x="3586163" y="3560763"/>
          <p14:tracePt t="31015" x="3560763" y="3527425"/>
          <p14:tracePt t="31023" x="3517900" y="3475038"/>
          <p14:tracePt t="31031" x="3467100" y="3433763"/>
          <p14:tracePt t="31039" x="3398838" y="3398838"/>
          <p14:tracePt t="31047" x="3355975" y="3373438"/>
          <p14:tracePt t="31056" x="3289300" y="3340100"/>
          <p14:tracePt t="31063" x="3238500" y="3305175"/>
          <p14:tracePt t="31071" x="3203575" y="3289300"/>
          <p14:tracePt t="31078" x="3170238" y="3279775"/>
          <p14:tracePt t="31087" x="3144838" y="3271838"/>
          <p14:tracePt t="31094" x="3119438" y="3271838"/>
          <p14:tracePt t="31102" x="3094038" y="3271838"/>
          <p14:tracePt t="31110" x="3076575" y="3263900"/>
          <p14:tracePt t="31117" x="3051175" y="3254375"/>
          <p14:tracePt t="31125" x="3000375" y="3254375"/>
          <p14:tracePt t="31133" x="2940050" y="3246438"/>
          <p14:tracePt t="31141" x="2871788" y="3228975"/>
          <p14:tracePt t="31149" x="2813050" y="3228975"/>
          <p14:tracePt t="31157" x="2770188" y="3228975"/>
          <p14:tracePt t="31164" x="2752725" y="3228975"/>
          <p14:tracePt t="31172" x="2711450" y="3228975"/>
          <p14:tracePt t="31180" x="2668588" y="3246438"/>
          <p14:tracePt t="31188" x="2625725" y="3263900"/>
          <p14:tracePt t="31196" x="2617788" y="3271838"/>
          <p14:tracePt t="31204" x="2592388" y="3289300"/>
          <p14:tracePt t="31211" x="2574925" y="3322638"/>
          <p14:tracePt t="31220" x="2557463" y="3348038"/>
          <p14:tracePt t="31227" x="2541588" y="3382963"/>
          <p14:tracePt t="31235" x="2524125" y="3408363"/>
          <p14:tracePt t="31243" x="2516188" y="3441700"/>
          <p14:tracePt t="31251" x="2498725" y="3502025"/>
          <p14:tracePt t="31259" x="2498725" y="3543300"/>
          <p14:tracePt t="31266" x="2498725" y="3603625"/>
          <p14:tracePt t="31274" x="2498725" y="3636963"/>
          <p14:tracePt t="31282" x="2498725" y="3687763"/>
          <p14:tracePt t="31290" x="2498725" y="3730625"/>
          <p14:tracePt t="31298" x="2532063" y="3806825"/>
          <p14:tracePt t="31306" x="2549525" y="3841750"/>
          <p14:tracePt t="31314" x="2582863" y="3917950"/>
          <p14:tracePt t="31322" x="2633663" y="4002088"/>
          <p14:tracePt t="31329" x="2676525" y="4079875"/>
          <p14:tracePt t="31338" x="2736850" y="4138613"/>
          <p14:tracePt t="31345" x="2787650" y="4189413"/>
          <p14:tracePt t="31354" x="2863850" y="4275138"/>
          <p14:tracePt t="31362" x="2940050" y="4325938"/>
          <p14:tracePt t="31370" x="3051175" y="4402138"/>
          <p14:tracePt t="31376" x="3101975" y="4427538"/>
          <p14:tracePt t="31384" x="3186113" y="4470400"/>
          <p14:tracePt t="31392" x="3263900" y="4503738"/>
          <p14:tracePt t="31400" x="3340100" y="4529138"/>
          <p14:tracePt t="31408" x="3382963" y="4538663"/>
          <p14:tracePt t="31416" x="3416300" y="4538663"/>
          <p14:tracePt t="31423" x="3449638" y="4538663"/>
          <p14:tracePt t="31431" x="3484563" y="4538663"/>
          <p14:tracePt t="31439" x="3509963" y="4521200"/>
          <p14:tracePt t="31447" x="3527425" y="4495800"/>
          <p14:tracePt t="31455" x="3543300" y="4478338"/>
          <p14:tracePt t="31463" x="3568700" y="4445000"/>
          <p14:tracePt t="31470" x="3586163" y="4410075"/>
          <p14:tracePt t="31478" x="3594100" y="4376738"/>
          <p14:tracePt t="31487" x="3619500" y="4333875"/>
          <p14:tracePt t="31494" x="3629025" y="4308475"/>
          <p14:tracePt t="31503" x="3646488" y="4249738"/>
          <p14:tracePt t="31510" x="3654425" y="4189413"/>
          <p14:tracePt t="31518" x="3662363" y="4146550"/>
          <p14:tracePt t="31525" x="3662363" y="4121150"/>
          <p14:tracePt t="31533" x="3662363" y="4070350"/>
          <p14:tracePt t="31541" x="3662363" y="4027488"/>
          <p14:tracePt t="31549" x="3662363" y="3994150"/>
          <p14:tracePt t="31557" x="3654425" y="3943350"/>
          <p14:tracePt t="31565" x="3636963" y="3925888"/>
          <p14:tracePt t="31572" x="3629025" y="3892550"/>
          <p14:tracePt t="31580" x="3603625" y="3849688"/>
          <p14:tracePt t="31588" x="3568700" y="3806825"/>
          <p14:tracePt t="31596" x="3517900" y="3748088"/>
          <p14:tracePt t="31604" x="3492500" y="3713163"/>
          <p14:tracePt t="31612" x="3416300" y="3671888"/>
          <p14:tracePt t="31620" x="3348038" y="3629025"/>
          <p14:tracePt t="31627" x="3211513" y="3552825"/>
          <p14:tracePt t="31635" x="3101975" y="3509963"/>
          <p14:tracePt t="31643" x="3000375" y="3475038"/>
          <p14:tracePt t="31651" x="2922588" y="3467100"/>
          <p14:tracePt t="31659" x="2846388" y="3441700"/>
          <p14:tracePt t="31667" x="2762250" y="3416300"/>
          <p14:tracePt t="31675" x="2727325" y="3408363"/>
          <p14:tracePt t="31682" x="2693988" y="3408363"/>
          <p14:tracePt t="31690" x="2676525" y="3408363"/>
          <p14:tracePt t="31704" x="2651125" y="3408363"/>
          <p14:tracePt t="31706" x="2633663" y="3408363"/>
          <p14:tracePt t="31714" x="2617788" y="3408363"/>
          <p14:tracePt t="31723" x="2592388" y="3424238"/>
          <p14:tracePt t="31729" x="2566988" y="3449638"/>
          <p14:tracePt t="31738" x="2541588" y="3475038"/>
          <p14:tracePt t="31745" x="2516188" y="3509963"/>
          <p14:tracePt t="31753" x="2498725" y="3543300"/>
          <p14:tracePt t="31761" x="2481263" y="3586163"/>
          <p14:tracePt t="31771" x="2447925" y="3629025"/>
          <p14:tracePt t="31776" x="2430463" y="3679825"/>
          <p14:tracePt t="31784" x="2405063" y="3756025"/>
          <p14:tracePt t="31792" x="2397125" y="3816350"/>
          <p14:tracePt t="31800" x="2397125" y="3875088"/>
          <p14:tracePt t="31808" x="2397125" y="3917950"/>
          <p14:tracePt t="31816" x="2397125" y="4019550"/>
          <p14:tracePt t="31823" x="2422525" y="4079875"/>
          <p14:tracePt t="31831" x="2489200" y="4197350"/>
          <p14:tracePt t="31839" x="2532063" y="4249738"/>
          <p14:tracePt t="31847" x="2600325" y="4325938"/>
          <p14:tracePt t="31855" x="2676525" y="4394200"/>
          <p14:tracePt t="31863" x="2752725" y="4435475"/>
          <p14:tracePt t="31871" x="2805113" y="4460875"/>
          <p14:tracePt t="31878" x="2932113" y="4503738"/>
          <p14:tracePt t="31887" x="3025775" y="4529138"/>
          <p14:tracePt t="31894" x="3084513" y="4538663"/>
          <p14:tracePt t="31903" x="3221038" y="4538663"/>
          <p14:tracePt t="31910" x="3348038" y="4538663"/>
          <p14:tracePt t="31918" x="3449638" y="4538663"/>
          <p14:tracePt t="31926" x="3552825" y="4513263"/>
          <p14:tracePt t="31933" x="3654425" y="4478338"/>
          <p14:tracePt t="31941" x="3713163" y="4445000"/>
          <p14:tracePt t="31953" x="3756025" y="4410075"/>
          <p14:tracePt t="31957" x="3798888" y="4341813"/>
          <p14:tracePt t="31965" x="3832225" y="4257675"/>
          <p14:tracePt t="31973" x="3841750" y="4156075"/>
          <p14:tracePt t="31981" x="3841750" y="4070350"/>
          <p14:tracePt t="31988" x="3832225" y="3968750"/>
          <p14:tracePt t="31996" x="3781425" y="3849688"/>
          <p14:tracePt t="32004" x="3738563" y="3756025"/>
          <p14:tracePt t="32012" x="3697288" y="3679825"/>
          <p14:tracePt t="32020" x="3636963" y="3603625"/>
          <p14:tracePt t="32028" x="3568700" y="3509963"/>
          <p14:tracePt t="32037" x="3502025" y="3433763"/>
          <p14:tracePt t="32043" x="3433763" y="3365500"/>
          <p14:tracePt t="32051" x="3382963" y="3314700"/>
          <p14:tracePt t="32059" x="3330575" y="3271838"/>
          <p14:tracePt t="32067" x="3263900" y="3228975"/>
          <p14:tracePt t="32075" x="3221038" y="3203575"/>
          <p14:tracePt t="32082" x="3170238" y="3186113"/>
          <p14:tracePt t="32090" x="3135313" y="3160713"/>
          <p14:tracePt t="32098" x="3084513" y="3152775"/>
          <p14:tracePt t="32107" x="3041650" y="3144838"/>
          <p14:tracePt t="32114" x="2982913" y="3144838"/>
          <p14:tracePt t="32122" x="2949575" y="3144838"/>
          <p14:tracePt t="32131" x="2897188" y="3144838"/>
          <p14:tracePt t="32137" x="2855913" y="3144838"/>
          <p14:tracePt t="32145" x="2820988" y="3160713"/>
          <p14:tracePt t="32153" x="2778125" y="3195638"/>
          <p14:tracePt t="32161" x="2719388" y="3246438"/>
          <p14:tracePt t="32170" x="2660650" y="3314700"/>
          <p14:tracePt t="32177" x="2608263" y="3390900"/>
          <p14:tracePt t="32186" x="2566988" y="3449638"/>
          <p14:tracePt t="32192" x="2541588" y="3502025"/>
          <p14:tracePt t="32200" x="2516188" y="3578225"/>
          <p14:tracePt t="32208" x="2489200" y="3654425"/>
          <p14:tracePt t="32216" x="2463800" y="3763963"/>
          <p14:tracePt t="32224" x="2463800" y="3790950"/>
          <p14:tracePt t="32232" x="2463800" y="3875088"/>
          <p14:tracePt t="32239" x="2506663" y="3968750"/>
          <p14:tracePt t="32247" x="2549525" y="4037013"/>
          <p14:tracePt t="32255" x="2592388" y="4095750"/>
          <p14:tracePt t="32263" x="2643188" y="4130675"/>
          <p14:tracePt t="32271" x="2744788" y="4181475"/>
          <p14:tracePt t="32279" x="2805113" y="4206875"/>
          <p14:tracePt t="32288" x="2932113" y="4232275"/>
          <p14:tracePt t="32294" x="3059113" y="4249738"/>
          <p14:tracePt t="32303" x="3119438" y="4249738"/>
          <p14:tracePt t="32310" x="3203575" y="4249738"/>
          <p14:tracePt t="32318" x="3289300" y="4249738"/>
          <p14:tracePt t="32326" x="3355975" y="4232275"/>
          <p14:tracePt t="32334" x="3398838" y="4197350"/>
          <p14:tracePt t="32341" x="3467100" y="4146550"/>
          <p14:tracePt t="32349" x="3509963" y="4070350"/>
          <p14:tracePt t="32357" x="3535363" y="4019550"/>
          <p14:tracePt t="32359"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5B1045-FE5C-4EDF-9A90-A961A2958329}"/>
              </a:ext>
            </a:extLst>
          </p:cNvPr>
          <p:cNvSpPr/>
          <p:nvPr/>
        </p:nvSpPr>
        <p:spPr>
          <a:xfrm>
            <a:off x="2693154" y="854668"/>
            <a:ext cx="4194663" cy="350224"/>
          </a:xfrm>
          <a:prstGeom prst="rect">
            <a:avLst/>
          </a:prstGeom>
        </p:spPr>
        <p:txBody>
          <a:bodyPr wrap="square">
            <a:spAutoFit/>
          </a:bodyPr>
          <a:lstStyle/>
          <a:p>
            <a:pPr algn="ctr">
              <a:lnSpc>
                <a:spcPct val="115000"/>
              </a:lnSpc>
            </a:pPr>
            <a:r>
              <a:rPr lang="en-US" sz="1600" dirty="0">
                <a:effectLst/>
                <a:latin typeface="Century Gothic" panose="020B0502020202020204" pitchFamily="34" charset="0"/>
                <a:ea typeface="Arial" panose="020B0604020202020204" pitchFamily="34" charset="0"/>
              </a:rPr>
              <a:t>3-Dimensional View – Southerly Elevation</a:t>
            </a:r>
          </a:p>
        </p:txBody>
      </p:sp>
      <p:pic>
        <p:nvPicPr>
          <p:cNvPr id="7" name="Picture 6">
            <a:extLst>
              <a:ext uri="{FF2B5EF4-FFF2-40B4-BE49-F238E27FC236}">
                <a16:creationId xmlns:a16="http://schemas.microsoft.com/office/drawing/2014/main" id="{9F7567E7-03CA-4F7D-94C9-3F9866DBCC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1851" y="1482571"/>
            <a:ext cx="8524784" cy="4296792"/>
          </a:xfrm>
          <a:prstGeom prst="rect">
            <a:avLst/>
          </a:prstGeom>
        </p:spPr>
      </p:pic>
      <p:pic>
        <p:nvPicPr>
          <p:cNvPr id="13" name="Audio 12">
            <a:hlinkClick r:id="" action="ppaction://media"/>
            <a:extLst>
              <a:ext uri="{FF2B5EF4-FFF2-40B4-BE49-F238E27FC236}">
                <a16:creationId xmlns:a16="http://schemas.microsoft.com/office/drawing/2014/main" id="{34F46E4B-E318-4818-A54B-5C52B3283E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79329795"/>
      </p:ext>
    </p:extLst>
  </p:cSld>
  <p:clrMapOvr>
    <a:masterClrMapping/>
  </p:clrMapOvr>
  <mc:AlternateContent xmlns:mc="http://schemas.openxmlformats.org/markup-compatibility/2006" xmlns:p14="http://schemas.microsoft.com/office/powerpoint/2010/main">
    <mc:Choice Requires="p14">
      <p:transition spd="slow" p14:dur="2000" advTm="17644"/>
    </mc:Choice>
    <mc:Fallback xmlns="">
      <p:transition spd="slow" advTm="17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5B1045-FE5C-4EDF-9A90-A961A2958329}"/>
              </a:ext>
            </a:extLst>
          </p:cNvPr>
          <p:cNvSpPr/>
          <p:nvPr/>
        </p:nvSpPr>
        <p:spPr>
          <a:xfrm>
            <a:off x="2693154" y="854668"/>
            <a:ext cx="4194663" cy="350224"/>
          </a:xfrm>
          <a:prstGeom prst="rect">
            <a:avLst/>
          </a:prstGeom>
        </p:spPr>
        <p:txBody>
          <a:bodyPr wrap="square">
            <a:spAutoFit/>
          </a:bodyPr>
          <a:lstStyle/>
          <a:p>
            <a:pPr algn="ctr">
              <a:lnSpc>
                <a:spcPct val="115000"/>
              </a:lnSpc>
            </a:pPr>
            <a:r>
              <a:rPr lang="en-US" sz="1600" dirty="0">
                <a:effectLst/>
                <a:latin typeface="Century Gothic" panose="020B0502020202020204" pitchFamily="34" charset="0"/>
                <a:ea typeface="Arial" panose="020B0604020202020204" pitchFamily="34" charset="0"/>
              </a:rPr>
              <a:t>3-Dimensional View – Southerly Elevation</a:t>
            </a:r>
          </a:p>
        </p:txBody>
      </p:sp>
      <p:pic>
        <p:nvPicPr>
          <p:cNvPr id="7" name="Picture 6">
            <a:extLst>
              <a:ext uri="{FF2B5EF4-FFF2-40B4-BE49-F238E27FC236}">
                <a16:creationId xmlns:a16="http://schemas.microsoft.com/office/drawing/2014/main" id="{9F7567E7-03CA-4F7D-94C9-3F9866DBCC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1851" y="1482571"/>
            <a:ext cx="8524784" cy="4296792"/>
          </a:xfrm>
          <a:prstGeom prst="rect">
            <a:avLst/>
          </a:prstGeom>
        </p:spPr>
      </p:pic>
      <p:pic>
        <p:nvPicPr>
          <p:cNvPr id="13" name="Audio 12">
            <a:hlinkClick r:id="" action="ppaction://media"/>
            <a:extLst>
              <a:ext uri="{FF2B5EF4-FFF2-40B4-BE49-F238E27FC236}">
                <a16:creationId xmlns:a16="http://schemas.microsoft.com/office/drawing/2014/main" id="{477A88D5-4821-455D-96B0-5BE99876EE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57512585"/>
      </p:ext>
    </p:extLst>
  </p:cSld>
  <p:clrMapOvr>
    <a:masterClrMapping/>
  </p:clrMapOvr>
  <mc:AlternateContent xmlns:mc="http://schemas.openxmlformats.org/markup-compatibility/2006" xmlns:p14="http://schemas.microsoft.com/office/powerpoint/2010/main">
    <mc:Choice Requires="p14">
      <p:transition spd="slow" p14:dur="2000" advTm="2189"/>
    </mc:Choice>
    <mc:Fallback xmlns="">
      <p:transition spd="slow" advTm="2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00940" y="1447060"/>
            <a:ext cx="7210905" cy="5060272"/>
          </a:xfrm>
          <a:prstGeom prst="rect">
            <a:avLst/>
          </a:prstGeom>
        </p:spPr>
        <p:txBody>
          <a:bodyPr vert="horz" lIns="91440" tIns="45720" rIns="91440" bIns="45720" rtlCol="0" anchor="ctr">
            <a:normAutofit fontScale="97500"/>
          </a:bodyPr>
          <a:lstStyle/>
          <a:p>
            <a:pPr lvl="0" algn="just" defTabSz="914400">
              <a:lnSpc>
                <a:spcPct val="90000"/>
              </a:lnSpc>
              <a:spcBef>
                <a:spcPct val="0"/>
              </a:spcBef>
              <a:defRPr/>
            </a:pPr>
            <a:endParaRPr lang="en-US" i="1" dirty="0">
              <a:latin typeface="Century Gothic" panose="020B0502020202020204" pitchFamily="34" charset="0"/>
            </a:endParaRPr>
          </a:p>
        </p:txBody>
      </p:sp>
      <p:sp>
        <p:nvSpPr>
          <p:cNvPr id="5" name="Rectangle 4">
            <a:extLst>
              <a:ext uri="{FF2B5EF4-FFF2-40B4-BE49-F238E27FC236}">
                <a16:creationId xmlns:a16="http://schemas.microsoft.com/office/drawing/2014/main" id="{2DA0FA64-3732-433E-8E33-EB21F1A16767}"/>
              </a:ext>
            </a:extLst>
          </p:cNvPr>
          <p:cNvSpPr/>
          <p:nvPr/>
        </p:nvSpPr>
        <p:spPr>
          <a:xfrm>
            <a:off x="438226" y="617399"/>
            <a:ext cx="4639801" cy="479170"/>
          </a:xfrm>
          <a:prstGeom prst="rect">
            <a:avLst/>
          </a:prstGeom>
        </p:spPr>
        <p:txBody>
          <a:bodyPr wrap="square">
            <a:spAutoFit/>
          </a:bodyPr>
          <a:lstStyle/>
          <a:p>
            <a:pPr>
              <a:lnSpc>
                <a:spcPct val="115000"/>
              </a:lnSpc>
            </a:pPr>
            <a:r>
              <a:rPr lang="en-US" sz="2400" dirty="0">
                <a:effectLst/>
                <a:latin typeface="Century Gothic" panose="020B0502020202020204" pitchFamily="34" charset="0"/>
                <a:ea typeface="Arial" panose="020B0604020202020204" pitchFamily="34" charset="0"/>
              </a:rPr>
              <a:t>Conditions of Approval:</a:t>
            </a:r>
          </a:p>
        </p:txBody>
      </p:sp>
      <p:sp>
        <p:nvSpPr>
          <p:cNvPr id="7" name="TextBox 6">
            <a:extLst>
              <a:ext uri="{FF2B5EF4-FFF2-40B4-BE49-F238E27FC236}">
                <a16:creationId xmlns:a16="http://schemas.microsoft.com/office/drawing/2014/main" id="{13EF5A7A-926D-48C4-A7C8-DBB7AA447BD4}"/>
              </a:ext>
            </a:extLst>
          </p:cNvPr>
          <p:cNvSpPr txBox="1"/>
          <p:nvPr/>
        </p:nvSpPr>
        <p:spPr>
          <a:xfrm>
            <a:off x="438226" y="856984"/>
            <a:ext cx="8167457" cy="5755422"/>
          </a:xfrm>
          <a:prstGeom prst="rect">
            <a:avLst/>
          </a:prstGeom>
          <a:noFill/>
        </p:spPr>
        <p:txBody>
          <a:bodyPr wrap="square" rtlCol="0">
            <a:spAutoFit/>
          </a:bodyPr>
          <a:lstStyle/>
          <a:p>
            <a:r>
              <a:rPr lang="en-US" sz="1600" dirty="0">
                <a:latin typeface="Century Gothic" panose="020B0502020202020204" pitchFamily="34" charset="0"/>
              </a:rPr>
              <a:t> </a:t>
            </a:r>
          </a:p>
          <a:p>
            <a:pPr marL="285750" indent="-285750">
              <a:buFont typeface="Arial" panose="020B0604020202020204" pitchFamily="34" charset="0"/>
              <a:buChar char="•"/>
            </a:pPr>
            <a:r>
              <a:rPr lang="en-US" sz="1600" dirty="0">
                <a:latin typeface="Century Gothic" panose="020B0502020202020204" pitchFamily="34" charset="0"/>
              </a:rPr>
              <a:t>Construction plans submitted for plan check must clearly show all existing, proposed for removal, and new retaining walls. A detail plan showing footing, height, type of material, and exterior color and finish of new walls must be included. All retaining walls visible from the public right-of-way must not exceed 3 feet in height and must be screened with landscaping material. All other retaining walls not visible from the public street shall not exceed 6 feet in height. </a:t>
            </a:r>
          </a:p>
          <a:p>
            <a:endParaRPr lang="en-US" sz="1600" dirty="0">
              <a:latin typeface="Century Gothic" panose="020B0502020202020204" pitchFamily="34" charset="0"/>
            </a:endParaRPr>
          </a:p>
          <a:p>
            <a:pPr marL="285750" indent="-285750">
              <a:buFont typeface="Arial" panose="020B0604020202020204" pitchFamily="34" charset="0"/>
              <a:buChar char="•"/>
            </a:pPr>
            <a:r>
              <a:rPr lang="en-US" sz="1600" dirty="0">
                <a:latin typeface="Century Gothic" panose="020B0502020202020204" pitchFamily="34" charset="0"/>
              </a:rPr>
              <a:t>Construction plans must show the HVAC equipment to be in a location not visible from the street and must not be on the roof top.</a:t>
            </a:r>
          </a:p>
          <a:p>
            <a:endParaRPr lang="en-US" sz="1600" dirty="0">
              <a:latin typeface="Century Gothic" panose="020B0502020202020204" pitchFamily="34" charset="0"/>
            </a:endParaRPr>
          </a:p>
          <a:p>
            <a:pPr marL="285750" indent="-285750">
              <a:buFont typeface="Arial" panose="020B0604020202020204" pitchFamily="34" charset="0"/>
              <a:buChar char="•"/>
            </a:pPr>
            <a:r>
              <a:rPr lang="en-US" sz="1600" dirty="0">
                <a:latin typeface="Century Gothic" panose="020B0502020202020204" pitchFamily="34" charset="0"/>
              </a:rPr>
              <a:t>Construction plans submitted for plan check must be in substantial conformance with the approved plans by the Design Review Board including but not limited to floor plans, elevations plan, exterior colors and materials, roof type and design, ornate/decorative building elements. Given that the floor area ratio calculated for this project is at .34 and the maximum allowed is .35, the applicant and/or future owners cannot apply to convert the unhabitable space on the second level into habitable space as this will exceed the maximum allowed floor area ratio.</a:t>
            </a:r>
          </a:p>
          <a:p>
            <a:endParaRPr lang="en-US" sz="1600" dirty="0">
              <a:latin typeface="Century Gothic" panose="020B0502020202020204" pitchFamily="34" charset="0"/>
            </a:endParaRPr>
          </a:p>
          <a:p>
            <a:pPr marL="285750" indent="-285750">
              <a:buFont typeface="Arial" panose="020B0604020202020204" pitchFamily="34" charset="0"/>
              <a:buChar char="•"/>
            </a:pPr>
            <a:endParaRPr lang="en-US" sz="1600" dirty="0">
              <a:latin typeface="Century Gothic" panose="020B0502020202020204" pitchFamily="34" charset="0"/>
            </a:endParaRPr>
          </a:p>
          <a:p>
            <a:pPr marL="285750" indent="-285750">
              <a:buFont typeface="Arial" panose="020B0604020202020204" pitchFamily="34" charset="0"/>
              <a:buChar char="•"/>
            </a:pPr>
            <a:endParaRPr lang="en-US" sz="1600" dirty="0">
              <a:latin typeface="Century Gothic" panose="020B0502020202020204" pitchFamily="34" charset="0"/>
            </a:endParaRPr>
          </a:p>
        </p:txBody>
      </p:sp>
      <p:pic>
        <p:nvPicPr>
          <p:cNvPr id="27" name="Audio 26">
            <a:hlinkClick r:id="" action="ppaction://media"/>
            <a:extLst>
              <a:ext uri="{FF2B5EF4-FFF2-40B4-BE49-F238E27FC236}">
                <a16:creationId xmlns:a16="http://schemas.microsoft.com/office/drawing/2014/main" id="{3C266AE3-1DE2-4A36-9CF1-257B67D507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21163598"/>
      </p:ext>
    </p:extLst>
  </p:cSld>
  <p:clrMapOvr>
    <a:masterClrMapping/>
  </p:clrMapOvr>
  <mc:AlternateContent xmlns:mc="http://schemas.openxmlformats.org/markup-compatibility/2006" xmlns:p14="http://schemas.microsoft.com/office/powerpoint/2010/main">
    <mc:Choice Requires="p14">
      <p:transition spd="slow" p14:dur="2000" advTm="67116"/>
    </mc:Choice>
    <mc:Fallback xmlns="">
      <p:transition spd="slow" advTm="67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 y="812800"/>
            <a:ext cx="8647590" cy="4737100"/>
          </a:xfrm>
          <a:prstGeom prst="rect">
            <a:avLst/>
          </a:prstGeom>
        </p:spPr>
        <p:txBody>
          <a:bodyPr vert="horz" lIns="91440" tIns="45720" rIns="91440" bIns="45720" rtlCol="0" anchor="ctr">
            <a:normAutofit fontScale="97500"/>
          </a:bodyPr>
          <a:lstStyle/>
          <a:p>
            <a:r>
              <a:rPr lang="en-US" sz="2000" dirty="0">
                <a:latin typeface="Century Gothic" panose="020B0502020202020204" pitchFamily="34" charset="0"/>
              </a:rPr>
              <a:t>1.	Approve as proposed without changes; or</a:t>
            </a:r>
          </a:p>
          <a:p>
            <a:endParaRPr lang="en-US" sz="2000" dirty="0">
              <a:latin typeface="Century Gothic" panose="020B0502020202020204" pitchFamily="34" charset="0"/>
            </a:endParaRPr>
          </a:p>
          <a:p>
            <a:r>
              <a:rPr lang="en-US" sz="2000" dirty="0">
                <a:latin typeface="Century Gothic" panose="020B0502020202020204" pitchFamily="34" charset="0"/>
              </a:rPr>
              <a:t>2. 	Approve with modifications to the conditions and/or design(s); or</a:t>
            </a:r>
          </a:p>
          <a:p>
            <a:pPr marL="342900" indent="-342900">
              <a:buFont typeface="+mj-lt"/>
              <a:buAutoNum type="arabicPeriod"/>
            </a:pPr>
            <a:endParaRPr lang="en-US" sz="2000" dirty="0">
              <a:latin typeface="Century Gothic" panose="020B0502020202020204" pitchFamily="34" charset="0"/>
            </a:endParaRPr>
          </a:p>
          <a:p>
            <a:r>
              <a:rPr lang="en-US" sz="2000" dirty="0">
                <a:latin typeface="Century Gothic" panose="020B0502020202020204" pitchFamily="34" charset="0"/>
              </a:rPr>
              <a:t>3. 	Continue the project to a future public hearing and direct the 	applicant to make changes to the project; or </a:t>
            </a:r>
          </a:p>
          <a:p>
            <a:pPr marL="342900" indent="-342900">
              <a:buFont typeface="+mj-lt"/>
              <a:buAutoNum type="arabicPeriod"/>
            </a:pPr>
            <a:endParaRPr lang="en-US" sz="2000" dirty="0">
              <a:latin typeface="Century Gothic" panose="020B0502020202020204" pitchFamily="34" charset="0"/>
            </a:endParaRPr>
          </a:p>
          <a:p>
            <a:r>
              <a:rPr lang="en-US" sz="2000" dirty="0">
                <a:latin typeface="Century Gothic" panose="020B0502020202020204" pitchFamily="34" charset="0"/>
              </a:rPr>
              <a:t>4.	Deny the project. </a:t>
            </a:r>
          </a:p>
        </p:txBody>
      </p:sp>
      <p:sp>
        <p:nvSpPr>
          <p:cNvPr id="4" name="Title 1"/>
          <p:cNvSpPr txBox="1">
            <a:spLocks/>
          </p:cNvSpPr>
          <p:nvPr/>
        </p:nvSpPr>
        <p:spPr>
          <a:xfrm>
            <a:off x="381000" y="914400"/>
            <a:ext cx="5105399" cy="10830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Century Gothic" panose="020B0502020202020204" pitchFamily="34" charset="0"/>
              </a:rPr>
              <a:t>Design Review Board Options:</a:t>
            </a:r>
            <a:br>
              <a:rPr lang="en-US" sz="2400" dirty="0">
                <a:latin typeface="Century Gothic" panose="020B0502020202020204" pitchFamily="34" charset="0"/>
              </a:rPr>
            </a:br>
            <a:r>
              <a:rPr lang="en-US" sz="2400" dirty="0"/>
              <a:t/>
            </a:r>
            <a:br>
              <a:rPr lang="en-US" sz="2400" dirty="0"/>
            </a:br>
            <a:endParaRPr lang="en-US" sz="2400" dirty="0"/>
          </a:p>
        </p:txBody>
      </p:sp>
      <p:pic>
        <p:nvPicPr>
          <p:cNvPr id="6" name="Audio 5">
            <a:hlinkClick r:id="" action="ppaction://media"/>
            <a:extLst>
              <a:ext uri="{FF2B5EF4-FFF2-40B4-BE49-F238E27FC236}">
                <a16:creationId xmlns:a16="http://schemas.microsoft.com/office/drawing/2014/main" id="{F9E246CB-3A09-4BA5-A8D6-F4EEA82E74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12148346"/>
      </p:ext>
    </p:extLst>
  </p:cSld>
  <p:clrMapOvr>
    <a:masterClrMapping/>
  </p:clrMapOvr>
  <mc:AlternateContent xmlns:mc="http://schemas.openxmlformats.org/markup-compatibility/2006" xmlns:p14="http://schemas.microsoft.com/office/powerpoint/2010/main">
    <mc:Choice Requires="p14">
      <p:transition spd="slow" p14:dur="2000" advTm="16520"/>
    </mc:Choice>
    <mc:Fallback xmlns="">
      <p:transition spd="slow" advTm="16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9544" y="2157273"/>
            <a:ext cx="7886700" cy="3040995"/>
          </a:xfrm>
        </p:spPr>
        <p:txBody>
          <a:bodyPr>
            <a:normAutofit/>
          </a:bodyPr>
          <a:lstStyle/>
          <a:p>
            <a:pPr marL="0" indent="0">
              <a:lnSpc>
                <a:spcPct val="100000"/>
              </a:lnSpc>
              <a:spcAft>
                <a:spcPts val="1200"/>
              </a:spcAft>
              <a:buNone/>
            </a:pPr>
            <a:r>
              <a:rPr lang="en-US" sz="2400" dirty="0">
                <a:latin typeface="Century Gothic" panose="020B0502020202020204" pitchFamily="34" charset="0"/>
              </a:rPr>
              <a:t>STAFF RECOMMENDATION: </a:t>
            </a:r>
          </a:p>
        </p:txBody>
      </p:sp>
      <p:sp>
        <p:nvSpPr>
          <p:cNvPr id="5" name="Title 1"/>
          <p:cNvSpPr txBox="1">
            <a:spLocks/>
          </p:cNvSpPr>
          <p:nvPr/>
        </p:nvSpPr>
        <p:spPr>
          <a:xfrm>
            <a:off x="599544" y="1369299"/>
            <a:ext cx="7944912" cy="4463329"/>
          </a:xfrm>
          <a:prstGeom prst="rect">
            <a:avLst/>
          </a:prstGeom>
        </p:spPr>
        <p:txBody>
          <a:bodyPr vert="horz" lIns="91440" tIns="45720" rIns="91440" bIns="45720" rtlCol="0" anchor="ctr">
            <a:noAutofit/>
          </a:bodyPr>
          <a:lstStyle/>
          <a:p>
            <a:pPr algn="just"/>
            <a:r>
              <a:rPr lang="en-US" sz="2400" dirty="0">
                <a:latin typeface="Century Gothic" panose="020B0502020202020204" pitchFamily="34" charset="0"/>
              </a:rPr>
              <a:t>The Design Review Board approve the project as proposed and issue Design Review approval and a Hillside Development Permit, subject to the conditions of approval for property located at 1230 </a:t>
            </a:r>
            <a:r>
              <a:rPr lang="en-US" sz="2400" dirty="0" err="1">
                <a:latin typeface="Century Gothic" panose="020B0502020202020204" pitchFamily="34" charset="0"/>
              </a:rPr>
              <a:t>Kolle</a:t>
            </a:r>
            <a:r>
              <a:rPr lang="en-US" sz="2400" dirty="0">
                <a:latin typeface="Century Gothic" panose="020B0502020202020204" pitchFamily="34" charset="0"/>
              </a:rPr>
              <a:t> Avenue.</a:t>
            </a:r>
            <a:endParaRPr kumimoji="0" lang="en-US" sz="2400" b="0" i="0" u="none" strike="noStrike" kern="1200" cap="none" spc="0" normalizeH="0" noProof="0" dirty="0">
              <a:ln>
                <a:noFill/>
              </a:ln>
              <a:solidFill>
                <a:schemeClr val="tx1"/>
              </a:solidFill>
              <a:effectLst/>
              <a:uLnTx/>
              <a:uFillTx/>
              <a:ea typeface="+mj-ea"/>
              <a:cs typeface="+mj-cs"/>
            </a:endParaRPr>
          </a:p>
        </p:txBody>
      </p:sp>
      <p:pic>
        <p:nvPicPr>
          <p:cNvPr id="6" name="Audio 5">
            <a:hlinkClick r:id="" action="ppaction://media"/>
            <a:extLst>
              <a:ext uri="{FF2B5EF4-FFF2-40B4-BE49-F238E27FC236}">
                <a16:creationId xmlns:a16="http://schemas.microsoft.com/office/drawing/2014/main" id="{BFF18271-8CE0-4EC6-BDA0-CF3BC8C9E8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31724817"/>
      </p:ext>
    </p:extLst>
  </p:cSld>
  <p:clrMapOvr>
    <a:masterClrMapping/>
  </p:clrMapOvr>
  <mc:AlternateContent xmlns:mc="http://schemas.openxmlformats.org/markup-compatibility/2006" xmlns:p14="http://schemas.microsoft.com/office/powerpoint/2010/main">
    <mc:Choice Requires="p14">
      <p:transition spd="slow" p14:dur="2000" advTm="14872"/>
    </mc:Choice>
    <mc:Fallback xmlns="">
      <p:transition spd="slow" advTm="14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6092" y="740229"/>
            <a:ext cx="8438606" cy="646331"/>
          </a:xfrm>
          <a:prstGeom prst="rect">
            <a:avLst/>
          </a:prstGeom>
          <a:noFill/>
        </p:spPr>
        <p:txBody>
          <a:bodyPr wrap="square" rtlCol="0">
            <a:spAutoFit/>
          </a:bodyPr>
          <a:lstStyle/>
          <a:p>
            <a:endParaRPr lang="en-US" dirty="0"/>
          </a:p>
          <a:p>
            <a:endParaRPr lang="en-US" dirty="0"/>
          </a:p>
        </p:txBody>
      </p:sp>
      <p:sp>
        <p:nvSpPr>
          <p:cNvPr id="4" name="TextBox 3"/>
          <p:cNvSpPr txBox="1"/>
          <p:nvPr/>
        </p:nvSpPr>
        <p:spPr>
          <a:xfrm>
            <a:off x="3689015" y="2197127"/>
            <a:ext cx="1720343" cy="461665"/>
          </a:xfrm>
          <a:prstGeom prst="rect">
            <a:avLst/>
          </a:prstGeom>
          <a:noFill/>
        </p:spPr>
        <p:txBody>
          <a:bodyPr wrap="none" rtlCol="0">
            <a:spAutoFit/>
          </a:bodyPr>
          <a:lstStyle/>
          <a:p>
            <a:r>
              <a:rPr lang="en-US" sz="2400" dirty="0">
                <a:latin typeface="Century Gothic" panose="020B0502020202020204" pitchFamily="34" charset="0"/>
              </a:rPr>
              <a:t>Questions </a:t>
            </a:r>
          </a:p>
        </p:txBody>
      </p:sp>
      <p:pic>
        <p:nvPicPr>
          <p:cNvPr id="10" name="Audio 9">
            <a:hlinkClick r:id="" action="ppaction://media"/>
            <a:extLst>
              <a:ext uri="{FF2B5EF4-FFF2-40B4-BE49-F238E27FC236}">
                <a16:creationId xmlns:a16="http://schemas.microsoft.com/office/drawing/2014/main" id="{E7D86502-60A6-4AEA-B76A-9F60318F68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6886686"/>
      </p:ext>
    </p:extLst>
  </p:cSld>
  <p:clrMapOvr>
    <a:masterClrMapping/>
  </p:clrMapOvr>
  <mc:AlternateContent xmlns:mc="http://schemas.openxmlformats.org/markup-compatibility/2006" xmlns:p14="http://schemas.microsoft.com/office/powerpoint/2010/main">
    <mc:Choice Requires="p14">
      <p:transition spd="slow" p14:dur="2000" advTm="8345"/>
    </mc:Choice>
    <mc:Fallback xmlns="">
      <p:transition spd="slow" advTm="8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bwMode="auto">
          <a:xfrm>
            <a:off x="60388" y="1134287"/>
            <a:ext cx="8626412" cy="544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spcBef>
                <a:spcPct val="20000"/>
              </a:spcBef>
              <a:buClr>
                <a:schemeClr val="accent1"/>
              </a:buClr>
              <a:buSzPct val="85000"/>
              <a:buFont typeface="Arial" charset="0"/>
              <a:buChar char="•"/>
              <a:defRPr sz="2400">
                <a:solidFill>
                  <a:schemeClr val="tx1"/>
                </a:solidFill>
                <a:latin typeface="Arial" charset="0"/>
              </a:defRPr>
            </a:lvl1pPr>
            <a:lvl2pPr indent="-182563">
              <a:spcBef>
                <a:spcPct val="20000"/>
              </a:spcBef>
              <a:buClr>
                <a:schemeClr val="accent1"/>
              </a:buClr>
              <a:buSzPct val="85000"/>
              <a:buFont typeface="Arial" charset="0"/>
              <a:buChar char="•"/>
              <a:defRPr sz="2000">
                <a:solidFill>
                  <a:schemeClr val="tx1"/>
                </a:solidFill>
                <a:latin typeface="Arial" charset="0"/>
              </a:defRPr>
            </a:lvl2pPr>
            <a:lvl3pPr marL="573088" indent="-457200">
              <a:spcBef>
                <a:spcPct val="20000"/>
              </a:spcBef>
              <a:buClr>
                <a:schemeClr val="accent1"/>
              </a:buClr>
              <a:buSzPct val="90000"/>
              <a:buFont typeface="Arial" charset="0"/>
              <a:buChar char="•"/>
              <a:defRPr>
                <a:solidFill>
                  <a:schemeClr val="tx1"/>
                </a:solidFill>
                <a:latin typeface="Arial" charset="0"/>
              </a:defRPr>
            </a:lvl3pPr>
            <a:lvl4pPr marL="1004888" indent="-182563">
              <a:spcBef>
                <a:spcPct val="20000"/>
              </a:spcBef>
              <a:buClr>
                <a:schemeClr val="accent1"/>
              </a:buClr>
              <a:buFont typeface="Arial" charset="0"/>
              <a:buChar char="•"/>
              <a:defRPr sz="1600">
                <a:solidFill>
                  <a:schemeClr val="tx1"/>
                </a:solidFill>
                <a:latin typeface="Arial" charset="0"/>
              </a:defRPr>
            </a:lvl4pPr>
            <a:lvl5pPr marL="1030288" indent="-457200">
              <a:spcBef>
                <a:spcPct val="20000"/>
              </a:spcBef>
              <a:buClr>
                <a:schemeClr val="accent1"/>
              </a:buClr>
              <a:buSzPct val="100000"/>
              <a:buFont typeface="Arial" charset="0"/>
              <a:buChar char="•"/>
              <a:defRPr sz="1400">
                <a:solidFill>
                  <a:schemeClr val="tx1"/>
                </a:solidFill>
                <a:latin typeface="Arial" charset="0"/>
              </a:defRPr>
            </a:lvl5pPr>
            <a:lvl6pPr marL="14874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19446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24018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28590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lvl="2" algn="just">
              <a:spcAft>
                <a:spcPts val="1200"/>
              </a:spcAft>
            </a:pPr>
            <a:endParaRPr lang="en-US" altLang="en-US" sz="2400" i="1" dirty="0">
              <a:latin typeface="Century Gothic" pitchFamily="34" charset="0"/>
            </a:endParaRPr>
          </a:p>
          <a:p>
            <a:pPr lvl="2" algn="just">
              <a:spcAft>
                <a:spcPts val="1200"/>
              </a:spcAft>
            </a:pPr>
            <a:r>
              <a:rPr lang="en-US" altLang="en-US" sz="2400" b="1" dirty="0">
                <a:latin typeface="Century Gothic" pitchFamily="34" charset="0"/>
              </a:rPr>
              <a:t>Design Review </a:t>
            </a:r>
            <a:r>
              <a:rPr lang="en-US" altLang="en-US" sz="2400" dirty="0">
                <a:latin typeface="Century Gothic" pitchFamily="34" charset="0"/>
              </a:rPr>
              <a:t>for a 657 square-foot addition to an existing tri-level single-family home and removal of a wood deck and covered patio on the third level.</a:t>
            </a:r>
          </a:p>
          <a:p>
            <a:pPr lvl="2" algn="just">
              <a:spcAft>
                <a:spcPts val="1200"/>
              </a:spcAft>
            </a:pPr>
            <a:r>
              <a:rPr lang="en-US" altLang="en-US" sz="2400" b="1" dirty="0">
                <a:latin typeface="Century Gothic" pitchFamily="34" charset="0"/>
              </a:rPr>
              <a:t>Hillside Development Permit </a:t>
            </a:r>
            <a:r>
              <a:rPr lang="en-US" altLang="en-US" sz="2400" dirty="0">
                <a:latin typeface="Century Gothic" pitchFamily="34" charset="0"/>
              </a:rPr>
              <a:t>to allow construction on a site with an average slope of 20% or greater.</a:t>
            </a:r>
          </a:p>
          <a:p>
            <a:pPr lvl="2" algn="just">
              <a:spcAft>
                <a:spcPts val="1200"/>
              </a:spcAft>
            </a:pPr>
            <a:r>
              <a:rPr lang="en-US" altLang="en-US" sz="2400" dirty="0">
                <a:latin typeface="Century Gothic" pitchFamily="34" charset="0"/>
              </a:rPr>
              <a:t>Zoning: Residential Single Family (RS)</a:t>
            </a:r>
          </a:p>
          <a:p>
            <a:pPr lvl="2" algn="just">
              <a:spcAft>
                <a:spcPts val="1200"/>
              </a:spcAft>
            </a:pPr>
            <a:r>
              <a:rPr lang="en-US" altLang="en-US" sz="2400" dirty="0">
                <a:latin typeface="Century Gothic" pitchFamily="34" charset="0"/>
              </a:rPr>
              <a:t>CEQA: Categorical Exemption – Section 15301,  Class 1 “Existing Facilities”. </a:t>
            </a:r>
            <a:endParaRPr lang="en-US" sz="2400" dirty="0">
              <a:latin typeface="Century Gothic" panose="020B0502020202020204" pitchFamily="34" charset="0"/>
            </a:endParaRPr>
          </a:p>
          <a:p>
            <a:pPr lvl="2" algn="just">
              <a:spcAft>
                <a:spcPts val="1200"/>
              </a:spcAft>
            </a:pPr>
            <a:endParaRPr lang="en-US" sz="2400" dirty="0">
              <a:latin typeface="Century Gothic" panose="020B0502020202020204" pitchFamily="34" charset="0"/>
            </a:endParaRPr>
          </a:p>
          <a:p>
            <a:pPr lvl="2" algn="just">
              <a:spcAft>
                <a:spcPts val="1200"/>
              </a:spcAft>
            </a:pPr>
            <a:endParaRPr lang="en-US" altLang="en-US" sz="2400" dirty="0">
              <a:latin typeface="Century Gothic" pitchFamily="34" charset="0"/>
            </a:endParaRPr>
          </a:p>
        </p:txBody>
      </p:sp>
      <p:sp>
        <p:nvSpPr>
          <p:cNvPr id="4" name="Content Placeholder 3"/>
          <p:cNvSpPr txBox="1">
            <a:spLocks/>
          </p:cNvSpPr>
          <p:nvPr/>
        </p:nvSpPr>
        <p:spPr>
          <a:xfrm>
            <a:off x="0" y="586599"/>
            <a:ext cx="9144000" cy="54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2800" dirty="0">
                <a:latin typeface="Century Gothic" pitchFamily="34" charset="0"/>
              </a:rPr>
              <a:t>PROJECT DESCRIPTION</a:t>
            </a:r>
          </a:p>
        </p:txBody>
      </p:sp>
      <p:pic>
        <p:nvPicPr>
          <p:cNvPr id="5" name="Audio 4">
            <a:hlinkClick r:id="" action="ppaction://media"/>
            <a:extLst>
              <a:ext uri="{FF2B5EF4-FFF2-40B4-BE49-F238E27FC236}">
                <a16:creationId xmlns:a16="http://schemas.microsoft.com/office/drawing/2014/main" id="{A26910F3-1689-4792-87BD-6C9FC6145C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02444152"/>
      </p:ext>
    </p:extLst>
  </p:cSld>
  <p:clrMapOvr>
    <a:masterClrMapping/>
  </p:clrMapOvr>
  <mc:AlternateContent xmlns:mc="http://schemas.openxmlformats.org/markup-compatibility/2006" xmlns:p14="http://schemas.microsoft.com/office/powerpoint/2010/main">
    <mc:Choice Requires="p14">
      <p:transition spd="slow" p14:dur="2000" advTm="34205"/>
    </mc:Choice>
    <mc:Fallback xmlns="">
      <p:transition spd="slow" advTm="34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p:cNvSpPr>
          <p:nvPr/>
        </p:nvSpPr>
        <p:spPr>
          <a:xfrm>
            <a:off x="8247647" y="5286466"/>
            <a:ext cx="613856" cy="66143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2400" b="1" dirty="0">
                <a:effectLst/>
                <a:latin typeface="Arial" panose="020B0604020202020204" pitchFamily="34" charset="0"/>
                <a:ea typeface="Arial" panose="020B0604020202020204" pitchFamily="34" charset="0"/>
              </a:rPr>
              <a:t>N</a:t>
            </a:r>
            <a:endParaRPr lang="en-US" sz="1400" dirty="0">
              <a:effectLst/>
              <a:latin typeface="Arial" panose="020B0604020202020204" pitchFamily="34" charset="0"/>
              <a:ea typeface="Arial" panose="020B0604020202020204" pitchFamily="34" charset="0"/>
            </a:endParaRPr>
          </a:p>
        </p:txBody>
      </p:sp>
      <p:cxnSp>
        <p:nvCxnSpPr>
          <p:cNvPr id="7" name="Straight Arrow Connector 6"/>
          <p:cNvCxnSpPr>
            <a:cxnSpLocks/>
          </p:cNvCxnSpPr>
          <p:nvPr/>
        </p:nvCxnSpPr>
        <p:spPr>
          <a:xfrm flipH="1" flipV="1">
            <a:off x="8069785" y="5184559"/>
            <a:ext cx="372244" cy="88261"/>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B4DE3F93-C169-4A43-980D-90049509D637}"/>
              </a:ext>
            </a:extLst>
          </p:cNvPr>
          <p:cNvPicPr/>
          <p:nvPr/>
        </p:nvPicPr>
        <p:blipFill>
          <a:blip r:embed="rId5">
            <a:extLst>
              <a:ext uri="{28A0092B-C50C-407E-A947-70E740481C1C}">
                <a14:useLocalDpi xmlns:a14="http://schemas.microsoft.com/office/drawing/2010/main" val="0"/>
              </a:ext>
            </a:extLst>
          </a:blip>
          <a:srcRect/>
          <a:stretch/>
        </p:blipFill>
        <p:spPr bwMode="auto">
          <a:xfrm>
            <a:off x="1074215" y="1495112"/>
            <a:ext cx="6850137" cy="4256282"/>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9783A2E0-AEFA-6E4C-BF70-06D6851DF616}"/>
              </a:ext>
            </a:extLst>
          </p:cNvPr>
          <p:cNvSpPr/>
          <p:nvPr/>
        </p:nvSpPr>
        <p:spPr>
          <a:xfrm rot="20839186">
            <a:off x="4509188" y="1654088"/>
            <a:ext cx="367048" cy="1259495"/>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a:extLst>
              <a:ext uri="{FF2B5EF4-FFF2-40B4-BE49-F238E27FC236}">
                <a16:creationId xmlns:a16="http://schemas.microsoft.com/office/drawing/2014/main" id="{F6949170-04FC-4D9E-A88C-0D7822C9A9E5}"/>
              </a:ext>
            </a:extLst>
          </p:cNvPr>
          <p:cNvSpPr txBox="1"/>
          <p:nvPr/>
        </p:nvSpPr>
        <p:spPr>
          <a:xfrm rot="20665867">
            <a:off x="2811568" y="2955716"/>
            <a:ext cx="1602424" cy="377013"/>
          </a:xfrm>
          <a:prstGeom prst="rect">
            <a:avLst/>
          </a:prstGeom>
          <a:noFill/>
        </p:spPr>
        <p:txBody>
          <a:bodyPr wrap="square" rtlCol="0">
            <a:spAutoFit/>
          </a:bodyPr>
          <a:lstStyle/>
          <a:p>
            <a:r>
              <a:rPr lang="en-US" b="1" dirty="0" err="1">
                <a:solidFill>
                  <a:schemeClr val="bg1"/>
                </a:solidFill>
              </a:rPr>
              <a:t>Kolle</a:t>
            </a:r>
            <a:r>
              <a:rPr lang="en-US" b="1" dirty="0">
                <a:solidFill>
                  <a:schemeClr val="bg1"/>
                </a:solidFill>
              </a:rPr>
              <a:t> Avenue</a:t>
            </a:r>
          </a:p>
        </p:txBody>
      </p:sp>
      <p:sp>
        <p:nvSpPr>
          <p:cNvPr id="11" name="TextBox 10">
            <a:extLst>
              <a:ext uri="{FF2B5EF4-FFF2-40B4-BE49-F238E27FC236}">
                <a16:creationId xmlns:a16="http://schemas.microsoft.com/office/drawing/2014/main" id="{82DDD988-C079-45C9-8E95-70B66285F3A0}"/>
              </a:ext>
            </a:extLst>
          </p:cNvPr>
          <p:cNvSpPr txBox="1"/>
          <p:nvPr/>
        </p:nvSpPr>
        <p:spPr>
          <a:xfrm rot="20665867">
            <a:off x="4875662" y="5203997"/>
            <a:ext cx="1923160" cy="377013"/>
          </a:xfrm>
          <a:prstGeom prst="rect">
            <a:avLst/>
          </a:prstGeom>
          <a:noFill/>
        </p:spPr>
        <p:txBody>
          <a:bodyPr wrap="square" rtlCol="0">
            <a:spAutoFit/>
          </a:bodyPr>
          <a:lstStyle/>
          <a:p>
            <a:r>
              <a:rPr lang="en-US" b="1" dirty="0">
                <a:solidFill>
                  <a:schemeClr val="bg1"/>
                </a:solidFill>
              </a:rPr>
              <a:t>Brunswick Ave.</a:t>
            </a:r>
          </a:p>
        </p:txBody>
      </p:sp>
      <p:sp>
        <p:nvSpPr>
          <p:cNvPr id="12" name="TextBox 11">
            <a:extLst>
              <a:ext uri="{FF2B5EF4-FFF2-40B4-BE49-F238E27FC236}">
                <a16:creationId xmlns:a16="http://schemas.microsoft.com/office/drawing/2014/main" id="{919001CB-3728-4BEA-B542-1C736D69FC30}"/>
              </a:ext>
            </a:extLst>
          </p:cNvPr>
          <p:cNvSpPr txBox="1"/>
          <p:nvPr/>
        </p:nvSpPr>
        <p:spPr>
          <a:xfrm rot="16713370">
            <a:off x="442107" y="3074252"/>
            <a:ext cx="1923160" cy="377013"/>
          </a:xfrm>
          <a:prstGeom prst="rect">
            <a:avLst/>
          </a:prstGeom>
          <a:noFill/>
        </p:spPr>
        <p:txBody>
          <a:bodyPr wrap="square" rtlCol="0">
            <a:spAutoFit/>
          </a:bodyPr>
          <a:lstStyle/>
          <a:p>
            <a:r>
              <a:rPr lang="en-US" b="1" dirty="0">
                <a:solidFill>
                  <a:schemeClr val="bg1"/>
                </a:solidFill>
              </a:rPr>
              <a:t>Monterey Road</a:t>
            </a:r>
          </a:p>
        </p:txBody>
      </p:sp>
      <p:sp>
        <p:nvSpPr>
          <p:cNvPr id="8" name="TextBox 7">
            <a:extLst>
              <a:ext uri="{FF2B5EF4-FFF2-40B4-BE49-F238E27FC236}">
                <a16:creationId xmlns:a16="http://schemas.microsoft.com/office/drawing/2014/main" id="{99A3D5CB-86CB-424E-B0F4-9DE2CE44F2E7}"/>
              </a:ext>
            </a:extLst>
          </p:cNvPr>
          <p:cNvSpPr txBox="1"/>
          <p:nvPr/>
        </p:nvSpPr>
        <p:spPr>
          <a:xfrm>
            <a:off x="3163194" y="919282"/>
            <a:ext cx="2672178" cy="369332"/>
          </a:xfrm>
          <a:prstGeom prst="rect">
            <a:avLst/>
          </a:prstGeom>
          <a:noFill/>
        </p:spPr>
        <p:txBody>
          <a:bodyPr wrap="square" rtlCol="0">
            <a:spAutoFit/>
          </a:bodyPr>
          <a:lstStyle/>
          <a:p>
            <a:pPr algn="ctr"/>
            <a:r>
              <a:rPr lang="en-US" dirty="0">
                <a:latin typeface="Century Gothic" panose="020B0502020202020204" pitchFamily="34" charset="0"/>
              </a:rPr>
              <a:t>Aerial View</a:t>
            </a:r>
          </a:p>
        </p:txBody>
      </p:sp>
      <p:pic>
        <p:nvPicPr>
          <p:cNvPr id="17" name="Audio 16">
            <a:hlinkClick r:id="" action="ppaction://media"/>
            <a:extLst>
              <a:ext uri="{FF2B5EF4-FFF2-40B4-BE49-F238E27FC236}">
                <a16:creationId xmlns:a16="http://schemas.microsoft.com/office/drawing/2014/main" id="{FBC3539B-0BF1-4B7D-8071-C9C04C2514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54324727"/>
      </p:ext>
    </p:extLst>
  </p:cSld>
  <p:clrMapOvr>
    <a:masterClrMapping/>
  </p:clrMapOvr>
  <mc:AlternateContent xmlns:mc="http://schemas.openxmlformats.org/markup-compatibility/2006" xmlns:p14="http://schemas.microsoft.com/office/powerpoint/2010/main">
    <mc:Choice Requires="p14">
      <p:transition spd="slow" p14:dur="2000" advTm="7591"/>
    </mc:Choice>
    <mc:Fallback xmlns="">
      <p:transition spd="slow" advTm="7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565EFE-7CA9-C94D-BD04-E0D2A40A5DCF}"/>
              </a:ext>
            </a:extLst>
          </p:cNvPr>
          <p:cNvPicPr/>
          <p:nvPr/>
        </p:nvPicPr>
        <p:blipFill>
          <a:blip r:embed="rId5">
            <a:extLst>
              <a:ext uri="{28A0092B-C50C-407E-A947-70E740481C1C}">
                <a14:useLocalDpi xmlns:a14="http://schemas.microsoft.com/office/drawing/2010/main" val="0"/>
              </a:ext>
            </a:extLst>
          </a:blip>
          <a:srcRect/>
          <a:stretch/>
        </p:blipFill>
        <p:spPr>
          <a:xfrm>
            <a:off x="1300794" y="1194620"/>
            <a:ext cx="6542412" cy="4704734"/>
          </a:xfrm>
          <a:prstGeom prst="rect">
            <a:avLst/>
          </a:prstGeom>
        </p:spPr>
      </p:pic>
      <p:sp>
        <p:nvSpPr>
          <p:cNvPr id="5" name="TextBox 4">
            <a:extLst>
              <a:ext uri="{FF2B5EF4-FFF2-40B4-BE49-F238E27FC236}">
                <a16:creationId xmlns:a16="http://schemas.microsoft.com/office/drawing/2014/main" id="{2EF322CE-E2E2-4E35-BB3C-2906AB1713DD}"/>
              </a:ext>
            </a:extLst>
          </p:cNvPr>
          <p:cNvSpPr txBox="1"/>
          <p:nvPr/>
        </p:nvSpPr>
        <p:spPr>
          <a:xfrm>
            <a:off x="3163194" y="825288"/>
            <a:ext cx="2672178" cy="369332"/>
          </a:xfrm>
          <a:prstGeom prst="rect">
            <a:avLst/>
          </a:prstGeom>
          <a:noFill/>
        </p:spPr>
        <p:txBody>
          <a:bodyPr wrap="square" rtlCol="0">
            <a:spAutoFit/>
          </a:bodyPr>
          <a:lstStyle/>
          <a:p>
            <a:pPr algn="ctr"/>
            <a:r>
              <a:rPr lang="en-US" dirty="0">
                <a:latin typeface="Century Gothic" panose="020B0502020202020204" pitchFamily="34" charset="0"/>
              </a:rPr>
              <a:t>Street View</a:t>
            </a:r>
          </a:p>
        </p:txBody>
      </p:sp>
      <p:pic>
        <p:nvPicPr>
          <p:cNvPr id="15" name="Audio 14">
            <a:hlinkClick r:id="" action="ppaction://media"/>
            <a:extLst>
              <a:ext uri="{FF2B5EF4-FFF2-40B4-BE49-F238E27FC236}">
                <a16:creationId xmlns:a16="http://schemas.microsoft.com/office/drawing/2014/main" id="{2E281952-C5CE-43D9-A786-68B54FA835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88830377"/>
      </p:ext>
    </p:extLst>
  </p:cSld>
  <p:clrMapOvr>
    <a:masterClrMapping/>
  </p:clrMapOvr>
  <mc:AlternateContent xmlns:mc="http://schemas.openxmlformats.org/markup-compatibility/2006" xmlns:p14="http://schemas.microsoft.com/office/powerpoint/2010/main">
    <mc:Choice Requires="p14">
      <p:transition spd="slow" p14:dur="2000" advTm="8162"/>
    </mc:Choice>
    <mc:Fallback xmlns="">
      <p:transition spd="slow" advTm="8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p:cNvSpPr>
          <p:nvPr/>
        </p:nvSpPr>
        <p:spPr>
          <a:xfrm>
            <a:off x="108285" y="498762"/>
            <a:ext cx="4322207" cy="34248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600" dirty="0"/>
          </a:p>
        </p:txBody>
      </p:sp>
      <p:pic>
        <p:nvPicPr>
          <p:cNvPr id="5" name="Picture 4">
            <a:extLst>
              <a:ext uri="{FF2B5EF4-FFF2-40B4-BE49-F238E27FC236}">
                <a16:creationId xmlns:a16="http://schemas.microsoft.com/office/drawing/2014/main" id="{C25CDFF7-1135-554C-B87B-106748A3A0CD}"/>
              </a:ext>
            </a:extLst>
          </p:cNvPr>
          <p:cNvPicPr/>
          <p:nvPr/>
        </p:nvPicPr>
        <p:blipFill>
          <a:blip r:embed="rId5">
            <a:extLst>
              <a:ext uri="{28A0092B-C50C-407E-A947-70E740481C1C}">
                <a14:useLocalDpi xmlns:a14="http://schemas.microsoft.com/office/drawing/2010/main" val="0"/>
              </a:ext>
            </a:extLst>
          </a:blip>
          <a:srcRect/>
          <a:stretch/>
        </p:blipFill>
        <p:spPr>
          <a:xfrm>
            <a:off x="636425" y="477787"/>
            <a:ext cx="7871149" cy="3247285"/>
          </a:xfrm>
          <a:prstGeom prst="rect">
            <a:avLst/>
          </a:prstGeom>
        </p:spPr>
      </p:pic>
      <p:pic>
        <p:nvPicPr>
          <p:cNvPr id="12" name="Picture 11">
            <a:extLst>
              <a:ext uri="{FF2B5EF4-FFF2-40B4-BE49-F238E27FC236}">
                <a16:creationId xmlns:a16="http://schemas.microsoft.com/office/drawing/2014/main" id="{8023B0BA-8A3A-D64C-92E7-D7DDFDA83535}"/>
              </a:ext>
            </a:extLst>
          </p:cNvPr>
          <p:cNvPicPr/>
          <p:nvPr/>
        </p:nvPicPr>
        <p:blipFill>
          <a:blip r:embed="rId6" cstate="print">
            <a:extLst>
              <a:ext uri="{28A0092B-C50C-407E-A947-70E740481C1C}">
                <a14:useLocalDpi xmlns:a14="http://schemas.microsoft.com/office/drawing/2010/main" val="0"/>
              </a:ext>
            </a:extLst>
          </a:blip>
          <a:stretch>
            <a:fillRect/>
          </a:stretch>
        </p:blipFill>
        <p:spPr>
          <a:xfrm rot="5400000">
            <a:off x="8305134" y="3468558"/>
            <a:ext cx="730567" cy="730591"/>
          </a:xfrm>
          <a:prstGeom prst="rect">
            <a:avLst/>
          </a:prstGeom>
        </p:spPr>
      </p:pic>
      <p:pic>
        <p:nvPicPr>
          <p:cNvPr id="6" name="Picture 5" descr="Diagram, engineering drawing&#10;&#10;Description automatically generated">
            <a:extLst>
              <a:ext uri="{FF2B5EF4-FFF2-40B4-BE49-F238E27FC236}">
                <a16:creationId xmlns:a16="http://schemas.microsoft.com/office/drawing/2014/main" id="{DE91E9C6-E6AC-4055-B20E-C54EEF5153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452" y="3368771"/>
            <a:ext cx="7772673" cy="3445820"/>
          </a:xfrm>
          <a:prstGeom prst="rect">
            <a:avLst/>
          </a:prstGeom>
        </p:spPr>
      </p:pic>
      <p:sp>
        <p:nvSpPr>
          <p:cNvPr id="9" name="TextBox 8">
            <a:extLst>
              <a:ext uri="{FF2B5EF4-FFF2-40B4-BE49-F238E27FC236}">
                <a16:creationId xmlns:a16="http://schemas.microsoft.com/office/drawing/2014/main" id="{632A3F1A-E15A-4C8A-81EE-B8053836DE15}"/>
              </a:ext>
            </a:extLst>
          </p:cNvPr>
          <p:cNvSpPr txBox="1"/>
          <p:nvPr/>
        </p:nvSpPr>
        <p:spPr>
          <a:xfrm>
            <a:off x="6534470" y="505089"/>
            <a:ext cx="1491449" cy="338554"/>
          </a:xfrm>
          <a:prstGeom prst="rect">
            <a:avLst/>
          </a:prstGeom>
          <a:noFill/>
        </p:spPr>
        <p:txBody>
          <a:bodyPr wrap="square" rtlCol="0">
            <a:spAutoFit/>
          </a:bodyPr>
          <a:lstStyle/>
          <a:p>
            <a:pPr algn="ctr"/>
            <a:r>
              <a:rPr lang="en-US" sz="1600" b="1" dirty="0">
                <a:latin typeface="Century Gothic" panose="020B0502020202020204" pitchFamily="34" charset="0"/>
              </a:rPr>
              <a:t>EXISTING</a:t>
            </a:r>
          </a:p>
        </p:txBody>
      </p:sp>
      <p:sp>
        <p:nvSpPr>
          <p:cNvPr id="13" name="TextBox 12">
            <a:extLst>
              <a:ext uri="{FF2B5EF4-FFF2-40B4-BE49-F238E27FC236}">
                <a16:creationId xmlns:a16="http://schemas.microsoft.com/office/drawing/2014/main" id="{389F0CED-A91E-41F1-AE94-67DBB780AC27}"/>
              </a:ext>
            </a:extLst>
          </p:cNvPr>
          <p:cNvSpPr txBox="1"/>
          <p:nvPr/>
        </p:nvSpPr>
        <p:spPr>
          <a:xfrm>
            <a:off x="1785889" y="6365284"/>
            <a:ext cx="2315593" cy="338554"/>
          </a:xfrm>
          <a:prstGeom prst="rect">
            <a:avLst/>
          </a:prstGeom>
          <a:noFill/>
        </p:spPr>
        <p:txBody>
          <a:bodyPr wrap="square" rtlCol="0">
            <a:spAutoFit/>
          </a:bodyPr>
          <a:lstStyle/>
          <a:p>
            <a:pPr algn="ctr"/>
            <a:r>
              <a:rPr lang="en-US" sz="1600" b="1" dirty="0">
                <a:latin typeface="Century Gothic" panose="020B0502020202020204" pitchFamily="34" charset="0"/>
              </a:rPr>
              <a:t>PROPOSED</a:t>
            </a:r>
          </a:p>
        </p:txBody>
      </p:sp>
      <p:sp>
        <p:nvSpPr>
          <p:cNvPr id="11" name="Rectangle 10">
            <a:extLst>
              <a:ext uri="{FF2B5EF4-FFF2-40B4-BE49-F238E27FC236}">
                <a16:creationId xmlns:a16="http://schemas.microsoft.com/office/drawing/2014/main" id="{70A86FF3-EA21-413D-BD31-3CC1537BC04F}"/>
              </a:ext>
            </a:extLst>
          </p:cNvPr>
          <p:cNvSpPr/>
          <p:nvPr/>
        </p:nvSpPr>
        <p:spPr>
          <a:xfrm>
            <a:off x="4891596" y="1762861"/>
            <a:ext cx="1156560" cy="89664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14" name="Rectangle 13">
            <a:extLst>
              <a:ext uri="{FF2B5EF4-FFF2-40B4-BE49-F238E27FC236}">
                <a16:creationId xmlns:a16="http://schemas.microsoft.com/office/drawing/2014/main" id="{65788A53-2CD3-4AB6-B5BD-72065E4DB5B1}"/>
              </a:ext>
            </a:extLst>
          </p:cNvPr>
          <p:cNvSpPr/>
          <p:nvPr/>
        </p:nvSpPr>
        <p:spPr>
          <a:xfrm>
            <a:off x="4776186" y="4527612"/>
            <a:ext cx="1944210" cy="1384916"/>
          </a:xfrm>
          <a:prstGeom prst="rect">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F0A02B5-9E24-4E00-BD7F-6873891A9A18}"/>
              </a:ext>
            </a:extLst>
          </p:cNvPr>
          <p:cNvCxnSpPr>
            <a:cxnSpLocks/>
          </p:cNvCxnSpPr>
          <p:nvPr/>
        </p:nvCxnSpPr>
        <p:spPr>
          <a:xfrm>
            <a:off x="1953087" y="1118586"/>
            <a:ext cx="6352035" cy="9630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EAEBF05-D036-4DD1-B83D-69AE531BE025}"/>
              </a:ext>
            </a:extLst>
          </p:cNvPr>
          <p:cNvCxnSpPr>
            <a:cxnSpLocks/>
          </p:cNvCxnSpPr>
          <p:nvPr/>
        </p:nvCxnSpPr>
        <p:spPr>
          <a:xfrm>
            <a:off x="1953087" y="3062387"/>
            <a:ext cx="6352035" cy="14509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76E6B8E-FD02-4293-909F-D7B5E7F453E2}"/>
              </a:ext>
            </a:extLst>
          </p:cNvPr>
          <p:cNvCxnSpPr/>
          <p:nvPr/>
        </p:nvCxnSpPr>
        <p:spPr>
          <a:xfrm>
            <a:off x="8305122" y="1214887"/>
            <a:ext cx="0" cy="199259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12CFBE-69E0-4408-8058-8683C8CAB38A}"/>
              </a:ext>
            </a:extLst>
          </p:cNvPr>
          <p:cNvCxnSpPr>
            <a:cxnSpLocks/>
          </p:cNvCxnSpPr>
          <p:nvPr/>
        </p:nvCxnSpPr>
        <p:spPr>
          <a:xfrm>
            <a:off x="1953087" y="1177061"/>
            <a:ext cx="0" cy="188532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7410E5C-74B4-4CA8-9DC0-BEB2CE3B910B}"/>
              </a:ext>
            </a:extLst>
          </p:cNvPr>
          <p:cNvCxnSpPr>
            <a:cxnSpLocks/>
          </p:cNvCxnSpPr>
          <p:nvPr/>
        </p:nvCxnSpPr>
        <p:spPr>
          <a:xfrm>
            <a:off x="2087314" y="4098467"/>
            <a:ext cx="6080142" cy="13152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3615C80-9E48-4B9F-A71E-0F8EF09415FA}"/>
              </a:ext>
            </a:extLst>
          </p:cNvPr>
          <p:cNvCxnSpPr>
            <a:cxnSpLocks/>
          </p:cNvCxnSpPr>
          <p:nvPr/>
        </p:nvCxnSpPr>
        <p:spPr>
          <a:xfrm>
            <a:off x="2019090" y="6145562"/>
            <a:ext cx="6148366" cy="10896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5685F9A-E4D3-4686-94F0-CA35DA1AD6CE}"/>
              </a:ext>
            </a:extLst>
          </p:cNvPr>
          <p:cNvCxnSpPr>
            <a:cxnSpLocks/>
          </p:cNvCxnSpPr>
          <p:nvPr/>
        </p:nvCxnSpPr>
        <p:spPr>
          <a:xfrm>
            <a:off x="8173436" y="4229991"/>
            <a:ext cx="0" cy="20245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B24B8C1-3DB2-42D6-B448-0AFAE3BCD2CF}"/>
              </a:ext>
            </a:extLst>
          </p:cNvPr>
          <p:cNvCxnSpPr>
            <a:cxnSpLocks/>
          </p:cNvCxnSpPr>
          <p:nvPr/>
        </p:nvCxnSpPr>
        <p:spPr>
          <a:xfrm flipH="1">
            <a:off x="2013110" y="4095384"/>
            <a:ext cx="74204" cy="20501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6819051D-7ACE-4644-85D0-FF8EAAE39096}"/>
              </a:ext>
            </a:extLst>
          </p:cNvPr>
          <p:cNvSpPr/>
          <p:nvPr/>
        </p:nvSpPr>
        <p:spPr>
          <a:xfrm>
            <a:off x="2050212" y="6673975"/>
            <a:ext cx="2646075" cy="1406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9B9CAB2E-ABDD-4862-B31F-E0FAE86F4CA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70935480"/>
      </p:ext>
    </p:extLst>
  </p:cSld>
  <p:clrMapOvr>
    <a:masterClrMapping/>
  </p:clrMapOvr>
  <mc:AlternateContent xmlns:mc="http://schemas.openxmlformats.org/markup-compatibility/2006" xmlns:p14="http://schemas.microsoft.com/office/powerpoint/2010/main">
    <mc:Choice Requires="p14">
      <p:transition spd="slow" p14:dur="2000" advTm="10014"/>
    </mc:Choice>
    <mc:Fallback xmlns="">
      <p:transition spd="slow" advTm="10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8A82BD-174F-F842-869B-4BABABA3F536}"/>
              </a:ext>
            </a:extLst>
          </p:cNvPr>
          <p:cNvPicPr/>
          <p:nvPr/>
        </p:nvPicPr>
        <p:blipFill>
          <a:blip r:embed="rId5">
            <a:extLst>
              <a:ext uri="{28A0092B-C50C-407E-A947-70E740481C1C}">
                <a14:useLocalDpi xmlns:a14="http://schemas.microsoft.com/office/drawing/2010/main" val="0"/>
              </a:ext>
            </a:extLst>
          </a:blip>
          <a:srcRect/>
          <a:stretch/>
        </p:blipFill>
        <p:spPr>
          <a:xfrm>
            <a:off x="697995" y="752812"/>
            <a:ext cx="6057912" cy="2922543"/>
          </a:xfrm>
          <a:prstGeom prst="rect">
            <a:avLst/>
          </a:prstGeom>
        </p:spPr>
      </p:pic>
      <p:sp>
        <p:nvSpPr>
          <p:cNvPr id="11" name="Rectangle 10">
            <a:extLst>
              <a:ext uri="{FF2B5EF4-FFF2-40B4-BE49-F238E27FC236}">
                <a16:creationId xmlns:a16="http://schemas.microsoft.com/office/drawing/2014/main" id="{FE00363A-2CF4-2542-AE9F-539AAEB41A6F}"/>
              </a:ext>
            </a:extLst>
          </p:cNvPr>
          <p:cNvSpPr/>
          <p:nvPr/>
        </p:nvSpPr>
        <p:spPr>
          <a:xfrm>
            <a:off x="3132487" y="370335"/>
            <a:ext cx="2661306" cy="382477"/>
          </a:xfrm>
          <a:prstGeom prst="rect">
            <a:avLst/>
          </a:prstGeom>
        </p:spPr>
        <p:txBody>
          <a:bodyPr wrap="none">
            <a:spAutoFit/>
          </a:bodyPr>
          <a:lstStyle/>
          <a:p>
            <a:pPr algn="ctr">
              <a:lnSpc>
                <a:spcPct val="115000"/>
              </a:lnSpc>
            </a:pPr>
            <a:r>
              <a:rPr lang="en-US" dirty="0">
                <a:latin typeface="Century Gothic" panose="020B0502020202020204" pitchFamily="34" charset="0"/>
                <a:ea typeface="Times New Roman" panose="02020603050405020304" pitchFamily="18" charset="0"/>
              </a:rPr>
              <a:t> West Elevation (Front)</a:t>
            </a:r>
            <a:endParaRPr lang="en-US" sz="1600" dirty="0">
              <a:effectLst/>
              <a:latin typeface="Century Gothic" panose="020B0502020202020204" pitchFamily="34" charset="0"/>
              <a:ea typeface="Arial" panose="020B0604020202020204" pitchFamily="34" charset="0"/>
            </a:endParaRPr>
          </a:p>
        </p:txBody>
      </p:sp>
      <p:sp>
        <p:nvSpPr>
          <p:cNvPr id="2" name="TextBox 1">
            <a:extLst>
              <a:ext uri="{FF2B5EF4-FFF2-40B4-BE49-F238E27FC236}">
                <a16:creationId xmlns:a16="http://schemas.microsoft.com/office/drawing/2014/main" id="{EABF1C95-00B4-4EDD-99FD-33534B0C8BB0}"/>
              </a:ext>
            </a:extLst>
          </p:cNvPr>
          <p:cNvSpPr txBox="1"/>
          <p:nvPr/>
        </p:nvSpPr>
        <p:spPr>
          <a:xfrm>
            <a:off x="7212433" y="1633492"/>
            <a:ext cx="1269507" cy="369332"/>
          </a:xfrm>
          <a:prstGeom prst="rect">
            <a:avLst/>
          </a:prstGeom>
          <a:noFill/>
        </p:spPr>
        <p:txBody>
          <a:bodyPr wrap="square" rtlCol="0">
            <a:spAutoFit/>
          </a:bodyPr>
          <a:lstStyle/>
          <a:p>
            <a:r>
              <a:rPr lang="en-US" dirty="0">
                <a:latin typeface="Century Gothic" panose="020B0502020202020204" pitchFamily="34" charset="0"/>
              </a:rPr>
              <a:t>EXISTING</a:t>
            </a:r>
          </a:p>
        </p:txBody>
      </p:sp>
      <p:pic>
        <p:nvPicPr>
          <p:cNvPr id="5" name="Picture 4" descr="Diagram, engineering drawing&#10;&#10;Description automatically generated">
            <a:extLst>
              <a:ext uri="{FF2B5EF4-FFF2-40B4-BE49-F238E27FC236}">
                <a16:creationId xmlns:a16="http://schemas.microsoft.com/office/drawing/2014/main" id="{7023FC06-8273-4C52-ABB9-DFDD84837D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1057" y="3428999"/>
            <a:ext cx="6417208" cy="3273641"/>
          </a:xfrm>
          <a:prstGeom prst="rect">
            <a:avLst/>
          </a:prstGeom>
        </p:spPr>
      </p:pic>
      <p:sp>
        <p:nvSpPr>
          <p:cNvPr id="13" name="TextBox 12">
            <a:extLst>
              <a:ext uri="{FF2B5EF4-FFF2-40B4-BE49-F238E27FC236}">
                <a16:creationId xmlns:a16="http://schemas.microsoft.com/office/drawing/2014/main" id="{FABAD800-3913-439F-A48A-BB9BBC353AD3}"/>
              </a:ext>
            </a:extLst>
          </p:cNvPr>
          <p:cNvSpPr txBox="1"/>
          <p:nvPr/>
        </p:nvSpPr>
        <p:spPr>
          <a:xfrm>
            <a:off x="697995" y="5151924"/>
            <a:ext cx="1556933" cy="369332"/>
          </a:xfrm>
          <a:prstGeom prst="rect">
            <a:avLst/>
          </a:prstGeom>
          <a:noFill/>
        </p:spPr>
        <p:txBody>
          <a:bodyPr wrap="square" rtlCol="0">
            <a:spAutoFit/>
          </a:bodyPr>
          <a:lstStyle/>
          <a:p>
            <a:r>
              <a:rPr lang="en-US" dirty="0">
                <a:latin typeface="Century Gothic" panose="020B0502020202020204" pitchFamily="34" charset="0"/>
              </a:rPr>
              <a:t>PROPOSED</a:t>
            </a:r>
          </a:p>
        </p:txBody>
      </p:sp>
      <p:pic>
        <p:nvPicPr>
          <p:cNvPr id="12" name="Audio 11">
            <a:hlinkClick r:id="" action="ppaction://media"/>
            <a:extLst>
              <a:ext uri="{FF2B5EF4-FFF2-40B4-BE49-F238E27FC236}">
                <a16:creationId xmlns:a16="http://schemas.microsoft.com/office/drawing/2014/main" id="{D69277E3-9FA2-4402-B1F1-DC46E0A658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63398887"/>
      </p:ext>
    </p:extLst>
  </p:cSld>
  <p:clrMapOvr>
    <a:masterClrMapping/>
  </p:clrMapOvr>
  <mc:AlternateContent xmlns:mc="http://schemas.openxmlformats.org/markup-compatibility/2006" xmlns:p14="http://schemas.microsoft.com/office/powerpoint/2010/main">
    <mc:Choice Requires="p14">
      <p:transition spd="slow" p14:dur="2000" advTm="12254"/>
    </mc:Choice>
    <mc:Fallback xmlns="">
      <p:transition spd="slow" advTm="12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3740" x="2787650" y="1860550"/>
          <p14:tracePt t="3770" x="2787650" y="1870075"/>
          <p14:tracePt t="3833" x="2778125" y="1860550"/>
          <p14:tracePt t="3841" x="2770188" y="1835150"/>
          <p14:tracePt t="3849" x="2762250" y="1819275"/>
          <p14:tracePt t="3857" x="2752725" y="1801813"/>
          <p14:tracePt t="3864" x="2744788" y="1766888"/>
          <p14:tracePt t="3872" x="2736850" y="1741488"/>
          <p14:tracePt t="3880" x="2727325" y="1725613"/>
          <p14:tracePt t="3888" x="2719388" y="1708150"/>
          <p14:tracePt t="3896" x="2719388" y="1690688"/>
          <p14:tracePt t="3904" x="2719388" y="1665288"/>
          <p14:tracePt t="3912" x="2711450" y="1649413"/>
          <p14:tracePt t="3920" x="2711450" y="1622425"/>
          <p14:tracePt t="3927" x="2711450" y="1597025"/>
          <p14:tracePt t="3938" x="2711450" y="1589088"/>
          <p14:tracePt t="3943" x="2711450" y="1563688"/>
          <p14:tracePt t="3951" x="2711450" y="1538288"/>
          <p14:tracePt t="3959" x="2711450" y="1512888"/>
          <p14:tracePt t="3966" x="2711450" y="1487488"/>
          <p14:tracePt t="3974" x="2711450" y="1462088"/>
          <p14:tracePt t="3982" x="2711450" y="1452563"/>
          <p14:tracePt t="3990" x="2711450" y="1419225"/>
          <p14:tracePt t="3998" x="2711450" y="1401763"/>
          <p14:tracePt t="4006" x="2711450" y="1393825"/>
          <p14:tracePt t="4014" x="2711450" y="1360488"/>
          <p14:tracePt t="4020" x="2711450" y="1325563"/>
          <p14:tracePt t="4029" x="2711450" y="1300163"/>
          <p14:tracePt t="4037" x="2719388" y="1274763"/>
          <p14:tracePt t="4045" x="2727325" y="1241425"/>
          <p14:tracePt t="4053" x="2727325" y="1216025"/>
          <p14:tracePt t="4061" x="2736850" y="1189038"/>
          <p14:tracePt t="4070" x="2744788" y="1173163"/>
          <p14:tracePt t="4076" x="2744788" y="1147763"/>
          <p14:tracePt t="4084" x="2752725" y="1122363"/>
          <p14:tracePt t="4092" x="2770188" y="1104900"/>
          <p14:tracePt t="4100" x="2770188" y="1096963"/>
          <p14:tracePt t="4108" x="2778125" y="1079500"/>
          <p14:tracePt t="4116" x="2787650" y="1062038"/>
          <p14:tracePt t="4124" x="2787650" y="1054100"/>
          <p14:tracePt t="4131" x="2795588" y="1036638"/>
          <p14:tracePt t="4139" x="2813050" y="1019175"/>
          <p14:tracePt t="4147" x="2820988" y="1003300"/>
          <p14:tracePt t="4155" x="2838450" y="985838"/>
          <p14:tracePt t="4163" x="2855913" y="968375"/>
          <p14:tracePt t="4171" x="2863850" y="952500"/>
          <p14:tracePt t="4178" x="2881313" y="935038"/>
          <p14:tracePt t="4187" x="2897188" y="925513"/>
          <p14:tracePt t="4194" x="2914650" y="909638"/>
          <p14:tracePt t="4203" x="2932113" y="892175"/>
          <p14:tracePt t="4210" x="2940050" y="884238"/>
          <p14:tracePt t="4218" x="2957513" y="858838"/>
          <p14:tracePt t="4225" x="2974975" y="849313"/>
          <p14:tracePt t="4233" x="3000375" y="841375"/>
          <p14:tracePt t="4241" x="3016250" y="823913"/>
          <p14:tracePt t="4249" x="3041650" y="808038"/>
          <p14:tracePt t="4256" x="3067050" y="790575"/>
          <p14:tracePt t="4264" x="3101975" y="773113"/>
          <p14:tracePt t="4272" x="3135313" y="755650"/>
          <p14:tracePt t="4280" x="3170238" y="747713"/>
          <p14:tracePt t="4288" x="3228975" y="730250"/>
          <p14:tracePt t="4296" x="3279775" y="714375"/>
          <p14:tracePt t="4304" x="3348038" y="696913"/>
          <p14:tracePt t="4312" x="3424238" y="688975"/>
          <p14:tracePt t="4320" x="3459163" y="679450"/>
          <p14:tracePt t="4327" x="3543300" y="654050"/>
          <p14:tracePt t="4335" x="3619500" y="646113"/>
          <p14:tracePt t="4343" x="3722688" y="636588"/>
          <p14:tracePt t="4351" x="3790950" y="620713"/>
          <p14:tracePt t="4359" x="3908425" y="611188"/>
          <p14:tracePt t="4367" x="3994150" y="603250"/>
          <p14:tracePt t="4375" x="4062413" y="595313"/>
          <p14:tracePt t="4382" x="4113213" y="585788"/>
          <p14:tracePt t="4390" x="4197350" y="585788"/>
          <p14:tracePt t="4398" x="4257675" y="585788"/>
          <p14:tracePt t="4406" x="4359275" y="569913"/>
          <p14:tracePt t="4414" x="4410075" y="569913"/>
          <p14:tracePt t="4422" x="4445000" y="560388"/>
          <p14:tracePt t="4430" x="4503738" y="560388"/>
          <p14:tracePt t="4437" x="4572000" y="560388"/>
          <p14:tracePt t="4445" x="4630738" y="560388"/>
          <p14:tracePt t="4453" x="4673600" y="560388"/>
          <p14:tracePt t="4461" x="4733925" y="560388"/>
          <p14:tracePt t="4470" x="4792663" y="560388"/>
          <p14:tracePt t="4477" x="4852988" y="560388"/>
          <p14:tracePt t="4484" x="4878388" y="560388"/>
          <p14:tracePt t="4492" x="4937125" y="560388"/>
          <p14:tracePt t="4500" x="4979988" y="560388"/>
          <p14:tracePt t="4508" x="5013325" y="560388"/>
          <p14:tracePt t="4516" x="5073650" y="569913"/>
          <p14:tracePt t="4524" x="5106988" y="577850"/>
          <p14:tracePt t="4532" x="5132388" y="585788"/>
          <p14:tracePt t="4539" x="5183188" y="620713"/>
          <p14:tracePt t="4547" x="5218113" y="636588"/>
          <p14:tracePt t="4555" x="5268913" y="663575"/>
          <p14:tracePt t="4563" x="5302250" y="679450"/>
          <p14:tracePt t="4572" x="5345113" y="722313"/>
          <p14:tracePt t="4579" x="5395913" y="747713"/>
          <p14:tracePt t="4586" x="5430838" y="790575"/>
          <p14:tracePt t="4594" x="5497513" y="841375"/>
          <p14:tracePt t="4603" x="5524500" y="866775"/>
          <p14:tracePt t="4610" x="5575300" y="942975"/>
          <p14:tracePt t="4619" x="5634038" y="1003300"/>
          <p14:tracePt t="4626" x="5659438" y="1044575"/>
          <p14:tracePt t="4633" x="5684838" y="1087438"/>
          <p14:tracePt t="4641" x="5710238" y="1130300"/>
          <p14:tracePt t="4649" x="5727700" y="1173163"/>
          <p14:tracePt t="4657" x="5735638" y="1198563"/>
          <p14:tracePt t="4665" x="5745163" y="1249363"/>
          <p14:tracePt t="4673" x="5753100" y="1274763"/>
          <p14:tracePt t="4681" x="5761038" y="1300163"/>
          <p14:tracePt t="4688" x="5761038" y="1333500"/>
          <p14:tracePt t="4696" x="5770563" y="1368425"/>
          <p14:tracePt t="4704" x="5770563" y="1401763"/>
          <p14:tracePt t="4712" x="5770563" y="1444625"/>
          <p14:tracePt t="4720" x="5770563" y="1462088"/>
          <p14:tracePt t="4728" x="5770563" y="1487488"/>
          <p14:tracePt t="4736" x="5770563" y="1512888"/>
          <p14:tracePt t="4743" x="5770563" y="1520825"/>
          <p14:tracePt t="4751" x="5770563" y="1538288"/>
          <p14:tracePt t="4759" x="5770563" y="1563688"/>
          <p14:tracePt t="4767" x="5770563" y="1581150"/>
          <p14:tracePt t="4775" x="5761038" y="1606550"/>
          <p14:tracePt t="4783" x="5753100" y="1631950"/>
          <p14:tracePt t="4790" x="5745163" y="1649413"/>
          <p14:tracePt t="4798" x="5727700" y="1657350"/>
          <p14:tracePt t="4806" x="5719763" y="1674813"/>
          <p14:tracePt t="4814" x="5694363" y="1700213"/>
          <p14:tracePt t="4822" x="5668963" y="1725613"/>
          <p14:tracePt t="4830" x="5651500" y="1751013"/>
          <p14:tracePt t="4838" x="5616575" y="1758950"/>
          <p14:tracePt t="4845" x="5591175" y="1776413"/>
          <p14:tracePt t="4853" x="5557838" y="1784350"/>
          <p14:tracePt t="4861" x="5532438" y="1793875"/>
          <p14:tracePt t="4869" x="5507038" y="1801813"/>
          <p14:tracePt t="4877" x="5464175" y="1819275"/>
          <p14:tracePt t="4886" x="5395913" y="1835150"/>
          <p14:tracePt t="4892" x="5319713" y="1835150"/>
          <p14:tracePt t="4900" x="5276850" y="1835150"/>
          <p14:tracePt t="4908" x="5192713" y="1835150"/>
          <p14:tracePt t="4916" x="5149850" y="1835150"/>
          <p14:tracePt t="4924" x="5106988" y="1835150"/>
          <p14:tracePt t="4932" x="5081588" y="1835150"/>
          <p14:tracePt t="4940" x="5056188" y="1835150"/>
          <p14:tracePt t="4947" x="5038725" y="1835150"/>
          <p14:tracePt t="4955" x="5030788" y="1835150"/>
          <p14:tracePt t="4963" x="5013325" y="1835150"/>
          <p14:tracePt t="4979" x="4987925" y="1835150"/>
          <p14:tracePt t="4987" x="4979988" y="1835150"/>
          <p14:tracePt t="4995" x="4962525" y="1835150"/>
          <p14:tracePt t="5003" x="4929188" y="1835150"/>
          <p14:tracePt t="5010" x="4911725" y="1844675"/>
          <p14:tracePt t="5019" x="4878388" y="1852613"/>
          <p14:tracePt t="5026" x="4827588" y="1860550"/>
          <p14:tracePt t="5034" x="4784725" y="1870075"/>
          <p14:tracePt t="5042" x="4741863" y="1878013"/>
          <p14:tracePt t="5049" x="4708525" y="1885950"/>
          <p14:tracePt t="5057" x="4673600" y="1885950"/>
          <p14:tracePt t="5065" x="4657725" y="1885950"/>
          <p14:tracePt t="5073" x="4630738" y="1895475"/>
          <p14:tracePt t="5081" x="4579938" y="1895475"/>
          <p14:tracePt t="5089" x="4538663" y="1895475"/>
          <p14:tracePt t="5096" x="4495800" y="1895475"/>
          <p14:tracePt t="5104" x="4460875" y="1895475"/>
          <p14:tracePt t="5112" x="4419600" y="1895475"/>
          <p14:tracePt t="5120" x="4376738" y="1895475"/>
          <p14:tracePt t="5128" x="4351338" y="1895475"/>
          <p14:tracePt t="5136" x="4316413" y="1895475"/>
          <p14:tracePt t="5144" x="4240213" y="1895475"/>
          <p14:tracePt t="5151" x="4197350" y="1895475"/>
          <p14:tracePt t="5159" x="4164013" y="1895475"/>
          <p14:tracePt t="5167" x="4113213" y="1895475"/>
          <p14:tracePt t="5175" x="4062413" y="1895475"/>
          <p14:tracePt t="5183" x="4019550" y="1885950"/>
          <p14:tracePt t="5191" x="3976688" y="1870075"/>
          <p14:tracePt t="5198" x="3925888" y="1870075"/>
          <p14:tracePt t="5206" x="3908425" y="1870075"/>
          <p14:tracePt t="5214" x="3875088" y="1860550"/>
          <p14:tracePt t="5222" x="3849688" y="1860550"/>
          <p14:tracePt t="5230" x="3824288" y="1852613"/>
          <p14:tracePt t="5238" x="3816350" y="1844675"/>
          <p14:tracePt t="5246" x="3806825" y="1844675"/>
          <p14:tracePt t="5253" x="3798888" y="1835150"/>
          <p14:tracePt t="5261" x="3790950" y="1835150"/>
          <p14:tracePt t="5270" x="3781425" y="1835150"/>
          <p14:tracePt t="5277" x="3773488" y="1827213"/>
          <p14:tracePt t="5285" x="3763963" y="1827213"/>
          <p14:tracePt t="5293" x="3748088" y="1827213"/>
          <p14:tracePt t="5300" x="3722688" y="1819275"/>
          <p14:tracePt t="5308" x="3705225" y="1809750"/>
          <p14:tracePt t="5316" x="3662363" y="1801813"/>
          <p14:tracePt t="5324" x="3629025" y="1793875"/>
          <p14:tracePt t="5332" x="3578225" y="1766888"/>
          <p14:tracePt t="5340" x="3543300" y="1758950"/>
          <p14:tracePt t="5348" x="3502025" y="1751013"/>
          <p14:tracePt t="5355" x="3475038" y="1741488"/>
          <p14:tracePt t="5363" x="3459163" y="1741488"/>
          <p14:tracePt t="5371" x="3449638" y="1733550"/>
          <p14:tracePt t="5379" x="3441700" y="1733550"/>
          <p14:tracePt t="5387" x="3433763" y="1733550"/>
          <p14:tracePt t="5395" x="3424238" y="1733550"/>
          <p14:tracePt t="5403" x="3424238" y="1725613"/>
          <p14:tracePt t="5410" x="3416300" y="1725613"/>
          <p14:tracePt t="5419" x="3416300" y="1716088"/>
          <p14:tracePt t="5426" x="3408363" y="1716088"/>
          <p14:tracePt t="5442" x="3398838" y="1708150"/>
          <p14:tracePt t="5450" x="3382963" y="1700213"/>
          <p14:tracePt t="5465" x="3382963" y="1690688"/>
          <p14:tracePt t="5473" x="3373438" y="1690688"/>
          <p14:tracePt t="5481" x="3365500" y="1690688"/>
          <p14:tracePt t="5497" x="3355975" y="1682750"/>
          <p14:tracePt t="5505" x="3355975" y="1674813"/>
          <p14:tracePt t="5512" x="3348038" y="1674813"/>
          <p14:tracePt t="5520" x="3340100" y="1674813"/>
          <p14:tracePt t="5528" x="3340100" y="1665288"/>
          <p14:tracePt t="5536" x="3330575" y="1657350"/>
          <p14:tracePt t="5544" x="3322638" y="1649413"/>
          <p14:tracePt t="5552" x="3314700" y="1649413"/>
          <p14:tracePt t="5575" x="3305175" y="1639888"/>
          <p14:tracePt t="5583" x="3297238" y="1631950"/>
          <p14:tracePt t="5591" x="3289300" y="1631950"/>
          <p14:tracePt t="5599" x="3279775" y="1631950"/>
          <p14:tracePt t="5607" x="3263900" y="1622425"/>
          <p14:tracePt t="5614" x="3238500" y="1606550"/>
          <p14:tracePt t="5622" x="3221038" y="1597025"/>
          <p14:tracePt t="5630" x="3203575" y="1589088"/>
          <p14:tracePt t="5638" x="3195638" y="1581150"/>
          <p14:tracePt t="5646" x="3178175" y="1571625"/>
          <p14:tracePt t="5654" x="3160713" y="1563688"/>
          <p14:tracePt t="5661" x="3152775" y="1555750"/>
          <p14:tracePt t="5668" x="3135313" y="1538288"/>
          <p14:tracePt t="5677" x="3135313" y="1530350"/>
          <p14:tracePt t="5685" x="3119438" y="1520825"/>
          <p14:tracePt t="5693" x="3101975" y="1495425"/>
          <p14:tracePt t="5703" x="3094038" y="1477963"/>
          <p14:tracePt t="5708" x="3094038" y="1462088"/>
          <p14:tracePt t="5716" x="3094038" y="1444625"/>
          <p14:tracePt t="5724" x="3094038" y="1427163"/>
          <p14:tracePt t="5732" x="3084513" y="1401763"/>
          <p14:tracePt t="5740" x="3084513" y="1385888"/>
          <p14:tracePt t="5748" x="3084513" y="1360488"/>
          <p14:tracePt t="5756" x="3084513" y="1333500"/>
          <p14:tracePt t="5763" x="3084513" y="1317625"/>
          <p14:tracePt t="5771" x="3084513" y="1292225"/>
          <p14:tracePt t="5779" x="3084513" y="1282700"/>
          <p14:tracePt t="5787" x="3084513" y="1266825"/>
          <p14:tracePt t="5795" x="3084513" y="1241425"/>
          <p14:tracePt t="5803" x="3084513" y="1223963"/>
          <p14:tracePt t="5811" x="3084513" y="1206500"/>
          <p14:tracePt t="5819" x="3084513" y="1189038"/>
          <p14:tracePt t="5826" x="3084513" y="1173163"/>
          <p14:tracePt t="5835" x="3084513" y="1155700"/>
          <p14:tracePt t="5842" x="3094038" y="1138238"/>
          <p14:tracePt t="5850" x="3094038" y="1130300"/>
          <p14:tracePt t="5858" x="3101975" y="1112838"/>
          <p14:tracePt t="5866" x="3109913" y="1096963"/>
          <p14:tracePt t="5873" x="3109913" y="1087438"/>
          <p14:tracePt t="5881" x="3127375" y="1062038"/>
          <p14:tracePt t="5889" x="3135313" y="1036638"/>
          <p14:tracePt t="5897" x="3144838" y="1019175"/>
          <p14:tracePt t="5905" x="3152775" y="1003300"/>
          <p14:tracePt t="5913" x="3160713" y="985838"/>
          <p14:tracePt t="5921" x="3170238" y="960438"/>
          <p14:tracePt t="5928" x="3178175" y="952500"/>
          <p14:tracePt t="5937" x="3186113" y="935038"/>
          <p14:tracePt t="5944" x="3186113" y="917575"/>
          <p14:tracePt t="5951" x="3195638" y="900113"/>
          <p14:tracePt t="5960" x="3211513" y="892175"/>
          <p14:tracePt t="5968" x="3211513" y="874713"/>
          <p14:tracePt t="5975" x="3221038" y="866775"/>
          <p14:tracePt t="5983" x="3228975" y="858838"/>
          <p14:tracePt t="5991" x="3246438" y="849313"/>
          <p14:tracePt t="5999" x="3254375" y="833438"/>
          <p14:tracePt t="6007" x="3279775" y="815975"/>
          <p14:tracePt t="6015" x="3305175" y="798513"/>
          <p14:tracePt t="6022" x="3330575" y="781050"/>
          <p14:tracePt t="6030" x="3365500" y="781050"/>
          <p14:tracePt t="6038" x="3398838" y="755650"/>
          <p14:tracePt t="6046" x="3467100" y="747713"/>
          <p14:tracePt t="6054" x="3517900" y="739775"/>
          <p14:tracePt t="6062" x="3578225" y="730250"/>
          <p14:tracePt t="6069" x="3636963" y="730250"/>
          <p14:tracePt t="6077" x="3679825" y="730250"/>
          <p14:tracePt t="6085" x="3713163" y="722313"/>
          <p14:tracePt t="6093" x="3738563" y="722313"/>
          <p14:tracePt t="6102" x="3763963" y="722313"/>
          <p14:tracePt t="6109" x="3790950" y="714375"/>
          <p14:tracePt t="6118" x="3824288" y="714375"/>
          <p14:tracePt t="6124" x="3849688" y="714375"/>
          <p14:tracePt t="6132" x="3883025" y="704850"/>
          <p14:tracePt t="6140" x="3917950" y="704850"/>
          <p14:tracePt t="6148" x="3986213" y="704850"/>
          <p14:tracePt t="6156" x="4037013" y="704850"/>
          <p14:tracePt t="6164" x="4070350" y="704850"/>
          <p14:tracePt t="6172" x="4121150" y="704850"/>
          <p14:tracePt t="6179" x="4214813" y="704850"/>
          <p14:tracePt t="6187" x="4300538" y="722313"/>
          <p14:tracePt t="6203" x="4402138" y="730250"/>
          <p14:tracePt t="6211" x="4486275" y="739775"/>
          <p14:tracePt t="6219" x="4554538" y="755650"/>
          <p14:tracePt t="6226" x="4614863" y="765175"/>
          <p14:tracePt t="6235" x="4673600" y="773113"/>
          <p14:tracePt t="6242" x="4691063" y="773113"/>
          <p14:tracePt t="6250" x="4733925" y="781050"/>
          <p14:tracePt t="6258" x="4767263" y="781050"/>
          <p14:tracePt t="6266" x="4792663" y="790575"/>
          <p14:tracePt t="6274" x="4827588" y="798513"/>
          <p14:tracePt t="6281" x="4843463" y="798513"/>
          <p14:tracePt t="6289" x="4878388" y="808038"/>
          <p14:tracePt t="6297" x="4903788" y="815975"/>
          <p14:tracePt t="6305" x="4929188" y="823913"/>
          <p14:tracePt t="6313" x="4954588" y="823913"/>
          <p14:tracePt t="6321" x="4962525" y="823913"/>
          <p14:tracePt t="6329" x="4979988" y="833438"/>
          <p14:tracePt t="6336" x="5005388" y="841375"/>
          <p14:tracePt t="6344" x="5038725" y="849313"/>
          <p14:tracePt t="6352" x="5064125" y="849313"/>
          <p14:tracePt t="6360" x="5099050" y="858838"/>
          <p14:tracePt t="6368" x="5116513" y="866775"/>
          <p14:tracePt t="6376" x="5132388" y="874713"/>
          <p14:tracePt t="6385" x="5141913" y="874713"/>
          <p14:tracePt t="6399" x="5149850" y="884238"/>
          <p14:tracePt t="6407" x="5157788" y="884238"/>
          <p14:tracePt t="6415" x="5167313" y="884238"/>
          <p14:tracePt t="6438" x="5175250" y="884238"/>
          <p14:tracePt t="6462" x="5183188" y="884238"/>
          <p14:tracePt t="6565" x="0" y="0"/>
        </p14:tracePtLst>
        <p14:tracePtLst>
          <p14:tracePt t="7241" x="4648200" y="4683125"/>
          <p14:tracePt t="7333" x="4648200" y="4673600"/>
          <p14:tracePt t="7341" x="4648200" y="4657725"/>
          <p14:tracePt t="7349" x="4648200" y="4630738"/>
          <p14:tracePt t="7356" x="4648200" y="4605338"/>
          <p14:tracePt t="7364" x="4648200" y="4564063"/>
          <p14:tracePt t="7372" x="4648200" y="4503738"/>
          <p14:tracePt t="7380" x="4648200" y="4470400"/>
          <p14:tracePt t="7388" x="4648200" y="4419600"/>
          <p14:tracePt t="7396" x="4657725" y="4376738"/>
          <p14:tracePt t="7404" x="4657725" y="4333875"/>
          <p14:tracePt t="7411" x="4665663" y="4283075"/>
          <p14:tracePt t="7419" x="4665663" y="4249738"/>
          <p14:tracePt t="7427" x="4665663" y="4197350"/>
          <p14:tracePt t="7435" x="4683125" y="4138613"/>
          <p14:tracePt t="7443" x="4683125" y="4079875"/>
          <p14:tracePt t="7451" x="4683125" y="4037013"/>
          <p14:tracePt t="7459" x="4683125" y="3994150"/>
          <p14:tracePt t="7467" x="4683125" y="3960813"/>
          <p14:tracePt t="7474" x="4683125" y="3925888"/>
          <p14:tracePt t="7482" x="4683125" y="3900488"/>
          <p14:tracePt t="7490" x="4683125" y="3857625"/>
          <p14:tracePt t="7498" x="4691063" y="3824288"/>
          <p14:tracePt t="7506" x="4691063" y="3798888"/>
          <p14:tracePt t="7514" x="4691063" y="3763963"/>
          <p14:tracePt t="7521" x="4691063" y="3738563"/>
          <p14:tracePt t="7529" x="4699000" y="3713163"/>
          <p14:tracePt t="7537" x="4699000" y="3697288"/>
          <p14:tracePt t="7545" x="4699000" y="3687763"/>
          <p14:tracePt t="7553" x="4699000" y="3679825"/>
          <p14:tracePt t="7561" x="4699000" y="3662363"/>
          <p14:tracePt t="7576" x="4699000" y="3646488"/>
          <p14:tracePt t="7592" x="4708525" y="3619500"/>
          <p14:tracePt t="7601" x="4708525" y="3603625"/>
          <p14:tracePt t="7608" x="4716463" y="3586163"/>
          <p14:tracePt t="7617" x="4724400" y="3560763"/>
          <p14:tracePt t="7623" x="4733925" y="3543300"/>
          <p14:tracePt t="7631" x="4741863" y="3543300"/>
          <p14:tracePt t="7639" x="4749800" y="3527425"/>
          <p14:tracePt t="7647" x="4759325" y="3527425"/>
          <p14:tracePt t="7655" x="4775200" y="3509963"/>
          <p14:tracePt t="7663" x="4792663" y="3502025"/>
          <p14:tracePt t="7671" x="4827588" y="3492500"/>
          <p14:tracePt t="7678" x="4852988" y="3484563"/>
          <p14:tracePt t="7686" x="4868863" y="3475038"/>
          <p14:tracePt t="7694" x="4903788" y="3467100"/>
          <p14:tracePt t="7702" x="4919663" y="3467100"/>
          <p14:tracePt t="7710" x="4954588" y="3459163"/>
          <p14:tracePt t="7718" x="4972050" y="3449638"/>
          <p14:tracePt t="7726" x="4997450" y="3441700"/>
          <p14:tracePt t="7733" x="5022850" y="3433763"/>
          <p14:tracePt t="7741" x="5048250" y="3433763"/>
          <p14:tracePt t="7750" x="5064125" y="3424238"/>
          <p14:tracePt t="7757" x="5091113" y="3416300"/>
          <p14:tracePt t="7765" x="5132388" y="3408363"/>
          <p14:tracePt t="7773" x="5192713" y="3398838"/>
          <p14:tracePt t="7780" x="5235575" y="3398838"/>
          <p14:tracePt t="7788" x="5294313" y="3390900"/>
          <p14:tracePt t="7796" x="5370513" y="3382963"/>
          <p14:tracePt t="7804" x="5405438" y="3382963"/>
          <p14:tracePt t="7812" x="5481638" y="3373438"/>
          <p14:tracePt t="7820" x="5514975" y="3373438"/>
          <p14:tracePt t="7827" x="5591175" y="3355975"/>
          <p14:tracePt t="7835" x="5659438" y="3355975"/>
          <p14:tracePt t="7843" x="5710238" y="3348038"/>
          <p14:tracePt t="7851" x="5778500" y="3348038"/>
          <p14:tracePt t="7859" x="5846763" y="3348038"/>
          <p14:tracePt t="7867" x="5965825" y="3340100"/>
          <p14:tracePt t="7875" x="6049963" y="3340100"/>
          <p14:tracePt t="7882" x="6135688" y="3330575"/>
          <p14:tracePt t="7890" x="6221413" y="3330575"/>
          <p14:tracePt t="7898" x="6262688" y="3330575"/>
          <p14:tracePt t="7906" x="6391275" y="3314700"/>
          <p14:tracePt t="7914" x="6475413" y="3314700"/>
          <p14:tracePt t="7921" x="6535738" y="3314700"/>
          <p14:tracePt t="7929" x="6602413" y="3314700"/>
          <p14:tracePt t="7937" x="6705600" y="3305175"/>
          <p14:tracePt t="7945" x="6764338" y="3305175"/>
          <p14:tracePt t="7953" x="6824663" y="3305175"/>
          <p14:tracePt t="7961" x="6832600" y="3305175"/>
          <p14:tracePt t="7969" x="6891338" y="3305175"/>
          <p14:tracePt t="7976" x="6926263" y="3297238"/>
          <p14:tracePt t="7984" x="6969125" y="3297238"/>
          <p14:tracePt t="7992" x="7010400" y="3297238"/>
          <p14:tracePt t="8000" x="7053263" y="3289300"/>
          <p14:tracePt t="8008" x="7104063" y="3289300"/>
          <p14:tracePt t="8017" x="7129463" y="3289300"/>
          <p14:tracePt t="8024" x="7172325" y="3289300"/>
          <p14:tracePt t="8031" x="7205663" y="3289300"/>
          <p14:tracePt t="8039" x="7248525" y="3289300"/>
          <p14:tracePt t="8047" x="7316788" y="3289300"/>
          <p14:tracePt t="8055" x="7367588" y="3289300"/>
          <p14:tracePt t="8063" x="7418388" y="3289300"/>
          <p14:tracePt t="8071" x="7453313" y="3289300"/>
          <p14:tracePt t="8078" x="7486650" y="3289300"/>
          <p14:tracePt t="8086" x="7521575" y="3289300"/>
          <p14:tracePt t="8094" x="7537450" y="3289300"/>
          <p14:tracePt t="8102" x="7562850" y="3289300"/>
          <p14:tracePt t="8110" x="7572375" y="3289300"/>
          <p14:tracePt t="8118" x="7588250" y="3289300"/>
          <p14:tracePt t="8126" x="7605713" y="3289300"/>
          <p14:tracePt t="8133" x="7613650" y="3289300"/>
          <p14:tracePt t="8141" x="7623175" y="3289300"/>
          <p14:tracePt t="8150" x="7631113" y="3289300"/>
          <p14:tracePt t="8165" x="7639050" y="3289300"/>
          <p14:tracePt t="8180" x="7648575" y="3289300"/>
          <p14:tracePt t="8188" x="7656513" y="3289300"/>
          <p14:tracePt t="8196" x="7666038" y="3289300"/>
          <p14:tracePt t="8204" x="7681913" y="3289300"/>
          <p14:tracePt t="8212" x="7699375" y="3289300"/>
          <p14:tracePt t="8220" x="7724775" y="3289300"/>
          <p14:tracePt t="8234" x="7767638" y="3289300"/>
          <p14:tracePt t="8243" x="7783513" y="3289300"/>
          <p14:tracePt t="8250" x="7810500" y="3289300"/>
          <p14:tracePt t="8259" x="7826375" y="3289300"/>
          <p14:tracePt t="8266" x="7843838" y="3289300"/>
          <p14:tracePt t="8275" x="7851775" y="3289300"/>
          <p14:tracePt t="8283" x="7861300" y="3289300"/>
          <p14:tracePt t="8290" x="7869238" y="3289300"/>
          <p14:tracePt t="8306" x="7877175" y="3289300"/>
          <p14:tracePt t="8408" x="7886700" y="3297238"/>
          <p14:tracePt t="8415" x="7894638" y="3322638"/>
          <p14:tracePt t="8424" x="7912100" y="3355975"/>
          <p14:tracePt t="8432" x="7920038" y="3390900"/>
          <p14:tracePt t="8439" x="7937500" y="3433763"/>
          <p14:tracePt t="8447" x="7945438" y="3467100"/>
          <p14:tracePt t="8455" x="7954963" y="3517900"/>
          <p14:tracePt t="8463" x="7962900" y="3560763"/>
          <p14:tracePt t="8471" x="7970838" y="3594100"/>
          <p14:tracePt t="8479" x="7980363" y="3636963"/>
          <p14:tracePt t="8487" x="7980363" y="3671888"/>
          <p14:tracePt t="8494" x="7980363" y="3713163"/>
          <p14:tracePt t="8502" x="7980363" y="3748088"/>
          <p14:tracePt t="8510" x="7980363" y="3781425"/>
          <p14:tracePt t="8518" x="7980363" y="3832225"/>
          <p14:tracePt t="8526" x="7980363" y="3892550"/>
          <p14:tracePt t="8534" x="7980363" y="3935413"/>
          <p14:tracePt t="8542" x="7980363" y="3976688"/>
          <p14:tracePt t="8550" x="7980363" y="4011613"/>
          <p14:tracePt t="8557" x="7980363" y="4037013"/>
          <p14:tracePt t="8566" x="7980363" y="4062413"/>
          <p14:tracePt t="8573" x="7980363" y="4087813"/>
          <p14:tracePt t="8581" x="7980363" y="4095750"/>
          <p14:tracePt t="8589" x="7980363" y="4121150"/>
          <p14:tracePt t="8596" x="7980363" y="4146550"/>
          <p14:tracePt t="8604" x="7980363" y="4164013"/>
          <p14:tracePt t="8612" x="7980363" y="4197350"/>
          <p14:tracePt t="8620" x="7980363" y="4232275"/>
          <p14:tracePt t="8628" x="7980363" y="4265613"/>
          <p14:tracePt t="8636" x="7980363" y="4283075"/>
          <p14:tracePt t="8644" x="7980363" y="4316413"/>
          <p14:tracePt t="8651" x="7970838" y="4351338"/>
          <p14:tracePt t="8659" x="7962900" y="4394200"/>
          <p14:tracePt t="8667" x="7962900" y="4427538"/>
          <p14:tracePt t="8675" x="7954963" y="4460875"/>
          <p14:tracePt t="8683" x="7954963" y="4495800"/>
          <p14:tracePt t="8691" x="7945438" y="4513263"/>
          <p14:tracePt t="8699" x="7945438" y="4546600"/>
          <p14:tracePt t="8706" x="7937500" y="4579938"/>
          <p14:tracePt t="8714" x="7920038" y="4614863"/>
          <p14:tracePt t="8722" x="7912100" y="4648200"/>
          <p14:tracePt t="8730" x="7886700" y="4708525"/>
          <p14:tracePt t="8738" x="7886700" y="4724400"/>
          <p14:tracePt t="8746" x="7861300" y="4767263"/>
          <p14:tracePt t="8754" x="7835900" y="4827588"/>
          <p14:tracePt t="8761" x="7800975" y="4868863"/>
          <p14:tracePt t="8769" x="7783513" y="4894263"/>
          <p14:tracePt t="8777" x="7758113" y="4919663"/>
          <p14:tracePt t="8785" x="7732713" y="4937125"/>
          <p14:tracePt t="8793" x="7716838" y="4946650"/>
          <p14:tracePt t="8801" x="7699375" y="4962525"/>
          <p14:tracePt t="8808" x="7691438" y="4979988"/>
          <p14:tracePt t="8816" x="7666038" y="4987925"/>
          <p14:tracePt t="8824" x="7639050" y="5005388"/>
          <p14:tracePt t="8832" x="7605713" y="5013325"/>
          <p14:tracePt t="8840" x="7529513" y="5030788"/>
          <p14:tracePt t="8850" x="7478713" y="5030788"/>
          <p14:tracePt t="8855" x="7427913" y="5038725"/>
          <p14:tracePt t="8863" x="7359650" y="5038725"/>
          <p14:tracePt t="8871" x="7258050" y="5038725"/>
          <p14:tracePt t="8879" x="7172325" y="5038725"/>
          <p14:tracePt t="8887" x="7061200" y="5038725"/>
          <p14:tracePt t="8895" x="6943725" y="5038725"/>
          <p14:tracePt t="8903" x="6883400" y="5030788"/>
          <p14:tracePt t="8910" x="6772275" y="5013325"/>
          <p14:tracePt t="8917" x="6713538" y="5013325"/>
          <p14:tracePt t="8926" x="6569075" y="5005388"/>
          <p14:tracePt t="8934" x="6500813" y="4997450"/>
          <p14:tracePt t="8942" x="6457950" y="4997450"/>
          <p14:tracePt t="8950" x="6381750" y="4979988"/>
          <p14:tracePt t="8957" x="6348413" y="4979988"/>
          <p14:tracePt t="8965" x="6323013" y="4979988"/>
          <p14:tracePt t="8973" x="6288088" y="4979988"/>
          <p14:tracePt t="8981" x="6262688" y="4972050"/>
          <p14:tracePt t="8989" x="6237288" y="4972050"/>
          <p14:tracePt t="8997" x="6229350" y="4972050"/>
          <p14:tracePt t="9004" x="6221413" y="4972050"/>
          <p14:tracePt t="9012" x="6203950" y="4972050"/>
          <p14:tracePt t="9020" x="6178550" y="4972050"/>
          <p14:tracePt t="9028" x="6161088" y="4972050"/>
          <p14:tracePt t="9036" x="6153150" y="4972050"/>
          <p14:tracePt t="9044" x="6127750" y="4972050"/>
          <p14:tracePt t="9052" x="6118225" y="4972050"/>
          <p14:tracePt t="9163" x="0" y="0"/>
        </p14:tracePtLst>
        <p14:tracePtLst>
          <p14:tracePt t="9697" x="4665663" y="3594100"/>
          <p14:tracePt t="9805" x="4673600" y="3594100"/>
          <p14:tracePt t="9813" x="4683125" y="3594100"/>
          <p14:tracePt t="9821" x="4708525" y="3594100"/>
          <p14:tracePt t="9828" x="4749800" y="3594100"/>
          <p14:tracePt t="9836" x="4784725" y="3586163"/>
          <p14:tracePt t="9844" x="4827588" y="3586163"/>
          <p14:tracePt t="9852" x="4894263" y="3586163"/>
          <p14:tracePt t="9860" x="4972050" y="3586163"/>
          <p14:tracePt t="9868" x="5038725" y="3586163"/>
          <p14:tracePt t="9876" x="5106988" y="3586163"/>
          <p14:tracePt t="9883" x="5167313" y="3586163"/>
          <p14:tracePt t="9891" x="5243513" y="3586163"/>
          <p14:tracePt t="9899" x="5327650" y="3586163"/>
          <p14:tracePt t="9907" x="5345113" y="3586163"/>
          <p14:tracePt t="9915" x="5387975" y="3586163"/>
          <p14:tracePt t="9923" x="5421313" y="3586163"/>
          <p14:tracePt t="9932" x="5481638" y="3578225"/>
          <p14:tracePt t="9950" x="5565775" y="3568700"/>
          <p14:tracePt t="9954" x="5591175" y="3568700"/>
          <p14:tracePt t="9962" x="5676900" y="3552825"/>
          <p14:tracePt t="9970" x="5735638" y="3543300"/>
          <p14:tracePt t="9978" x="5778500" y="3543300"/>
          <p14:tracePt t="9986" x="5821363" y="3535363"/>
          <p14:tracePt t="9993" x="5880100" y="3535363"/>
          <p14:tracePt t="10001" x="5915025" y="3527425"/>
          <p14:tracePt t="10009" x="5948363" y="3527425"/>
          <p14:tracePt t="10017" x="5991225" y="3517900"/>
          <p14:tracePt t="10025" x="6008688" y="3517900"/>
          <p14:tracePt t="10033" x="6059488" y="3509963"/>
          <p14:tracePt t="10041" x="6102350" y="3502025"/>
          <p14:tracePt t="10048" x="6135688" y="3502025"/>
          <p14:tracePt t="10056" x="6169025" y="3492500"/>
          <p14:tracePt t="10064" x="6186488" y="3484563"/>
          <p14:tracePt t="10072" x="6221413" y="3484563"/>
          <p14:tracePt t="10080" x="6254750" y="3475038"/>
          <p14:tracePt t="10088" x="6280150" y="3475038"/>
          <p14:tracePt t="10095" x="6305550" y="3467100"/>
          <p14:tracePt t="10103" x="6338888" y="3467100"/>
          <p14:tracePt t="10111" x="6373813" y="3467100"/>
          <p14:tracePt t="10119" x="6407150" y="3467100"/>
          <p14:tracePt t="10127" x="6467475" y="3459163"/>
          <p14:tracePt t="10135" x="6518275" y="3459163"/>
          <p14:tracePt t="10143" x="6526213" y="3459163"/>
          <p14:tracePt t="10150" x="6586538" y="3449638"/>
          <p14:tracePt t="10158" x="6611938" y="3449638"/>
          <p14:tracePt t="10166" x="6645275" y="3441700"/>
          <p14:tracePt t="10175" x="6670675" y="3441700"/>
          <p14:tracePt t="10181" x="6705600" y="3433763"/>
          <p14:tracePt t="10190" x="6756400" y="3433763"/>
          <p14:tracePt t="10199" x="6815138" y="3424238"/>
          <p14:tracePt t="10205" x="6850063" y="3416300"/>
          <p14:tracePt t="10213" x="6908800" y="3416300"/>
          <p14:tracePt t="10221" x="6951663" y="3416300"/>
          <p14:tracePt t="10229" x="6994525" y="3416300"/>
          <p14:tracePt t="10237" x="7045325" y="3416300"/>
          <p14:tracePt t="10244" x="7088188" y="3408363"/>
          <p14:tracePt t="10252" x="7121525" y="3408363"/>
          <p14:tracePt t="10260" x="7164388" y="3398838"/>
          <p14:tracePt t="10268" x="7172325" y="3398838"/>
          <p14:tracePt t="10276" x="7205663" y="3390900"/>
          <p14:tracePt t="10284" x="7232650" y="3390900"/>
          <p14:tracePt t="10292" x="7265988" y="3390900"/>
          <p14:tracePt t="10299" x="7283450" y="3382963"/>
          <p14:tracePt t="10307" x="7308850" y="3382963"/>
          <p14:tracePt t="10315" x="7334250" y="3373438"/>
          <p14:tracePt t="10323" x="7359650" y="3373438"/>
          <p14:tracePt t="10331" x="7377113" y="3373438"/>
          <p14:tracePt t="10339" x="7402513" y="3365500"/>
          <p14:tracePt t="10346" x="7427913" y="3365500"/>
          <p14:tracePt t="10354" x="7435850" y="3365500"/>
          <p14:tracePt t="10362" x="7453313" y="3365500"/>
          <p14:tracePt t="10370" x="7478713" y="3355975"/>
          <p14:tracePt t="10378" x="7494588" y="3355975"/>
          <p14:tracePt t="10386" x="7512050" y="3355975"/>
          <p14:tracePt t="10393" x="7537450" y="3355975"/>
          <p14:tracePt t="10401" x="7546975" y="3355975"/>
          <p14:tracePt t="10409" x="7562850" y="3355975"/>
          <p14:tracePt t="10417" x="7572375" y="3348038"/>
          <p14:tracePt t="10425" x="7588250" y="3348038"/>
          <p14:tracePt t="10433" x="7597775" y="3348038"/>
          <p14:tracePt t="10448" x="7605713" y="3348038"/>
          <p14:tracePt t="10456" x="7613650" y="3348038"/>
          <p14:tracePt t="10465" x="7623175" y="3348038"/>
          <p14:tracePt t="10488" x="7631113" y="3348038"/>
          <p14:tracePt t="10496" x="7639050" y="3348038"/>
          <p14:tracePt t="10511" x="7639050" y="3340100"/>
          <p14:tracePt t="10631"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20082" y="441357"/>
            <a:ext cx="2587568" cy="382477"/>
          </a:xfrm>
          <a:prstGeom prst="rect">
            <a:avLst/>
          </a:prstGeom>
        </p:spPr>
        <p:txBody>
          <a:bodyPr wrap="none">
            <a:spAutoFit/>
          </a:bodyPr>
          <a:lstStyle/>
          <a:p>
            <a:pPr algn="ctr">
              <a:lnSpc>
                <a:spcPct val="115000"/>
              </a:lnSpc>
            </a:pPr>
            <a:r>
              <a:rPr lang="en-US" dirty="0">
                <a:latin typeface="Century Gothic" panose="020B0502020202020204" pitchFamily="34" charset="0"/>
                <a:ea typeface="Times New Roman" panose="02020603050405020304" pitchFamily="18" charset="0"/>
              </a:rPr>
              <a:t>North Elevation (Side)</a:t>
            </a:r>
            <a:endParaRPr lang="en-US" sz="1600" dirty="0">
              <a:effectLst/>
              <a:latin typeface="Century Gothic" panose="020B0502020202020204" pitchFamily="34" charset="0"/>
              <a:ea typeface="Arial" panose="020B0604020202020204" pitchFamily="34" charset="0"/>
            </a:endParaRPr>
          </a:p>
        </p:txBody>
      </p:sp>
      <p:pic>
        <p:nvPicPr>
          <p:cNvPr id="8" name="Picture 7">
            <a:extLst>
              <a:ext uri="{FF2B5EF4-FFF2-40B4-BE49-F238E27FC236}">
                <a16:creationId xmlns:a16="http://schemas.microsoft.com/office/drawing/2014/main" id="{8FD47564-37C8-EB4E-9173-196F6440CD71}"/>
              </a:ext>
            </a:extLst>
          </p:cNvPr>
          <p:cNvPicPr/>
          <p:nvPr/>
        </p:nvPicPr>
        <p:blipFill>
          <a:blip r:embed="rId5">
            <a:extLst>
              <a:ext uri="{28A0092B-C50C-407E-A947-70E740481C1C}">
                <a14:useLocalDpi xmlns:a14="http://schemas.microsoft.com/office/drawing/2010/main" val="0"/>
              </a:ext>
            </a:extLst>
          </a:blip>
          <a:srcRect/>
          <a:stretch/>
        </p:blipFill>
        <p:spPr>
          <a:xfrm>
            <a:off x="0" y="1143210"/>
            <a:ext cx="9144000" cy="2716567"/>
          </a:xfrm>
          <a:prstGeom prst="rect">
            <a:avLst/>
          </a:prstGeom>
        </p:spPr>
      </p:pic>
      <p:sp>
        <p:nvSpPr>
          <p:cNvPr id="9" name="TextBox 8">
            <a:extLst>
              <a:ext uri="{FF2B5EF4-FFF2-40B4-BE49-F238E27FC236}">
                <a16:creationId xmlns:a16="http://schemas.microsoft.com/office/drawing/2014/main" id="{B4176C23-DD30-4B07-B9AD-29B278D111A1}"/>
              </a:ext>
            </a:extLst>
          </p:cNvPr>
          <p:cNvSpPr txBox="1"/>
          <p:nvPr/>
        </p:nvSpPr>
        <p:spPr>
          <a:xfrm>
            <a:off x="74786" y="3148445"/>
            <a:ext cx="1780647" cy="369332"/>
          </a:xfrm>
          <a:prstGeom prst="rect">
            <a:avLst/>
          </a:prstGeom>
          <a:solidFill>
            <a:schemeClr val="bg1"/>
          </a:solidFill>
        </p:spPr>
        <p:txBody>
          <a:bodyPr wrap="square" rtlCol="0">
            <a:spAutoFit/>
          </a:bodyPr>
          <a:lstStyle/>
          <a:p>
            <a:pPr algn="r"/>
            <a:r>
              <a:rPr lang="en-US" dirty="0">
                <a:latin typeface="Century Gothic" panose="020B0502020202020204" pitchFamily="34" charset="0"/>
              </a:rPr>
              <a:t>EXISTING</a:t>
            </a:r>
          </a:p>
        </p:txBody>
      </p:sp>
      <p:pic>
        <p:nvPicPr>
          <p:cNvPr id="29" name="Picture 28" descr="Diagram, engineering drawing&#10;&#10;Description automatically generated">
            <a:extLst>
              <a:ext uri="{FF2B5EF4-FFF2-40B4-BE49-F238E27FC236}">
                <a16:creationId xmlns:a16="http://schemas.microsoft.com/office/drawing/2014/main" id="{FF7B0B25-5686-4F27-97B9-F6719EE684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86" y="3773010"/>
            <a:ext cx="9069214" cy="2972335"/>
          </a:xfrm>
          <a:prstGeom prst="rect">
            <a:avLst/>
          </a:prstGeom>
        </p:spPr>
      </p:pic>
      <p:cxnSp>
        <p:nvCxnSpPr>
          <p:cNvPr id="43" name="Straight Connector 42">
            <a:extLst>
              <a:ext uri="{FF2B5EF4-FFF2-40B4-BE49-F238E27FC236}">
                <a16:creationId xmlns:a16="http://schemas.microsoft.com/office/drawing/2014/main" id="{09720ACE-0AD8-4EEE-A903-88F2F08A26DD}"/>
              </a:ext>
            </a:extLst>
          </p:cNvPr>
          <p:cNvCxnSpPr/>
          <p:nvPr/>
        </p:nvCxnSpPr>
        <p:spPr>
          <a:xfrm>
            <a:off x="230819" y="413699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6B55290-AF06-4454-A9EC-9DEBAA3DEA8D}"/>
              </a:ext>
            </a:extLst>
          </p:cNvPr>
          <p:cNvSpPr txBox="1"/>
          <p:nvPr/>
        </p:nvSpPr>
        <p:spPr>
          <a:xfrm>
            <a:off x="74785" y="6120245"/>
            <a:ext cx="1904935" cy="369332"/>
          </a:xfrm>
          <a:prstGeom prst="rect">
            <a:avLst/>
          </a:prstGeom>
          <a:solidFill>
            <a:schemeClr val="bg1"/>
          </a:solidFill>
        </p:spPr>
        <p:txBody>
          <a:bodyPr wrap="square" rtlCol="0">
            <a:spAutoFit/>
          </a:bodyPr>
          <a:lstStyle/>
          <a:p>
            <a:pPr algn="r"/>
            <a:r>
              <a:rPr lang="en-US" dirty="0">
                <a:latin typeface="Century Gothic" panose="020B0502020202020204" pitchFamily="34" charset="0"/>
              </a:rPr>
              <a:t>PROPOSED</a:t>
            </a:r>
          </a:p>
        </p:txBody>
      </p:sp>
      <p:pic>
        <p:nvPicPr>
          <p:cNvPr id="7" name="Audio 6">
            <a:hlinkClick r:id="" action="ppaction://media"/>
            <a:extLst>
              <a:ext uri="{FF2B5EF4-FFF2-40B4-BE49-F238E27FC236}">
                <a16:creationId xmlns:a16="http://schemas.microsoft.com/office/drawing/2014/main" id="{667F312D-BB33-450B-B613-9FDC615179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48082452"/>
      </p:ext>
    </p:extLst>
  </p:cSld>
  <p:clrMapOvr>
    <a:masterClrMapping/>
  </p:clrMapOvr>
  <mc:AlternateContent xmlns:mc="http://schemas.openxmlformats.org/markup-compatibility/2006" xmlns:p14="http://schemas.microsoft.com/office/powerpoint/2010/main">
    <mc:Choice Requires="p14">
      <p:transition spd="slow" p14:dur="2000" advTm="27850"/>
    </mc:Choice>
    <mc:Fallback xmlns="">
      <p:transition spd="slow" advTm="27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4817" x="1411288" y="2174875"/>
          <p14:tracePt t="4894" x="1411288" y="2184400"/>
          <p14:tracePt t="4933" x="1411288" y="2192338"/>
          <p14:tracePt t="4941" x="1427163" y="2192338"/>
          <p14:tracePt t="4950" x="1444625" y="2200275"/>
          <p14:tracePt t="4957" x="1462088" y="2200275"/>
          <p14:tracePt t="4965" x="1470025" y="2200275"/>
          <p14:tracePt t="4974" x="1487488" y="2209800"/>
          <p14:tracePt t="4980" x="1530350" y="2209800"/>
          <p14:tracePt t="4988" x="1546225" y="2217738"/>
          <p14:tracePt t="4996" x="1581150" y="2217738"/>
          <p14:tracePt t="5004" x="1631950" y="2227263"/>
          <p14:tracePt t="5012" x="1665288" y="2227263"/>
          <p14:tracePt t="5020" x="1708150" y="2227263"/>
          <p14:tracePt t="5027" x="1741488" y="2235200"/>
          <p14:tracePt t="5036" x="1784350" y="2235200"/>
          <p14:tracePt t="5043" x="1844675" y="2260600"/>
          <p14:tracePt t="5053" x="1878013" y="2260600"/>
          <p14:tracePt t="5059" x="1903413" y="2268538"/>
          <p14:tracePt t="5071" x="1911350" y="2268538"/>
          <p14:tracePt t="5075" x="1920875" y="2268538"/>
          <p14:tracePt t="5082" x="1928813" y="2268538"/>
          <p14:tracePt t="5098" x="1938338" y="2268538"/>
          <p14:tracePt t="5106" x="1946275" y="2268538"/>
          <p14:tracePt t="5114" x="1954213" y="2268538"/>
          <p14:tracePt t="5122" x="1963738" y="2268538"/>
          <p14:tracePt t="5129" x="1971675" y="2268538"/>
          <p14:tracePt t="5137" x="1979613" y="2268538"/>
          <p14:tracePt t="5145" x="1997075" y="2268538"/>
          <p14:tracePt t="5153" x="2022475" y="2268538"/>
          <p14:tracePt t="5161" x="2030413" y="2268538"/>
          <p14:tracePt t="5169" x="2047875" y="2268538"/>
          <p14:tracePt t="5177" x="2065338" y="2268538"/>
          <p14:tracePt t="5186" x="2082800" y="2268538"/>
          <p14:tracePt t="5192" x="2098675" y="2268538"/>
          <p14:tracePt t="5201" x="2116138" y="2268538"/>
          <p14:tracePt t="5208" x="2133600" y="2268538"/>
          <p14:tracePt t="5216" x="2159000" y="2268538"/>
          <p14:tracePt t="5224" x="2166938" y="2268538"/>
          <p14:tracePt t="5232" x="2192338" y="2268538"/>
          <p14:tracePt t="5239" x="2209800" y="2268538"/>
          <p14:tracePt t="5247" x="2227263" y="2268538"/>
          <p14:tracePt t="5263" x="2235200" y="2268538"/>
          <p14:tracePt t="5311" x="2243138" y="2268538"/>
          <p14:tracePt t="5341" x="2252663" y="2252663"/>
          <p14:tracePt t="5349" x="2260600" y="2243138"/>
          <p14:tracePt t="5358" x="2268538" y="2235200"/>
          <p14:tracePt t="5365" x="2278063" y="2209800"/>
          <p14:tracePt t="5373" x="2286000" y="2192338"/>
          <p14:tracePt t="5382" x="2293938" y="2174875"/>
          <p14:tracePt t="5388" x="2303463" y="2166938"/>
          <p14:tracePt t="5396" x="2311400" y="2141538"/>
          <p14:tracePt t="5404" x="2328863" y="2108200"/>
          <p14:tracePt t="5412" x="2344738" y="2090738"/>
          <p14:tracePt t="5420" x="2354263" y="2065338"/>
          <p14:tracePt t="5428" x="2362200" y="2047875"/>
          <p14:tracePt t="5436" x="2371725" y="2022475"/>
          <p14:tracePt t="5443" x="2387600" y="2014538"/>
          <p14:tracePt t="5452" x="2397125" y="1989138"/>
          <p14:tracePt t="5459" x="2405063" y="1963738"/>
          <p14:tracePt t="5468" x="2413000" y="1946275"/>
          <p14:tracePt t="5475" x="2422525" y="1911350"/>
          <p14:tracePt t="5483" x="2430463" y="1903413"/>
          <p14:tracePt t="5490" x="2430463" y="1885950"/>
          <p14:tracePt t="5498" x="2438400" y="1870075"/>
          <p14:tracePt t="5506" x="2438400" y="1860550"/>
          <p14:tracePt t="5514" x="2438400" y="1844675"/>
          <p14:tracePt t="5522" x="2438400" y="1835150"/>
          <p14:tracePt t="5530" x="2447925" y="1819275"/>
          <p14:tracePt t="5537" x="2447925" y="1801813"/>
          <p14:tracePt t="5545" x="2455863" y="1793875"/>
          <p14:tracePt t="5553" x="2455863" y="1784350"/>
          <p14:tracePt t="5561" x="2463800" y="1766888"/>
          <p14:tracePt t="5570" x="2473325" y="1758950"/>
          <p14:tracePt t="5577" x="2473325" y="1751013"/>
          <p14:tracePt t="5585" x="2481263" y="1733550"/>
          <p14:tracePt t="5592" x="2481263" y="1725613"/>
          <p14:tracePt t="5601" x="2489200" y="1716088"/>
          <p14:tracePt t="5608" x="2489200" y="1708150"/>
          <p14:tracePt t="5616" x="2498725" y="1700213"/>
          <p14:tracePt t="5624" x="2498725" y="1674813"/>
          <p14:tracePt t="5632" x="2516188" y="1665288"/>
          <p14:tracePt t="5640" x="2516188" y="1649413"/>
          <p14:tracePt t="5647" x="2516188" y="1639888"/>
          <p14:tracePt t="5655" x="2524125" y="1622425"/>
          <p14:tracePt t="5663" x="2524125" y="1597025"/>
          <p14:tracePt t="5671" x="2532063" y="1597025"/>
          <p14:tracePt t="5679" x="2532063" y="1589088"/>
          <p14:tracePt t="5687" x="2532063" y="1581150"/>
          <p14:tracePt t="5695" x="2541588" y="1581150"/>
          <p14:tracePt t="5702" x="2541588" y="1563688"/>
          <p14:tracePt t="5710" x="2541588" y="1555750"/>
          <p14:tracePt t="5719" x="2541588" y="1546225"/>
          <p14:tracePt t="5726" x="2541588" y="1520825"/>
          <p14:tracePt t="5736" x="2541588" y="1504950"/>
          <p14:tracePt t="5743" x="2541588" y="1495425"/>
          <p14:tracePt t="5749" x="2541588" y="1477963"/>
          <p14:tracePt t="5757" x="2532063" y="1462088"/>
          <p14:tracePt t="5765" x="2524125" y="1452563"/>
          <p14:tracePt t="5773" x="2524125" y="1444625"/>
          <p14:tracePt t="5781" x="2516188" y="1436688"/>
          <p14:tracePt t="5804" x="2506663" y="1427163"/>
          <p14:tracePt t="5812" x="2506663" y="1419225"/>
          <p14:tracePt t="5820" x="2489200" y="1411288"/>
          <p14:tracePt t="5828" x="2489200" y="1401763"/>
          <p14:tracePt t="5836" x="2473325" y="1385888"/>
          <p14:tracePt t="5844" x="2463800" y="1385888"/>
          <p14:tracePt t="5852" x="2447925" y="1368425"/>
          <p14:tracePt t="5859" x="2430463" y="1350963"/>
          <p14:tracePt t="5869" x="2405063" y="1333500"/>
          <p14:tracePt t="5875" x="2379663" y="1325563"/>
          <p14:tracePt t="5883" x="2362200" y="1317625"/>
          <p14:tracePt t="5891" x="2336800" y="1308100"/>
          <p14:tracePt t="5898" x="2303463" y="1300163"/>
          <p14:tracePt t="5906" x="2268538" y="1292225"/>
          <p14:tracePt t="5914" x="2227263" y="1266825"/>
          <p14:tracePt t="5922" x="2174875" y="1249363"/>
          <p14:tracePt t="5930" x="2149475" y="1241425"/>
          <p14:tracePt t="5938" x="2133600" y="1231900"/>
          <p14:tracePt t="5953" x="2124075" y="1231900"/>
          <p14:tracePt t="5961" x="2116138" y="1231900"/>
          <p14:tracePt t="5977" x="2098675" y="1231900"/>
          <p14:tracePt t="5985" x="2082800" y="1231900"/>
          <p14:tracePt t="5993" x="2073275" y="1231900"/>
          <p14:tracePt t="6002" x="2055813" y="1231900"/>
          <p14:tracePt t="6008" x="2047875" y="1231900"/>
          <p14:tracePt t="6017" x="2039938" y="1231900"/>
          <p14:tracePt t="6024" x="2022475" y="1231900"/>
          <p14:tracePt t="6040" x="2005013" y="1231900"/>
          <p14:tracePt t="6056" x="1997075" y="1231900"/>
          <p14:tracePt t="6069" x="1989138" y="1231900"/>
          <p14:tracePt t="6071" x="1979613" y="1231900"/>
          <p14:tracePt t="6080" x="1979613" y="1241425"/>
          <p14:tracePt t="6087" x="1954213" y="1249363"/>
          <p14:tracePt t="6095" x="1938338" y="1257300"/>
          <p14:tracePt t="6110" x="1911350" y="1274763"/>
          <p14:tracePt t="6118" x="1885950" y="1292225"/>
          <p14:tracePt t="6127" x="1870075" y="1308100"/>
          <p14:tracePt t="6135" x="1852613" y="1317625"/>
          <p14:tracePt t="6142" x="1827213" y="1343025"/>
          <p14:tracePt t="6152" x="1801813" y="1368425"/>
          <p14:tracePt t="6157" x="1793875" y="1376363"/>
          <p14:tracePt t="6165" x="1784350" y="1393825"/>
          <p14:tracePt t="6173" x="1766888" y="1411288"/>
          <p14:tracePt t="6181" x="1741488" y="1444625"/>
          <p14:tracePt t="6189" x="1725613" y="1470025"/>
          <p14:tracePt t="6197" x="1708150" y="1495425"/>
          <p14:tracePt t="6205" x="1690688" y="1512888"/>
          <p14:tracePt t="6212" x="1690688" y="1520825"/>
          <p14:tracePt t="6221" x="1674813" y="1546225"/>
          <p14:tracePt t="6228" x="1665288" y="1581150"/>
          <p14:tracePt t="6236" x="1649413" y="1606550"/>
          <p14:tracePt t="6244" x="1639888" y="1639888"/>
          <p14:tracePt t="6253" x="1631950" y="1674813"/>
          <p14:tracePt t="6259" x="1622425" y="1733550"/>
          <p14:tracePt t="6268" x="1614488" y="1758950"/>
          <p14:tracePt t="6275" x="1606550" y="1793875"/>
          <p14:tracePt t="6285" x="1606550" y="1827213"/>
          <p14:tracePt t="6291" x="1597025" y="1878013"/>
          <p14:tracePt t="6299" x="1597025" y="1911350"/>
          <p14:tracePt t="6307" x="1597025" y="1946275"/>
          <p14:tracePt t="6314" x="1597025" y="1979613"/>
          <p14:tracePt t="6322" x="1597025" y="1997075"/>
          <p14:tracePt t="6330" x="1597025" y="2022475"/>
          <p14:tracePt t="6338" x="1597025" y="2047875"/>
          <p14:tracePt t="6346" x="1597025" y="2065338"/>
          <p14:tracePt t="6354" x="1597025" y="2082800"/>
          <p14:tracePt t="6361" x="1597025" y="2098675"/>
          <p14:tracePt t="6385" x="1597025" y="2108200"/>
          <p14:tracePt t="6393" x="1597025" y="2116138"/>
          <p14:tracePt t="6409" x="1597025" y="2124075"/>
          <p14:tracePt t="6424" x="1597025" y="2133600"/>
          <p14:tracePt t="6432" x="1597025" y="2141538"/>
          <p14:tracePt t="6488" x="1597025" y="2149475"/>
          <p14:tracePt t="6519" x="0" y="0"/>
        </p14:tracePtLst>
        <p14:tracePtLst>
          <p14:tracePt t="7070" x="2481263" y="1954213"/>
          <p14:tracePt t="7077" x="2473325" y="1954213"/>
          <p14:tracePt t="7091" x="2463800" y="1946275"/>
          <p14:tracePt t="7100" x="2463800" y="1938338"/>
          <p14:tracePt t="7107" x="2455863" y="1920875"/>
          <p14:tracePt t="7115" x="2447925" y="1895475"/>
          <p14:tracePt t="7123" x="2438400" y="1852613"/>
          <p14:tracePt t="7131" x="2438400" y="1827213"/>
          <p14:tracePt t="7139" x="2438400" y="1801813"/>
          <p14:tracePt t="7146" x="2430463" y="1766888"/>
          <p14:tracePt t="7154" x="2430463" y="1733550"/>
          <p14:tracePt t="7162" x="2430463" y="1665288"/>
          <p14:tracePt t="7170" x="2430463" y="1597025"/>
          <p14:tracePt t="7178" x="2430463" y="1581150"/>
          <p14:tracePt t="7186" x="2430463" y="1538288"/>
          <p14:tracePt t="7193" x="2430463" y="1495425"/>
          <p14:tracePt t="7201" x="2430463" y="1470025"/>
          <p14:tracePt t="7209" x="2430463" y="1436688"/>
          <p14:tracePt t="7217" x="2438400" y="1401763"/>
          <p14:tracePt t="7225" x="2473325" y="1350963"/>
          <p14:tracePt t="7235" x="2489200" y="1317625"/>
          <p14:tracePt t="7241" x="2506663" y="1292225"/>
          <p14:tracePt t="7248" x="2506663" y="1282700"/>
          <p14:tracePt t="7257" x="2524125" y="1257300"/>
          <p14:tracePt t="7264" x="2549525" y="1241425"/>
          <p14:tracePt t="7272" x="2574925" y="1216025"/>
          <p14:tracePt t="7281" x="2600325" y="1198563"/>
          <p14:tracePt t="7288" x="2625725" y="1181100"/>
          <p14:tracePt t="7296" x="2651125" y="1163638"/>
          <p14:tracePt t="7303" x="2686050" y="1147763"/>
          <p14:tracePt t="7311" x="2693988" y="1147763"/>
          <p14:tracePt t="7319" x="2719388" y="1138238"/>
          <p14:tracePt t="7327" x="2744788" y="1138238"/>
          <p14:tracePt t="7336" x="2778125" y="1130300"/>
          <p14:tracePt t="7343" x="2787650" y="1130300"/>
          <p14:tracePt t="7351" x="2813050" y="1122363"/>
          <p14:tracePt t="7358" x="2838450" y="1122363"/>
          <p14:tracePt t="7367" x="2846388" y="1112838"/>
          <p14:tracePt t="7374" x="2881313" y="1112838"/>
          <p14:tracePt t="7382" x="2914650" y="1112838"/>
          <p14:tracePt t="7390" x="2974975" y="1112838"/>
          <p14:tracePt t="7397" x="3000375" y="1112838"/>
          <p14:tracePt t="7405" x="3051175" y="1112838"/>
          <p14:tracePt t="7413" x="3101975" y="1112838"/>
          <p14:tracePt t="7421" x="3144838" y="1112838"/>
          <p14:tracePt t="7429" x="3170238" y="1112838"/>
          <p14:tracePt t="7437" x="3254375" y="1112838"/>
          <p14:tracePt t="7445" x="3279775" y="1112838"/>
          <p14:tracePt t="7452" x="3322638" y="1112838"/>
          <p14:tracePt t="7460" x="3365500" y="1112838"/>
          <p14:tracePt t="7468" x="3424238" y="1122363"/>
          <p14:tracePt t="7476" x="3475038" y="1122363"/>
          <p14:tracePt t="7485" x="3517900" y="1130300"/>
          <p14:tracePt t="7492" x="3594100" y="1147763"/>
          <p14:tracePt t="7500" x="3662363" y="1147763"/>
          <p14:tracePt t="7507" x="3705225" y="1155700"/>
          <p14:tracePt t="7516" x="3738563" y="1155700"/>
          <p14:tracePt t="7523" x="3773488" y="1163638"/>
          <p14:tracePt t="7531" x="3798888" y="1163638"/>
          <p14:tracePt t="7539" x="3816350" y="1163638"/>
          <p14:tracePt t="7547" x="3849688" y="1173163"/>
          <p14:tracePt t="7554" x="3875088" y="1173163"/>
          <p14:tracePt t="7562" x="3900488" y="1181100"/>
          <p14:tracePt t="7570" x="3917950" y="1181100"/>
          <p14:tracePt t="7578" x="3943350" y="1189038"/>
          <p14:tracePt t="7586" x="3960813" y="1189038"/>
          <p14:tracePt t="7594" x="3968750" y="1198563"/>
          <p14:tracePt t="7601" x="3986213" y="1206500"/>
          <p14:tracePt t="7609" x="4002088" y="1216025"/>
          <p14:tracePt t="7617" x="4019550" y="1231900"/>
          <p14:tracePt t="7625" x="4019550" y="1241425"/>
          <p14:tracePt t="7633" x="4037013" y="1274763"/>
          <p14:tracePt t="7642" x="4044950" y="1308100"/>
          <p14:tracePt t="7650" x="4070350" y="1368425"/>
          <p14:tracePt t="7656" x="4079875" y="1401763"/>
          <p14:tracePt t="7665" x="4095750" y="1452563"/>
          <p14:tracePt t="7673" x="4105275" y="1512888"/>
          <p14:tracePt t="7680" x="4113213" y="1555750"/>
          <p14:tracePt t="7689" x="4113213" y="1589088"/>
          <p14:tracePt t="7696" x="4121150" y="1606550"/>
          <p14:tracePt t="7704" x="4121150" y="1614488"/>
          <p14:tracePt t="7711" x="4121150" y="1622425"/>
          <p14:tracePt t="7719" x="4121150" y="1631950"/>
          <p14:tracePt t="7727" x="4121150" y="1639888"/>
          <p14:tracePt t="7735" x="4121150" y="1649413"/>
          <p14:tracePt t="7743" x="4130675" y="1665288"/>
          <p14:tracePt t="7751" x="4130675" y="1674813"/>
          <p14:tracePt t="7758" x="4130675" y="1690688"/>
          <p14:tracePt t="7767" x="4130675" y="1708150"/>
          <p14:tracePt t="7774" x="4130675" y="1716088"/>
          <p14:tracePt t="7783" x="4130675" y="1733550"/>
          <p14:tracePt t="7790" x="4130675" y="1741488"/>
          <p14:tracePt t="7798" x="4130675" y="1758950"/>
          <p14:tracePt t="7806" x="4121150" y="1784350"/>
          <p14:tracePt t="7813" x="4121150" y="1801813"/>
          <p14:tracePt t="7821" x="4105275" y="1819275"/>
          <p14:tracePt t="7829" x="4105275" y="1844675"/>
          <p14:tracePt t="7837" x="4095750" y="1860550"/>
          <p14:tracePt t="7845" x="4095750" y="1878013"/>
          <p14:tracePt t="7853" x="4087813" y="1885950"/>
          <p14:tracePt t="7861" x="4070350" y="1903413"/>
          <p14:tracePt t="7876" x="4062413" y="1928813"/>
          <p14:tracePt t="7885" x="4037013" y="1954213"/>
          <p14:tracePt t="7892" x="4019550" y="1963738"/>
          <p14:tracePt t="7900" x="3994150" y="1979613"/>
          <p14:tracePt t="7908" x="3986213" y="1989138"/>
          <p14:tracePt t="7917" x="3976688" y="1997075"/>
          <p14:tracePt t="7923" x="3951288" y="2014538"/>
          <p14:tracePt t="7931" x="3935413" y="2022475"/>
          <p14:tracePt t="7939" x="3908425" y="2030413"/>
          <p14:tracePt t="7947" x="3875088" y="2047875"/>
          <p14:tracePt t="7955" x="3841750" y="2055813"/>
          <p14:tracePt t="7963" x="3806825" y="2065338"/>
          <p14:tracePt t="7970" x="3773488" y="2082800"/>
          <p14:tracePt t="7979" x="3748088" y="2082800"/>
          <p14:tracePt t="7986" x="3705225" y="2082800"/>
          <p14:tracePt t="7994" x="3662363" y="2090738"/>
          <p14:tracePt t="8003" x="3629025" y="2090738"/>
          <p14:tracePt t="8010" x="3586163" y="2098675"/>
          <p14:tracePt t="8018" x="3560763" y="2098675"/>
          <p14:tracePt t="8026" x="3535363" y="2098675"/>
          <p14:tracePt t="8033" x="3502025" y="2098675"/>
          <p14:tracePt t="8041" x="3484563" y="2098675"/>
          <p14:tracePt t="8050" x="3475038" y="2098675"/>
          <p14:tracePt t="8057" x="3459163" y="2098675"/>
          <p14:tracePt t="8067" x="3449638" y="2098675"/>
          <p14:tracePt t="8074" x="3433763" y="2098675"/>
          <p14:tracePt t="8080" x="3408363" y="2098675"/>
          <p14:tracePt t="8088" x="3390900" y="2098675"/>
          <p14:tracePt t="8102" x="3365500" y="2098675"/>
          <p14:tracePt t="8104" x="3340100" y="2098675"/>
          <p14:tracePt t="8112" x="3305175" y="2098675"/>
          <p14:tracePt t="8121" x="3279775" y="2098675"/>
          <p14:tracePt t="8127" x="3246438" y="2098675"/>
          <p14:tracePt t="8135" x="3221038" y="2090738"/>
          <p14:tracePt t="8143" x="3186113" y="2090738"/>
          <p14:tracePt t="8151" x="3178175" y="2082800"/>
          <p14:tracePt t="8159" x="3160713" y="2082800"/>
          <p14:tracePt t="8168" x="3144838" y="2082800"/>
          <p14:tracePt t="8174" x="3144838" y="2073275"/>
          <p14:tracePt t="8183" x="3135313" y="2073275"/>
          <p14:tracePt t="8190" x="3127375" y="2073275"/>
          <p14:tracePt t="8206" x="3119438" y="2073275"/>
          <p14:tracePt t="8215" x="3109913" y="2065338"/>
          <p14:tracePt t="8222" x="3101975" y="2065338"/>
          <p14:tracePt t="8229" x="3094038" y="2065338"/>
          <p14:tracePt t="8237" x="3076575" y="2065338"/>
          <p14:tracePt t="8245" x="3067050" y="2065338"/>
          <p14:tracePt t="8253" x="3051175" y="2065338"/>
          <p14:tracePt t="8261" x="3041650" y="2065338"/>
          <p14:tracePt t="8284" x="3033713" y="2065338"/>
          <p14:tracePt t="8372" x="0" y="0"/>
        </p14:tracePtLst>
        <p14:tracePtLst>
          <p14:tracePt t="8970" x="4044950" y="1911350"/>
          <p14:tracePt t="9007" x="4052888" y="1911350"/>
          <p14:tracePt t="9022" x="4052888" y="1903413"/>
          <p14:tracePt t="9038" x="4052888" y="1895475"/>
          <p14:tracePt t="9054" x="4052888" y="1885950"/>
          <p14:tracePt t="9061" x="4052888" y="1878013"/>
          <p14:tracePt t="9069" x="4052888" y="1860550"/>
          <p14:tracePt t="9077" x="4062413" y="1835150"/>
          <p14:tracePt t="9085" x="4079875" y="1801813"/>
          <p14:tracePt t="9093" x="4095750" y="1766888"/>
          <p14:tracePt t="9101" x="4105275" y="1758950"/>
          <p14:tracePt t="9108" x="4113213" y="1725613"/>
          <p14:tracePt t="9117" x="4130675" y="1700213"/>
          <p14:tracePt t="9124" x="4146550" y="1674813"/>
          <p14:tracePt t="9133" x="4156075" y="1657350"/>
          <p14:tracePt t="9140" x="4164013" y="1639888"/>
          <p14:tracePt t="9149" x="4181475" y="1614488"/>
          <p14:tracePt t="9156" x="4189413" y="1589088"/>
          <p14:tracePt t="9163" x="4206875" y="1563688"/>
          <p14:tracePt t="9171" x="4206875" y="1555750"/>
          <p14:tracePt t="9180" x="4224338" y="1530350"/>
          <p14:tracePt t="9187" x="4240213" y="1512888"/>
          <p14:tracePt t="9195" x="4257675" y="1495425"/>
          <p14:tracePt t="9204" x="4275138" y="1470025"/>
          <p14:tracePt t="9211" x="4283075" y="1470025"/>
          <p14:tracePt t="9218" x="4300538" y="1452563"/>
          <p14:tracePt t="9227" x="4325938" y="1436688"/>
          <p14:tracePt t="9235" x="4341813" y="1427163"/>
          <p14:tracePt t="9242" x="4351338" y="1419225"/>
          <p14:tracePt t="9251" x="4384675" y="1411288"/>
          <p14:tracePt t="9258" x="4410075" y="1393825"/>
          <p14:tracePt t="9267" x="4435475" y="1393825"/>
          <p14:tracePt t="9273" x="4445000" y="1385888"/>
          <p14:tracePt t="9282" x="4478338" y="1385888"/>
          <p14:tracePt t="9289" x="4546600" y="1376363"/>
          <p14:tracePt t="9299" x="4564063" y="1376363"/>
          <p14:tracePt t="9305" x="4605338" y="1368425"/>
          <p14:tracePt t="9313" x="4648200" y="1368425"/>
          <p14:tracePt t="9320" x="4673600" y="1368425"/>
          <p14:tracePt t="9328" x="4691063" y="1368425"/>
          <p14:tracePt t="9336" x="4708525" y="1368425"/>
          <p14:tracePt t="9344" x="4716463" y="1368425"/>
          <p14:tracePt t="9352" x="4733925" y="1368425"/>
          <p14:tracePt t="9360" x="4749800" y="1368425"/>
          <p14:tracePt t="9368" x="4759325" y="1368425"/>
          <p14:tracePt t="9375" x="4784725" y="1368425"/>
          <p14:tracePt t="9383" x="4802188" y="1368425"/>
          <p14:tracePt t="9391" x="4818063" y="1368425"/>
          <p14:tracePt t="9399" x="4843463" y="1368425"/>
          <p14:tracePt t="9408" x="4878388" y="1368425"/>
          <p14:tracePt t="9415" x="4886325" y="1368425"/>
          <p14:tracePt t="9423" x="4911725" y="1376363"/>
          <p14:tracePt t="9431" x="4937125" y="1385888"/>
          <p14:tracePt t="9438" x="4962525" y="1393825"/>
          <p14:tracePt t="9446" x="4979988" y="1401763"/>
          <p14:tracePt t="9454" x="5005388" y="1411288"/>
          <p14:tracePt t="9462" x="5022850" y="1419225"/>
          <p14:tracePt t="9477" x="5030788" y="1436688"/>
          <p14:tracePt t="9485" x="5038725" y="1444625"/>
          <p14:tracePt t="9493" x="5048250" y="1444625"/>
          <p14:tracePt t="9501" x="5048250" y="1452563"/>
          <p14:tracePt t="9509" x="5048250" y="1470025"/>
          <p14:tracePt t="9517" x="5056188" y="1487488"/>
          <p14:tracePt t="9524" x="5064125" y="1504950"/>
          <p14:tracePt t="9533" x="5073650" y="1530350"/>
          <p14:tracePt t="9540" x="5081588" y="1555750"/>
          <p14:tracePt t="9549" x="5091113" y="1571625"/>
          <p14:tracePt t="9556" x="5091113" y="1606550"/>
          <p14:tracePt t="9566" x="5106988" y="1631950"/>
          <p14:tracePt t="9571" x="5106988" y="1657350"/>
          <p14:tracePt t="9588" x="5106988" y="1674813"/>
          <p14:tracePt t="9595" x="5106988" y="1682750"/>
          <p14:tracePt t="9603" x="5106988" y="1690688"/>
          <p14:tracePt t="9612" x="5106988" y="1700213"/>
          <p14:tracePt t="9619" x="5106988" y="1708150"/>
          <p14:tracePt t="9626" x="5106988" y="1716088"/>
          <p14:tracePt t="9635" x="5106988" y="1733550"/>
          <p14:tracePt t="9642" x="5106988" y="1741488"/>
          <p14:tracePt t="9650" x="5106988" y="1751013"/>
          <p14:tracePt t="9658" x="5106988" y="1766888"/>
          <p14:tracePt t="9666" x="5099050" y="1766888"/>
          <p14:tracePt t="9673" x="5099050" y="1776413"/>
          <p14:tracePt t="9682" x="5091113" y="1784350"/>
          <p14:tracePt t="9713" x="5081588" y="1793875"/>
          <p14:tracePt t="9721" x="5073650" y="1793875"/>
          <p14:tracePt t="9729" x="5073650" y="1801813"/>
          <p14:tracePt t="9736" x="5064125" y="1809750"/>
          <p14:tracePt t="9744" x="5048250" y="1809750"/>
          <p14:tracePt t="9752" x="5030788" y="1819275"/>
          <p14:tracePt t="9760" x="5013325" y="1827213"/>
          <p14:tracePt t="9768" x="4987925" y="1835150"/>
          <p14:tracePt t="9776" x="4962525" y="1835150"/>
          <p14:tracePt t="9783" x="4962525" y="1844675"/>
          <p14:tracePt t="9791" x="4919663" y="1844675"/>
          <p14:tracePt t="9799" x="4886325" y="1844675"/>
          <p14:tracePt t="9807" x="4878388" y="1844675"/>
          <p14:tracePt t="9815" x="4835525" y="1844675"/>
          <p14:tracePt t="9823" x="4818063" y="1844675"/>
          <p14:tracePt t="9832" x="4802188" y="1844675"/>
          <p14:tracePt t="9838" x="4775200" y="1844675"/>
          <p14:tracePt t="9847" x="4749800" y="1844675"/>
          <p14:tracePt t="9862" x="4733925" y="1844675"/>
          <p14:tracePt t="9870" x="4716463" y="1844675"/>
          <p14:tracePt t="9885" x="4699000" y="1852613"/>
          <p14:tracePt t="9893" x="4691063" y="1852613"/>
          <p14:tracePt t="9901" x="4673600" y="1852613"/>
          <p14:tracePt t="9909" x="4648200" y="1852613"/>
          <p14:tracePt t="9918" x="4640263" y="1852613"/>
          <p14:tracePt t="9925" x="4614863" y="1852613"/>
          <p14:tracePt t="9932" x="4589463" y="1852613"/>
          <p14:tracePt t="9940" x="4579938" y="1852613"/>
          <p14:tracePt t="9949" x="4546600" y="1852613"/>
          <p14:tracePt t="9956" x="4521200" y="1860550"/>
          <p14:tracePt t="9965" x="4486275" y="1870075"/>
          <p14:tracePt t="9973" x="4478338" y="1870075"/>
          <p14:tracePt t="9982" x="4470400" y="1870075"/>
          <p14:tracePt t="9987" x="4452938" y="1870075"/>
          <p14:tracePt t="9996" x="4435475" y="1878013"/>
          <p14:tracePt t="10003" x="4427538" y="1878013"/>
          <p14:tracePt t="10011" x="4419600" y="1885950"/>
          <p14:tracePt t="10020" x="4410075" y="1885950"/>
          <p14:tracePt t="10027" x="4394200" y="1885950"/>
          <p14:tracePt t="10035" x="4384675" y="1885950"/>
          <p14:tracePt t="10042" x="4359275" y="1895475"/>
          <p14:tracePt t="10050" x="4333875" y="1895475"/>
          <p14:tracePt t="10058" x="4316413" y="1895475"/>
          <p14:tracePt t="10067" x="4300538" y="1903413"/>
          <p14:tracePt t="10074" x="4283075" y="1903413"/>
          <p14:tracePt t="10090" x="4275138" y="1903413"/>
          <p14:tracePt t="10105" x="4265613" y="1903413"/>
          <p14:tracePt t="10144" x="4257675" y="1903413"/>
          <p14:tracePt t="10160" x="4249738" y="1903413"/>
          <p14:tracePt t="10217" x="0" y="0"/>
        </p14:tracePtLst>
        <p14:tracePtLst>
          <p14:tracePt t="12973" x="246063" y="4843463"/>
          <p14:tracePt t="13010" x="246063" y="4852988"/>
          <p14:tracePt t="13041" x="246063" y="4860925"/>
          <p14:tracePt t="13073" x="246063" y="4868863"/>
          <p14:tracePt t="13080" x="255588" y="4878388"/>
          <p14:tracePt t="13088" x="263525" y="4886325"/>
          <p14:tracePt t="13097" x="271463" y="4886325"/>
          <p14:tracePt t="13104" x="280988" y="4903788"/>
          <p14:tracePt t="13112" x="296863" y="4911725"/>
          <p14:tracePt t="13120" x="314325" y="4929188"/>
          <p14:tracePt t="13129" x="339725" y="4929188"/>
          <p14:tracePt t="13135" x="382588" y="4954588"/>
          <p14:tracePt t="13143" x="400050" y="4954588"/>
          <p14:tracePt t="13151" x="425450" y="4962525"/>
          <p14:tracePt t="13159" x="466725" y="4972050"/>
          <p14:tracePt t="13167" x="492125" y="4979988"/>
          <p14:tracePt t="13174" x="509588" y="4987925"/>
          <p14:tracePt t="13182" x="519113" y="4987925"/>
          <p14:tracePt t="13190" x="534988" y="4997450"/>
          <p14:tracePt t="13198" x="552450" y="4997450"/>
          <p14:tracePt t="13206" x="560388" y="5005388"/>
          <p14:tracePt t="13215" x="585788" y="5005388"/>
          <p14:tracePt t="13221" x="603250" y="5013325"/>
          <p14:tracePt t="13230" x="620713" y="5013325"/>
          <p14:tracePt t="13237" x="654050" y="5022850"/>
          <p14:tracePt t="13245" x="679450" y="5022850"/>
          <p14:tracePt t="13253" x="704850" y="5030788"/>
          <p14:tracePt t="13262" x="722313" y="5030788"/>
          <p14:tracePt t="13269" x="747713" y="5038725"/>
          <p14:tracePt t="13276" x="773113" y="5038725"/>
          <p14:tracePt t="13284" x="790575" y="5038725"/>
          <p14:tracePt t="13292" x="815975" y="5038725"/>
          <p14:tracePt t="13300" x="833438" y="5048250"/>
          <p14:tracePt t="13308" x="849313" y="5048250"/>
          <p14:tracePt t="13316" x="866775" y="5048250"/>
          <p14:tracePt t="13323" x="884238" y="5056188"/>
          <p14:tracePt t="13332" x="892175" y="5056188"/>
          <p14:tracePt t="13339" x="900113" y="5056188"/>
          <p14:tracePt t="13347" x="917575" y="5056188"/>
          <p14:tracePt t="13356" x="925513" y="5056188"/>
          <p14:tracePt t="13363" x="942975" y="5064125"/>
          <p14:tracePt t="13371" x="960438" y="5064125"/>
          <p14:tracePt t="13379" x="977900" y="5073650"/>
          <p14:tracePt t="13386" x="1003300" y="5073650"/>
          <p14:tracePt t="13395" x="1036638" y="5073650"/>
          <p14:tracePt t="13402" x="1062038" y="5081588"/>
          <p14:tracePt t="13411" x="1130300" y="5091113"/>
          <p14:tracePt t="13418" x="1189038" y="5099050"/>
          <p14:tracePt t="13426" x="1206500" y="5099050"/>
          <p14:tracePt t="13433" x="1249363" y="5099050"/>
          <p14:tracePt t="13441" x="1300163" y="5106988"/>
          <p14:tracePt t="13449" x="1325563" y="5106988"/>
          <p14:tracePt t="13457" x="1350963" y="5116513"/>
          <p14:tracePt t="13465" x="1385888" y="5124450"/>
          <p14:tracePt t="13473" x="1411288" y="5132388"/>
          <p14:tracePt t="13481" x="1452563" y="5132388"/>
          <p14:tracePt t="13488" x="1520825" y="5157788"/>
          <p14:tracePt t="13496" x="1546225" y="5157788"/>
          <p14:tracePt t="13504" x="1622425" y="5167313"/>
          <p14:tracePt t="13513" x="1682750" y="5175250"/>
          <p14:tracePt t="13520" x="1716088" y="5183188"/>
          <p14:tracePt t="13528" x="1766888" y="5192713"/>
          <p14:tracePt t="13535" x="1809750" y="5192713"/>
          <p14:tracePt t="13544" x="1827213" y="5200650"/>
          <p14:tracePt t="13551" x="1860550" y="5208588"/>
          <p14:tracePt t="13559" x="1885950" y="5208588"/>
          <p14:tracePt t="13567" x="1895475" y="5208588"/>
          <p14:tracePt t="13575" x="1911350" y="5208588"/>
          <p14:tracePt t="13583" x="1938338" y="5218113"/>
          <p14:tracePt t="13590" x="1979613" y="5226050"/>
          <p14:tracePt t="13598" x="2014538" y="5235575"/>
          <p14:tracePt t="13606" x="2073275" y="5235575"/>
          <p14:tracePt t="13614" x="2116138" y="5243513"/>
          <p14:tracePt t="13622" x="2192338" y="5251450"/>
          <p14:tracePt t="13630" x="2235200" y="5251450"/>
          <p14:tracePt t="13638" x="2293938" y="5260975"/>
          <p14:tracePt t="13646" x="2311400" y="5260975"/>
          <p14:tracePt t="13653" x="2354263" y="5260975"/>
          <p14:tracePt t="13662" x="2430463" y="5260975"/>
          <p14:tracePt t="13669" x="2463800" y="5260975"/>
          <p14:tracePt t="13678" x="2489200" y="5268913"/>
          <p14:tracePt t="13685" x="2541588" y="5268913"/>
          <p14:tracePt t="13694" x="2566988" y="5268913"/>
          <p14:tracePt t="13700" x="2600325" y="5276850"/>
          <p14:tracePt t="13708" x="2633663" y="5276850"/>
          <p14:tracePt t="13717" x="2660650" y="5276850"/>
          <p14:tracePt t="13724" x="2676525" y="5276850"/>
          <p14:tracePt t="13732" x="2693988" y="5276850"/>
          <p14:tracePt t="13741" x="2711450" y="5276850"/>
          <p14:tracePt t="13747" x="2727325" y="5276850"/>
          <p14:tracePt t="13755" x="2744788" y="5276850"/>
          <p14:tracePt t="13771" x="2770188" y="5268913"/>
          <p14:tracePt t="13779" x="2787650" y="5268913"/>
          <p14:tracePt t="13788" x="2805113" y="5268913"/>
          <p14:tracePt t="13795" x="2830513" y="5260975"/>
          <p14:tracePt t="13802" x="2855913" y="5260975"/>
          <p14:tracePt t="13812" x="2881313" y="5260975"/>
          <p14:tracePt t="13818" x="2906713" y="5251450"/>
          <p14:tracePt t="13827" x="2932113" y="5251450"/>
          <p14:tracePt t="13834" x="2957513" y="5251450"/>
          <p14:tracePt t="13842" x="2965450" y="5251450"/>
          <p14:tracePt t="13849" x="2982913" y="5251450"/>
          <p14:tracePt t="13857" x="3000375" y="5251450"/>
          <p14:tracePt t="13865" x="3008313" y="5243513"/>
          <p14:tracePt t="13873" x="3025775" y="5243513"/>
          <p14:tracePt t="13881" x="3033713" y="5243513"/>
          <p14:tracePt t="13889" x="3041650" y="5235575"/>
          <p14:tracePt t="13897" x="3051175" y="5235575"/>
          <p14:tracePt t="13904" x="3067050" y="5235575"/>
          <p14:tracePt t="13912" x="3084513" y="5226050"/>
          <p14:tracePt t="13920" x="3094038" y="5226050"/>
          <p14:tracePt t="13928" x="3109913" y="5226050"/>
          <p14:tracePt t="13936" x="3127375" y="5226050"/>
          <p14:tracePt t="13945" x="3144838" y="5226050"/>
          <p14:tracePt t="13951" x="3170238" y="5226050"/>
          <p14:tracePt t="13959" x="3203575" y="5226050"/>
          <p14:tracePt t="13967" x="3221038" y="5226050"/>
          <p14:tracePt t="13976" x="3246438" y="5226050"/>
          <p14:tracePt t="13983" x="3263900" y="5226050"/>
          <p14:tracePt t="13991" x="3279775" y="5226050"/>
          <p14:tracePt t="13999" x="3305175" y="5226050"/>
          <p14:tracePt t="14006" x="3322638" y="5226050"/>
          <p14:tracePt t="14014" x="3340100" y="5226050"/>
          <p14:tracePt t="14022" x="3355975" y="5226050"/>
          <p14:tracePt t="14030" x="3390900" y="5226050"/>
          <p14:tracePt t="14038" x="3408363" y="5226050"/>
          <p14:tracePt t="14046" x="3433763" y="5226050"/>
          <p14:tracePt t="14054" x="3467100" y="5226050"/>
          <p14:tracePt t="14061" x="3492500" y="5226050"/>
          <p14:tracePt t="14080" x="3543300" y="5226050"/>
          <p14:tracePt t="14085" x="3568700" y="5226050"/>
          <p14:tracePt t="14095" x="3603625" y="5226050"/>
          <p14:tracePt t="14101" x="3636963" y="5226050"/>
          <p14:tracePt t="14108" x="3671888" y="5226050"/>
          <p14:tracePt t="14116" x="3713163" y="5226050"/>
          <p14:tracePt t="14125" x="3738563" y="5226050"/>
          <p14:tracePt t="14132" x="3781425" y="5226050"/>
          <p14:tracePt t="14140" x="3806825" y="5226050"/>
          <p14:tracePt t="14149" x="3841750" y="5226050"/>
          <p14:tracePt t="14156" x="3867150" y="5226050"/>
          <p14:tracePt t="14164" x="3892550" y="5226050"/>
          <p14:tracePt t="14171" x="3917950" y="5226050"/>
          <p14:tracePt t="14179" x="3935413" y="5226050"/>
          <p14:tracePt t="14187" x="3960813" y="5226050"/>
          <p14:tracePt t="14195" x="3986213" y="5226050"/>
          <p14:tracePt t="14203" x="4011613" y="5226050"/>
          <p14:tracePt t="14211" x="4019550" y="5226050"/>
          <p14:tracePt t="14218" x="4037013" y="5226050"/>
          <p14:tracePt t="14227" x="4052888" y="5218113"/>
          <p14:tracePt t="14242" x="4062413" y="5218113"/>
          <p14:tracePt t="14250" x="4070350" y="5208588"/>
          <p14:tracePt t="14265" x="4079875" y="5200650"/>
          <p14:tracePt t="14281" x="4087813" y="5200650"/>
          <p14:tracePt t="14297" x="4095750" y="5192713"/>
          <p14:tracePt t="14305" x="4113213" y="5183188"/>
          <p14:tracePt t="14320" x="4121150" y="5175250"/>
          <p14:tracePt t="14328" x="4130675" y="5175250"/>
          <p14:tracePt t="14336" x="4138613" y="5167313"/>
          <p14:tracePt t="14344" x="4146550" y="5157788"/>
          <p14:tracePt t="14352" x="4164013" y="5149850"/>
          <p14:tracePt t="14361" x="4181475" y="5124450"/>
          <p14:tracePt t="14367" x="4197350" y="5116513"/>
          <p14:tracePt t="14375" x="4224338" y="5091113"/>
          <p14:tracePt t="14383" x="4249738" y="5073650"/>
          <p14:tracePt t="14391" x="4265613" y="5048250"/>
          <p14:tracePt t="14399" x="4291013" y="5038725"/>
          <p14:tracePt t="14407" x="4316413" y="5013325"/>
          <p14:tracePt t="14415" x="4325938" y="4987925"/>
          <p14:tracePt t="14422" x="4359275" y="4954588"/>
          <p14:tracePt t="14430" x="4376738" y="4919663"/>
          <p14:tracePt t="14438" x="4394200" y="4894263"/>
          <p14:tracePt t="14447" x="4394200" y="4868863"/>
          <p14:tracePt t="14454" x="4402138" y="4835525"/>
          <p14:tracePt t="14463" x="4410075" y="4810125"/>
          <p14:tracePt t="14469" x="4419600" y="4784725"/>
          <p14:tracePt t="14477" x="4419600" y="4749800"/>
          <p14:tracePt t="14486" x="4427538" y="4724400"/>
          <p14:tracePt t="14494" x="4435475" y="4683125"/>
          <p14:tracePt t="14501" x="4435475" y="4622800"/>
          <p14:tracePt t="14512" x="4435475" y="4589463"/>
          <p14:tracePt t="14516" x="4435475" y="4546600"/>
          <p14:tracePt t="14524" x="4435475" y="4529138"/>
          <p14:tracePt t="14533" x="4435475" y="4495800"/>
          <p14:tracePt t="14540" x="4435475" y="4460875"/>
          <p14:tracePt t="14548" x="4435475" y="4452938"/>
          <p14:tracePt t="14557" x="4435475" y="4435475"/>
          <p14:tracePt t="14564" x="4435475" y="4410075"/>
          <p14:tracePt t="14579" x="4435475" y="4394200"/>
          <p14:tracePt t="14587" x="4427538" y="4368800"/>
          <p14:tracePt t="14595" x="4427538" y="4359275"/>
          <p14:tracePt t="14603" x="4427538" y="4341813"/>
          <p14:tracePt t="14611" x="4427538" y="4333875"/>
          <p14:tracePt t="14618" x="4427538" y="4316413"/>
          <p14:tracePt t="14627" x="4427538" y="4308475"/>
          <p14:tracePt t="14634" x="4427538" y="4300538"/>
          <p14:tracePt t="14642" x="4427538" y="4291013"/>
          <p14:tracePt t="14650" x="4427538" y="4283075"/>
          <p14:tracePt t="14658" x="4427538" y="4275138"/>
          <p14:tracePt t="14666" x="4419600" y="4257675"/>
          <p14:tracePt t="14673" x="4419600" y="4249738"/>
          <p14:tracePt t="14689" x="4419600" y="4240213"/>
          <p14:tracePt t="14697" x="4419600" y="4232275"/>
          <p14:tracePt t="14705" x="4410075" y="4232275"/>
          <p14:tracePt t="14713" x="4410075" y="4224338"/>
          <p14:tracePt t="14728" x="4410075" y="4214813"/>
          <p14:tracePt t="14736" x="4410075" y="4206875"/>
          <p14:tracePt t="14752" x="4402138" y="4197350"/>
          <p14:tracePt t="14761" x="4394200" y="4181475"/>
          <p14:tracePt t="14777" x="4376738" y="4181475"/>
          <p14:tracePt t="14783" x="4359275" y="4164013"/>
          <p14:tracePt t="14791" x="4351338" y="4146550"/>
          <p14:tracePt t="14799" x="4325938" y="4138613"/>
          <p14:tracePt t="14807" x="4300538" y="4130675"/>
          <p14:tracePt t="14815" x="4265613" y="4130675"/>
          <p14:tracePt t="14823" x="4224338" y="4121150"/>
          <p14:tracePt t="14830" x="4206875" y="4121150"/>
          <p14:tracePt t="14838" x="4171950" y="4121150"/>
          <p14:tracePt t="14847" x="4146550" y="4113213"/>
          <p14:tracePt t="14854" x="4105275" y="4113213"/>
          <p14:tracePt t="14863" x="4062413" y="4113213"/>
          <p14:tracePt t="14871" x="4002088" y="4113213"/>
          <p14:tracePt t="14877" x="3935413" y="4113213"/>
          <p14:tracePt t="14885" x="3875088" y="4113213"/>
          <p14:tracePt t="14894" x="3816350" y="4113213"/>
          <p14:tracePt t="14901" x="3756025" y="4113213"/>
          <p14:tracePt t="14911" x="3705225" y="4113213"/>
          <p14:tracePt t="14918" x="3646488" y="4113213"/>
          <p14:tracePt t="14925" x="3611563" y="4113213"/>
          <p14:tracePt t="14932" x="3578225" y="4113213"/>
          <p14:tracePt t="14940" x="3527425" y="4113213"/>
          <p14:tracePt t="14948" x="3484563" y="4113213"/>
          <p14:tracePt t="14956" x="3449638" y="4121150"/>
          <p14:tracePt t="14964" x="3424238" y="4121150"/>
          <p14:tracePt t="14972" x="3382963" y="4121150"/>
          <p14:tracePt t="14980" x="3365500" y="4121150"/>
          <p14:tracePt t="14987" x="3330575" y="4130675"/>
          <p14:tracePt t="14995" x="3271838" y="4130675"/>
          <p14:tracePt t="15003" x="3211513" y="4130675"/>
          <p14:tracePt t="15011" x="3170238" y="4130675"/>
          <p14:tracePt t="15019" x="3109913" y="4130675"/>
          <p14:tracePt t="15027" x="3094038" y="4130675"/>
          <p14:tracePt t="15034" x="3025775" y="4130675"/>
          <p14:tracePt t="15044" x="2965450" y="4130675"/>
          <p14:tracePt t="15050" x="2906713" y="4130675"/>
          <p14:tracePt t="15058" x="2863850" y="4138613"/>
          <p14:tracePt t="15078" x="2770188" y="4138613"/>
          <p14:tracePt t="15081" x="2727325" y="4138613"/>
          <p14:tracePt t="15089" x="2686050" y="4138613"/>
          <p14:tracePt t="15097" x="2651125" y="4146550"/>
          <p14:tracePt t="15105" x="2625725" y="4146550"/>
          <p14:tracePt t="15113" x="2592388" y="4146550"/>
          <p14:tracePt t="15121" x="2557463" y="4146550"/>
          <p14:tracePt t="15129" x="2516188" y="4146550"/>
          <p14:tracePt t="15136" x="2473325" y="4146550"/>
          <p14:tracePt t="15144" x="2413000" y="4146550"/>
          <p14:tracePt t="15152" x="2379663" y="4146550"/>
          <p14:tracePt t="15160" x="2336800" y="4146550"/>
          <p14:tracePt t="15168" x="2293938" y="4146550"/>
          <p14:tracePt t="15177" x="2252663" y="4146550"/>
          <p14:tracePt t="15183" x="2209800" y="4146550"/>
          <p14:tracePt t="15191" x="2141538" y="4146550"/>
          <p14:tracePt t="15199" x="2108200" y="4146550"/>
          <p14:tracePt t="15207" x="2030413" y="4146550"/>
          <p14:tracePt t="15215" x="1971675" y="4146550"/>
          <p14:tracePt t="15223" x="1928813" y="4138613"/>
          <p14:tracePt t="15231" x="1870075" y="4138613"/>
          <p14:tracePt t="15238" x="1835150" y="4138613"/>
          <p14:tracePt t="15246" x="1793875" y="4130675"/>
          <p14:tracePt t="15255" x="1733550" y="4130675"/>
          <p14:tracePt t="15263" x="1700213" y="4121150"/>
          <p14:tracePt t="15270" x="1690688" y="4121150"/>
          <p14:tracePt t="15279" x="1631950" y="4121150"/>
          <p14:tracePt t="15285" x="1589088" y="4121150"/>
          <p14:tracePt t="15293" x="1581150" y="4121150"/>
          <p14:tracePt t="15302" x="1512888" y="4121150"/>
          <p14:tracePt t="15310" x="1452563" y="4121150"/>
          <p14:tracePt t="15317" x="1411288" y="4121150"/>
          <p14:tracePt t="15326" x="1333500" y="4113213"/>
          <p14:tracePt t="15333" x="1241425" y="4113213"/>
          <p14:tracePt t="15340" x="1206500" y="4113213"/>
          <p14:tracePt t="15348" x="1138238" y="4105275"/>
          <p14:tracePt t="15356" x="1069975" y="4105275"/>
          <p14:tracePt t="15364" x="985838" y="4105275"/>
          <p14:tracePt t="15372" x="925513" y="4105275"/>
          <p14:tracePt t="15380" x="900113" y="4105275"/>
          <p14:tracePt t="15388" x="858838" y="4105275"/>
          <p14:tracePt t="15395" x="798513" y="4105275"/>
          <p14:tracePt t="15403" x="773113" y="4105275"/>
          <p14:tracePt t="15411" x="747713" y="4105275"/>
          <p14:tracePt t="15419" x="730250" y="4105275"/>
          <p14:tracePt t="15427" x="714375" y="4105275"/>
          <p14:tracePt t="15435" x="688975" y="4105275"/>
          <p14:tracePt t="15444" x="679450" y="4105275"/>
          <p14:tracePt t="15458" x="671513" y="4105275"/>
          <p14:tracePt t="15474" x="663575" y="4105275"/>
          <p14:tracePt t="15505" x="654050" y="4105275"/>
          <p14:tracePt t="15552" x="646113" y="4105275"/>
          <p14:tracePt t="15875" x="0" y="0"/>
        </p14:tracePtLst>
        <p14:tracePtLst>
          <p14:tracePt t="16881" x="2719388" y="5991225"/>
          <p14:tracePt t="16926" x="2711450" y="5991225"/>
          <p14:tracePt t="16934" x="2711450" y="5999163"/>
          <p14:tracePt t="16981" x="2736850" y="6008688"/>
          <p14:tracePt t="16989" x="2770188" y="6016625"/>
          <p14:tracePt t="16996" x="2805113" y="6024563"/>
          <p14:tracePt t="17004" x="2820988" y="6024563"/>
          <p14:tracePt t="17012" x="2881313" y="6034088"/>
          <p14:tracePt t="17020" x="2957513" y="6042025"/>
          <p14:tracePt t="17028" x="3008313" y="6042025"/>
          <p14:tracePt t="17036" x="3051175" y="6042025"/>
          <p14:tracePt t="17044" x="3101975" y="6042025"/>
          <p14:tracePt t="17051" x="3144838" y="6042025"/>
          <p14:tracePt t="17060" x="3178175" y="6042025"/>
          <p14:tracePt t="17067" x="3203575" y="6034088"/>
          <p14:tracePt t="17075" x="3228975" y="6016625"/>
          <p14:tracePt t="17083" x="3263900" y="6008688"/>
          <p14:tracePt t="17092" x="3289300" y="5999163"/>
          <p14:tracePt t="17099" x="3305175" y="5973763"/>
          <p14:tracePt t="17107" x="3330575" y="5957888"/>
          <p14:tracePt t="17114" x="3348038" y="5940425"/>
          <p14:tracePt t="17122" x="3373438" y="5915025"/>
          <p14:tracePt t="17130" x="3390900" y="5889625"/>
          <p14:tracePt t="17138" x="3416300" y="5854700"/>
          <p14:tracePt t="17146" x="3433763" y="5846763"/>
          <p14:tracePt t="17154" x="3459163" y="5829300"/>
          <p14:tracePt t="17162" x="3484563" y="5803900"/>
          <p14:tracePt t="17169" x="3502025" y="5778500"/>
          <p14:tracePt t="17177" x="3509963" y="5753100"/>
          <p14:tracePt t="17186" x="3527425" y="5727700"/>
          <p14:tracePt t="17193" x="3543300" y="5710238"/>
          <p14:tracePt t="17201" x="3543300" y="5694363"/>
          <p14:tracePt t="17210" x="3552825" y="5668963"/>
          <p14:tracePt t="17216" x="3560763" y="5641975"/>
          <p14:tracePt t="17225" x="3560763" y="5616575"/>
          <p14:tracePt t="17232" x="3568700" y="5600700"/>
          <p14:tracePt t="17242" x="3568700" y="5575300"/>
          <p14:tracePt t="17248" x="3568700" y="5565775"/>
          <p14:tracePt t="17256" x="3578225" y="5557838"/>
          <p14:tracePt t="17263" x="3578225" y="5549900"/>
          <p14:tracePt t="17271" x="3578225" y="5540375"/>
          <p14:tracePt t="17279" x="3578225" y="5524500"/>
          <p14:tracePt t="17287" x="3578225" y="5514975"/>
          <p14:tracePt t="17295" x="3578225" y="5497513"/>
          <p14:tracePt t="17303" x="3578225" y="5472113"/>
          <p14:tracePt t="17318" x="3568700" y="5446713"/>
          <p14:tracePt t="17327" x="3560763" y="5430838"/>
          <p14:tracePt t="17334" x="3552825" y="5421313"/>
          <p14:tracePt t="17343" x="3535363" y="5395913"/>
          <p14:tracePt t="17350" x="3517900" y="5380038"/>
          <p14:tracePt t="17358" x="3509963" y="5353050"/>
          <p14:tracePt t="17365" x="3492500" y="5345113"/>
          <p14:tracePt t="17374" x="3467100" y="5319713"/>
          <p14:tracePt t="17381" x="3441700" y="5294313"/>
          <p14:tracePt t="17389" x="3408363" y="5268913"/>
          <p14:tracePt t="17397" x="3365500" y="5235575"/>
          <p14:tracePt t="17405" x="3330575" y="5218113"/>
          <p14:tracePt t="17412" x="3314700" y="5208588"/>
          <p14:tracePt t="17420" x="3297238" y="5200650"/>
          <p14:tracePt t="17428" x="3271838" y="5192713"/>
          <p14:tracePt t="17436" x="3263900" y="5192713"/>
          <p14:tracePt t="17444" x="3246438" y="5183188"/>
          <p14:tracePt t="17452" x="3238500" y="5183188"/>
          <p14:tracePt t="17460" x="3221038" y="5175250"/>
          <p14:tracePt t="17467" x="3203575" y="5175250"/>
          <p14:tracePt t="17475" x="3178175" y="5167313"/>
          <p14:tracePt t="17483" x="3170238" y="5167313"/>
          <p14:tracePt t="17492" x="3144838" y="5157788"/>
          <p14:tracePt t="17499" x="3119438" y="5157788"/>
          <p14:tracePt t="17508" x="3084513" y="5149850"/>
          <p14:tracePt t="17514" x="3076575" y="5149850"/>
          <p14:tracePt t="17523" x="3059113" y="5149850"/>
          <p14:tracePt t="17530" x="3041650" y="5149850"/>
          <p14:tracePt t="17538" x="3016250" y="5149850"/>
          <p14:tracePt t="17547" x="2982913" y="5149850"/>
          <p14:tracePt t="17554" x="2949575" y="5149850"/>
          <p14:tracePt t="17562" x="2932113" y="5149850"/>
          <p14:tracePt t="17569" x="2906713" y="5149850"/>
          <p14:tracePt t="17578" x="2881313" y="5149850"/>
          <p14:tracePt t="17585" x="2863850" y="5149850"/>
          <p14:tracePt t="17593" x="2830513" y="5149850"/>
          <p14:tracePt t="17601" x="2805113" y="5157788"/>
          <p14:tracePt t="17609" x="2787650" y="5157788"/>
          <p14:tracePt t="17617" x="2752725" y="5167313"/>
          <p14:tracePt t="17625" x="2719388" y="5175250"/>
          <p14:tracePt t="17632" x="2686050" y="5183188"/>
          <p14:tracePt t="17641" x="2651125" y="5192713"/>
          <p14:tracePt t="17648" x="2617788" y="5200650"/>
          <p14:tracePt t="17656" x="2592388" y="5218113"/>
          <p14:tracePt t="17664" x="2566988" y="5226050"/>
          <p14:tracePt t="17672" x="2541588" y="5235575"/>
          <p14:tracePt t="17679" x="2524125" y="5235575"/>
          <p14:tracePt t="17687" x="2506663" y="5243513"/>
          <p14:tracePt t="17695" x="2489200" y="5260975"/>
          <p14:tracePt t="17703" x="2463800" y="5268913"/>
          <p14:tracePt t="17711" x="2447925" y="5286375"/>
          <p14:tracePt t="17719" x="2422525" y="5302250"/>
          <p14:tracePt t="17727" x="2405063" y="5319713"/>
          <p14:tracePt t="17750" x="2387600" y="5327650"/>
          <p14:tracePt t="17758" x="2379663" y="5345113"/>
          <p14:tracePt t="17766" x="2371725" y="5370513"/>
          <p14:tracePt t="17774" x="2362200" y="5387975"/>
          <p14:tracePt t="17781" x="2354263" y="5405438"/>
          <p14:tracePt t="17789" x="2354263" y="5430838"/>
          <p14:tracePt t="17797" x="2344738" y="5456238"/>
          <p14:tracePt t="17805" x="2336800" y="5472113"/>
          <p14:tracePt t="17813" x="2336800" y="5497513"/>
          <p14:tracePt t="17821" x="2336800" y="5514975"/>
          <p14:tracePt t="17828" x="2336800" y="5532438"/>
          <p14:tracePt t="17836" x="2336800" y="5557838"/>
          <p14:tracePt t="17844" x="2336800" y="5575300"/>
          <p14:tracePt t="17852" x="2354263" y="5591175"/>
          <p14:tracePt t="17860" x="2379663" y="5634038"/>
          <p14:tracePt t="17868" x="2405063" y="5659438"/>
          <p14:tracePt t="17876" x="2422525" y="5684838"/>
          <p14:tracePt t="17884" x="2455863" y="5710238"/>
          <p14:tracePt t="17891" x="2524125" y="5753100"/>
          <p14:tracePt t="17899" x="2541588" y="5770563"/>
          <p14:tracePt t="17909" x="2566988" y="5778500"/>
          <p14:tracePt t="17915" x="2582863" y="5778500"/>
          <p14:tracePt t="17924" x="2617788" y="5795963"/>
          <p14:tracePt t="17931" x="2676525" y="5829300"/>
          <p14:tracePt t="17938" x="2711450" y="5838825"/>
          <p14:tracePt t="17946" x="2787650" y="5872163"/>
          <p14:tracePt t="17955" x="2846388" y="5880100"/>
          <p14:tracePt t="17962" x="2881313" y="5889625"/>
          <p14:tracePt t="17970" x="2940050" y="5897563"/>
          <p14:tracePt t="17979" x="3041650" y="5897563"/>
          <p14:tracePt t="17985" x="3059113" y="5897563"/>
          <p14:tracePt t="17994" x="3135313" y="5897563"/>
          <p14:tracePt t="18001" x="3195638" y="5897563"/>
          <p14:tracePt t="18009" x="3228975" y="5897563"/>
          <p14:tracePt t="18017" x="3263900" y="5897563"/>
          <p14:tracePt t="18025" x="3297238" y="5880100"/>
          <p14:tracePt t="18033" x="3314700" y="5880100"/>
          <p14:tracePt t="18041" x="3330575" y="5864225"/>
          <p14:tracePt t="18048" x="3340100" y="5864225"/>
          <p14:tracePt t="18059" x="3355975" y="5864225"/>
          <p14:tracePt t="18064" x="3365500" y="5854700"/>
          <p14:tracePt t="18072" x="3373438" y="5838825"/>
          <p14:tracePt t="18080" x="3382963" y="5829300"/>
          <p14:tracePt t="18088" x="3390900" y="5821363"/>
          <p14:tracePt t="18095" x="3398838" y="5803900"/>
          <p14:tracePt t="18103" x="3408363" y="5778500"/>
          <p14:tracePt t="18111" x="3416300" y="5770563"/>
          <p14:tracePt t="18119" x="3416300" y="5761038"/>
          <p14:tracePt t="18127" x="3424238" y="5745163"/>
          <p14:tracePt t="18135" x="3433763" y="5735638"/>
          <p14:tracePt t="18142" x="3433763" y="5727700"/>
          <p14:tracePt t="18150" x="3433763" y="5710238"/>
          <p14:tracePt t="18159" x="3441700" y="5702300"/>
          <p14:tracePt t="18166" x="3441700" y="5676900"/>
          <p14:tracePt t="18174" x="3441700" y="5668963"/>
          <p14:tracePt t="18182" x="3441700" y="5651500"/>
          <p14:tracePt t="18191" x="3449638" y="5634038"/>
          <p14:tracePt t="18197" x="3449638" y="5626100"/>
          <p14:tracePt t="18205" x="3449638" y="5608638"/>
          <p14:tracePt t="18213" x="3449638" y="5600700"/>
          <p14:tracePt t="18215"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1935" y="493501"/>
            <a:ext cx="2667718" cy="369332"/>
          </a:xfrm>
          <a:prstGeom prst="rect">
            <a:avLst/>
          </a:prstGeom>
        </p:spPr>
        <p:txBody>
          <a:bodyPr wrap="none">
            <a:spAutoFit/>
          </a:bodyPr>
          <a:lstStyle/>
          <a:p>
            <a:r>
              <a:rPr lang="en-US" dirty="0">
                <a:latin typeface="Century Gothic" panose="020B0502020202020204" pitchFamily="34" charset="0"/>
                <a:ea typeface="Arial" panose="020B0604020202020204" pitchFamily="34" charset="0"/>
              </a:rPr>
              <a:t>South Elevation (Side) </a:t>
            </a:r>
            <a:endParaRPr lang="en-US" dirty="0">
              <a:latin typeface="Century Gothic" panose="020B0502020202020204" pitchFamily="34" charset="0"/>
            </a:endParaRPr>
          </a:p>
        </p:txBody>
      </p:sp>
      <p:pic>
        <p:nvPicPr>
          <p:cNvPr id="7" name="Picture 6">
            <a:extLst>
              <a:ext uri="{FF2B5EF4-FFF2-40B4-BE49-F238E27FC236}">
                <a16:creationId xmlns:a16="http://schemas.microsoft.com/office/drawing/2014/main" id="{47188290-79E7-B247-A017-FF61BCA861A6}"/>
              </a:ext>
            </a:extLst>
          </p:cNvPr>
          <p:cNvPicPr/>
          <p:nvPr/>
        </p:nvPicPr>
        <p:blipFill>
          <a:blip r:embed="rId5">
            <a:extLst>
              <a:ext uri="{28A0092B-C50C-407E-A947-70E740481C1C}">
                <a14:useLocalDpi xmlns:a14="http://schemas.microsoft.com/office/drawing/2010/main" val="0"/>
              </a:ext>
            </a:extLst>
          </a:blip>
          <a:srcRect/>
          <a:stretch/>
        </p:blipFill>
        <p:spPr bwMode="auto">
          <a:xfrm>
            <a:off x="0" y="927063"/>
            <a:ext cx="9144000" cy="2686149"/>
          </a:xfrm>
          <a:prstGeom prst="rect">
            <a:avLst/>
          </a:prstGeom>
          <a:ln>
            <a:noFill/>
          </a:ln>
          <a:extLst>
            <a:ext uri="{53640926-AAD7-44D8-BBD7-CCE9431645EC}">
              <a14:shadowObscured xmlns:a14="http://schemas.microsoft.com/office/drawing/2010/main"/>
            </a:ext>
          </a:extLst>
        </p:spPr>
      </p:pic>
      <p:pic>
        <p:nvPicPr>
          <p:cNvPr id="6" name="Picture 5" descr="Diagram, engineering drawing&#10;&#10;Description automatically generated">
            <a:extLst>
              <a:ext uri="{FF2B5EF4-FFF2-40B4-BE49-F238E27FC236}">
                <a16:creationId xmlns:a16="http://schemas.microsoft.com/office/drawing/2014/main" id="{BD588C6D-B818-4F17-A5F1-7906544E5C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111004"/>
            <a:ext cx="9144000" cy="2493194"/>
          </a:xfrm>
          <a:prstGeom prst="rect">
            <a:avLst/>
          </a:prstGeom>
        </p:spPr>
      </p:pic>
      <p:sp>
        <p:nvSpPr>
          <p:cNvPr id="12" name="TextBox 11">
            <a:extLst>
              <a:ext uri="{FF2B5EF4-FFF2-40B4-BE49-F238E27FC236}">
                <a16:creationId xmlns:a16="http://schemas.microsoft.com/office/drawing/2014/main" id="{8DFFB894-5205-4A77-9128-D04BE2998979}"/>
              </a:ext>
            </a:extLst>
          </p:cNvPr>
          <p:cNvSpPr txBox="1"/>
          <p:nvPr/>
        </p:nvSpPr>
        <p:spPr>
          <a:xfrm>
            <a:off x="0" y="3677442"/>
            <a:ext cx="2183908" cy="369332"/>
          </a:xfrm>
          <a:prstGeom prst="rect">
            <a:avLst/>
          </a:prstGeom>
          <a:solidFill>
            <a:schemeClr val="bg1"/>
          </a:solidFill>
        </p:spPr>
        <p:txBody>
          <a:bodyPr wrap="square" rtlCol="0">
            <a:spAutoFit/>
          </a:bodyPr>
          <a:lstStyle/>
          <a:p>
            <a:pPr algn="ctr"/>
            <a:r>
              <a:rPr lang="en-US" dirty="0">
                <a:latin typeface="Century Gothic" panose="020B0502020202020204" pitchFamily="34" charset="0"/>
              </a:rPr>
              <a:t>EXISTING</a:t>
            </a:r>
          </a:p>
        </p:txBody>
      </p:sp>
      <p:sp>
        <p:nvSpPr>
          <p:cNvPr id="13" name="TextBox 12">
            <a:extLst>
              <a:ext uri="{FF2B5EF4-FFF2-40B4-BE49-F238E27FC236}">
                <a16:creationId xmlns:a16="http://schemas.microsoft.com/office/drawing/2014/main" id="{8D15120E-87DD-4A4D-BB8A-9CB14A58EEE5}"/>
              </a:ext>
            </a:extLst>
          </p:cNvPr>
          <p:cNvSpPr txBox="1"/>
          <p:nvPr/>
        </p:nvSpPr>
        <p:spPr>
          <a:xfrm>
            <a:off x="186432" y="6419532"/>
            <a:ext cx="1997476" cy="369332"/>
          </a:xfrm>
          <a:prstGeom prst="rect">
            <a:avLst/>
          </a:prstGeom>
          <a:solidFill>
            <a:schemeClr val="bg1"/>
          </a:solidFill>
        </p:spPr>
        <p:txBody>
          <a:bodyPr wrap="square" rtlCol="0">
            <a:spAutoFit/>
          </a:bodyPr>
          <a:lstStyle/>
          <a:p>
            <a:pPr algn="ctr"/>
            <a:r>
              <a:rPr lang="en-US" dirty="0">
                <a:latin typeface="Century Gothic" panose="020B0502020202020204" pitchFamily="34" charset="0"/>
              </a:rPr>
              <a:t>PROPOSED</a:t>
            </a:r>
          </a:p>
        </p:txBody>
      </p:sp>
      <p:sp>
        <p:nvSpPr>
          <p:cNvPr id="10" name="Rectangle 9">
            <a:extLst>
              <a:ext uri="{FF2B5EF4-FFF2-40B4-BE49-F238E27FC236}">
                <a16:creationId xmlns:a16="http://schemas.microsoft.com/office/drawing/2014/main" id="{A71C9C05-A646-4205-AC92-524DA925BCF1}"/>
              </a:ext>
            </a:extLst>
          </p:cNvPr>
          <p:cNvSpPr/>
          <p:nvPr/>
        </p:nvSpPr>
        <p:spPr>
          <a:xfrm>
            <a:off x="5046954" y="3280046"/>
            <a:ext cx="1948649"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BCFF5D9C-42AA-48B0-A057-4FF6329617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14017323"/>
      </p:ext>
    </p:extLst>
  </p:cSld>
  <p:clrMapOvr>
    <a:masterClrMapping/>
  </p:clrMapOvr>
  <mc:AlternateContent xmlns:mc="http://schemas.openxmlformats.org/markup-compatibility/2006" xmlns:p14="http://schemas.microsoft.com/office/powerpoint/2010/main">
    <mc:Choice Requires="p14">
      <p:transition spd="slow" p14:dur="2000" advTm="12512"/>
    </mc:Choice>
    <mc:Fallback xmlns="">
      <p:transition spd="slow" advTm="12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3522" x="6016625" y="1903413"/>
          <p14:tracePt t="3607" x="6024563" y="1903413"/>
          <p14:tracePt t="3615" x="6034088" y="1903413"/>
          <p14:tracePt t="3622" x="6059488" y="1911350"/>
          <p14:tracePt t="3630" x="6102350" y="1911350"/>
          <p14:tracePt t="3638" x="6127750" y="1920875"/>
          <p14:tracePt t="3646" x="6203950" y="1920875"/>
          <p14:tracePt t="3654" x="6272213" y="1928813"/>
          <p14:tracePt t="3662" x="6356350" y="1928813"/>
          <p14:tracePt t="3669" x="6457950" y="1938338"/>
          <p14:tracePt t="3677" x="6483350" y="1938338"/>
          <p14:tracePt t="3685" x="6561138" y="1938338"/>
          <p14:tracePt t="3693" x="6602413" y="1938338"/>
          <p14:tracePt t="3701" x="6662738" y="1946275"/>
          <p14:tracePt t="3709" x="6696075" y="1946275"/>
          <p14:tracePt t="3717" x="6721475" y="1946275"/>
          <p14:tracePt t="3725" x="6731000" y="1946275"/>
          <p14:tracePt t="3732" x="6738938" y="1946275"/>
          <p14:tracePt t="3740" x="6746875" y="1946275"/>
          <p14:tracePt t="3756" x="6756400" y="1946275"/>
          <p14:tracePt t="3764" x="6772275" y="1946275"/>
          <p14:tracePt t="3771" x="6789738" y="1946275"/>
          <p14:tracePt t="3779" x="6807200" y="1946275"/>
          <p14:tracePt t="3787" x="6840538" y="1938338"/>
          <p14:tracePt t="3795" x="6858000" y="1938338"/>
          <p14:tracePt t="3803" x="6883400" y="1928813"/>
          <p14:tracePt t="3811" x="6926263" y="1928813"/>
          <p14:tracePt t="3818" x="6951663" y="1920875"/>
          <p14:tracePt t="3826" x="6977063" y="1911350"/>
          <p14:tracePt t="3834" x="6994525" y="1911350"/>
          <p14:tracePt t="3842" x="7019925" y="1903413"/>
          <p14:tracePt t="3858" x="7053263" y="1885950"/>
          <p14:tracePt t="3865" x="7061200" y="1885950"/>
          <p14:tracePt t="3873" x="7078663" y="1885950"/>
          <p14:tracePt t="3881" x="7096125" y="1870075"/>
          <p14:tracePt t="3889" x="7104063" y="1870075"/>
          <p14:tracePt t="3897" x="7121525" y="1860550"/>
          <p14:tracePt t="3905" x="7154863" y="1852613"/>
          <p14:tracePt t="3913" x="7189788" y="1844675"/>
          <p14:tracePt t="3920" x="7248525" y="1835150"/>
          <p14:tracePt t="3941" x="7367588" y="1801813"/>
          <p14:tracePt t="3944" x="7402513" y="1793875"/>
          <p14:tracePt t="3952" x="7418388" y="1784350"/>
          <p14:tracePt t="3961" x="7453313" y="1776413"/>
          <p14:tracePt t="3968" x="7478713" y="1766888"/>
          <p14:tracePt t="3975" x="7494588" y="1758950"/>
          <p14:tracePt t="3983" x="7529513" y="1751013"/>
          <p14:tracePt t="3991" x="7546975" y="1733550"/>
          <p14:tracePt t="3999" x="7572375" y="1725613"/>
          <p14:tracePt t="4008" x="7597775" y="1708150"/>
          <p14:tracePt t="4015" x="7631113" y="1690688"/>
          <p14:tracePt t="4023" x="7656513" y="1674813"/>
          <p14:tracePt t="4030" x="7673975" y="1665288"/>
          <p14:tracePt t="4038" x="7699375" y="1649413"/>
          <p14:tracePt t="4046" x="7716838" y="1649413"/>
          <p14:tracePt t="4054" x="7732713" y="1639888"/>
          <p14:tracePt t="4062" x="7742238" y="1631950"/>
          <p14:tracePt t="4070" x="7767638" y="1614488"/>
          <p14:tracePt t="4077" x="7783513" y="1597025"/>
          <p14:tracePt t="4085" x="7800975" y="1581150"/>
          <p14:tracePt t="4093" x="7818438" y="1571625"/>
          <p14:tracePt t="4101" x="7818438" y="1563688"/>
          <p14:tracePt t="4109" x="7835900" y="1546225"/>
          <p14:tracePt t="4117" x="7851775" y="1538288"/>
          <p14:tracePt t="4124" x="7861300" y="1520825"/>
          <p14:tracePt t="4132" x="7869238" y="1504950"/>
          <p14:tracePt t="4141" x="7886700" y="1487488"/>
          <p14:tracePt t="4148" x="7902575" y="1462088"/>
          <p14:tracePt t="4156" x="7920038" y="1452563"/>
          <p14:tracePt t="4164" x="7927975" y="1436688"/>
          <p14:tracePt t="4172" x="7937500" y="1419225"/>
          <p14:tracePt t="4179" x="7945438" y="1401763"/>
          <p14:tracePt t="4187" x="7954963" y="1385888"/>
          <p14:tracePt t="4195" x="7970838" y="1368425"/>
          <p14:tracePt t="4203" x="7970838" y="1360488"/>
          <p14:tracePt t="4211" x="7980363" y="1350963"/>
          <p14:tracePt t="4219" x="7988300" y="1333500"/>
          <p14:tracePt t="4227" x="7988300" y="1317625"/>
          <p14:tracePt t="4234" x="7996238" y="1317625"/>
          <p14:tracePt t="4243" x="8005763" y="1300163"/>
          <p14:tracePt t="4250" x="8005763" y="1282700"/>
          <p14:tracePt t="4257" x="8013700" y="1282700"/>
          <p14:tracePt t="4266" x="8013700" y="1266825"/>
          <p14:tracePt t="4275" x="8021638" y="1249363"/>
          <p14:tracePt t="4281" x="8031163" y="1241425"/>
          <p14:tracePt t="4289" x="8047038" y="1223963"/>
          <p14:tracePt t="4297" x="8056563" y="1206500"/>
          <p14:tracePt t="4305" x="8056563" y="1198563"/>
          <p14:tracePt t="4322" x="8074025" y="1189038"/>
          <p14:tracePt t="4329" x="8074025" y="1173163"/>
          <p14:tracePt t="4336" x="8081963" y="1173163"/>
          <p14:tracePt t="4344" x="8081963" y="1155700"/>
          <p14:tracePt t="4352" x="8089900" y="1147763"/>
          <p14:tracePt t="4360" x="8099425" y="1138238"/>
          <p14:tracePt t="4368" x="8099425" y="1130300"/>
          <p14:tracePt t="4376" x="8107363" y="1122363"/>
          <p14:tracePt t="4383" x="8107363" y="1112838"/>
          <p14:tracePt t="4391" x="8107363" y="1104900"/>
          <p14:tracePt t="4399" x="8107363" y="1096963"/>
          <p14:tracePt t="4408" x="8107363" y="1087438"/>
          <p14:tracePt t="4415" x="8107363" y="1069975"/>
          <p14:tracePt t="4424" x="8081963" y="1062038"/>
          <p14:tracePt t="4430" x="8047038" y="1044575"/>
          <p14:tracePt t="4438" x="8005763" y="1028700"/>
          <p14:tracePt t="4446" x="7954963" y="1003300"/>
          <p14:tracePt t="4454" x="7894638" y="977900"/>
          <p14:tracePt t="4462" x="7869238" y="968375"/>
          <p14:tracePt t="4470" x="7826375" y="952500"/>
          <p14:tracePt t="4478" x="7783513" y="935038"/>
          <p14:tracePt t="4485" x="7767638" y="925513"/>
          <p14:tracePt t="4493" x="7732713" y="925513"/>
          <p14:tracePt t="4501" x="7691438" y="917575"/>
          <p14:tracePt t="4510" x="7666038" y="917575"/>
          <p14:tracePt t="4517" x="7631113" y="917575"/>
          <p14:tracePt t="4525" x="7605713" y="909638"/>
          <p14:tracePt t="4532" x="7572375" y="909638"/>
          <p14:tracePt t="4541" x="7537450" y="909638"/>
          <p14:tracePt t="4548" x="7494588" y="909638"/>
          <p14:tracePt t="4557" x="7461250" y="909638"/>
          <p14:tracePt t="4564" x="7435850" y="909638"/>
          <p14:tracePt t="4572" x="7402513" y="909638"/>
          <p14:tracePt t="4580" x="7367588" y="909638"/>
          <p14:tracePt t="4587" x="7334250" y="909638"/>
          <p14:tracePt t="4595" x="7308850" y="909638"/>
          <p14:tracePt t="4603" x="7283450" y="909638"/>
          <p14:tracePt t="4611" x="7248525" y="917575"/>
          <p14:tracePt t="4619" x="7223125" y="925513"/>
          <p14:tracePt t="4627" x="7205663" y="935038"/>
          <p14:tracePt t="4635" x="7180263" y="935038"/>
          <p14:tracePt t="4642" x="7154863" y="952500"/>
          <p14:tracePt t="4650" x="7129463" y="960438"/>
          <p14:tracePt t="4658" x="7121525" y="968375"/>
          <p14:tracePt t="4666" x="7104063" y="977900"/>
          <p14:tracePt t="4674" x="7088188" y="977900"/>
          <p14:tracePt t="4682" x="7078663" y="993775"/>
          <p14:tracePt t="4689" x="7070725" y="1003300"/>
          <p14:tracePt t="4705" x="7061200" y="1003300"/>
          <p14:tracePt t="4769" x="0" y="0"/>
        </p14:tracePtLst>
        <p14:tracePtLst>
          <p14:tracePt t="5742" x="7877175" y="773113"/>
          <p14:tracePt t="5796" x="7886700" y="773113"/>
          <p14:tracePt t="5804" x="7902575" y="773113"/>
          <p14:tracePt t="5811" x="7927975" y="773113"/>
          <p14:tracePt t="5819" x="7954963" y="773113"/>
          <p14:tracePt t="5827" x="7980363" y="773113"/>
          <p14:tracePt t="5836" x="8005763" y="773113"/>
          <p14:tracePt t="5843" x="8031163" y="773113"/>
          <p14:tracePt t="5851" x="8047038" y="773113"/>
          <p14:tracePt t="5859" x="8064500" y="773113"/>
          <p14:tracePt t="5866" x="8089900" y="773113"/>
          <p14:tracePt t="5874" x="8107363" y="773113"/>
          <p14:tracePt t="5882" x="8132763" y="773113"/>
          <p14:tracePt t="5890" x="8150225" y="773113"/>
          <p14:tracePt t="5898" x="8158163" y="773113"/>
          <p14:tracePt t="5905" x="8175625" y="773113"/>
          <p14:tracePt t="5921" x="8183563" y="773113"/>
          <p14:tracePt t="5940" x="8201025" y="773113"/>
          <p14:tracePt t="5961" x="8208963" y="773113"/>
          <p14:tracePt t="5968" x="8226425" y="773113"/>
          <p14:tracePt t="5976" x="8234363" y="773113"/>
          <p14:tracePt t="5984" x="8259763" y="781050"/>
          <p14:tracePt t="5992" x="8285163" y="781050"/>
          <p14:tracePt t="6000" x="8294688" y="790575"/>
          <p14:tracePt t="6008" x="8310563" y="798513"/>
          <p14:tracePt t="6015" x="8335963" y="808038"/>
          <p14:tracePt t="6023" x="8353425" y="815975"/>
          <p14:tracePt t="6031" x="8370888" y="823913"/>
          <p14:tracePt t="6039" x="8388350" y="833438"/>
          <p14:tracePt t="6047" x="8404225" y="841375"/>
          <p14:tracePt t="6056" x="8404225" y="849313"/>
          <p14:tracePt t="6063" x="8421688" y="866775"/>
          <p14:tracePt t="6070" x="8429625" y="874713"/>
          <p14:tracePt t="6078" x="8439150" y="884238"/>
          <p14:tracePt t="6086" x="8439150" y="909638"/>
          <p14:tracePt t="6094" x="8447088" y="925513"/>
          <p14:tracePt t="6102" x="8455025" y="942975"/>
          <p14:tracePt t="6110" x="8464550" y="968375"/>
          <p14:tracePt t="6118" x="8472488" y="1003300"/>
          <p14:tracePt t="6125" x="8480425" y="1011238"/>
          <p14:tracePt t="6133" x="8489950" y="1044575"/>
          <p14:tracePt t="6141" x="8497888" y="1069975"/>
          <p14:tracePt t="6149" x="8507413" y="1096963"/>
          <p14:tracePt t="6157" x="8507413" y="1104900"/>
          <p14:tracePt t="6165" x="8515350" y="1122363"/>
          <p14:tracePt t="6173" x="8515350" y="1138238"/>
          <p14:tracePt t="6180" x="8523288" y="1147763"/>
          <p14:tracePt t="6189" x="8532813" y="1163638"/>
          <p14:tracePt t="6196" x="8532813" y="1181100"/>
          <p14:tracePt t="6204" x="8532813" y="1189038"/>
          <p14:tracePt t="6212" x="8540750" y="1206500"/>
          <p14:tracePt t="6219" x="8548688" y="1231900"/>
          <p14:tracePt t="6227" x="8558213" y="1249363"/>
          <p14:tracePt t="6235" x="8566150" y="1274763"/>
          <p14:tracePt t="6243" x="8566150" y="1292225"/>
          <p14:tracePt t="6251" x="8566150" y="1308100"/>
          <p14:tracePt t="6259" x="8574088" y="1333500"/>
          <p14:tracePt t="6267" x="8574088" y="1360488"/>
          <p14:tracePt t="6274" x="8574088" y="1376363"/>
          <p14:tracePt t="6282" x="8574088" y="1393825"/>
          <p14:tracePt t="6290" x="8574088" y="1419225"/>
          <p14:tracePt t="6298" x="8574088" y="1427163"/>
          <p14:tracePt t="6306" x="8574088" y="1452563"/>
          <p14:tracePt t="6314" x="8574088" y="1487488"/>
          <p14:tracePt t="6321" x="8574088" y="1520825"/>
          <p14:tracePt t="6329" x="8574088" y="1538288"/>
          <p14:tracePt t="6337" x="8574088" y="1555750"/>
          <p14:tracePt t="6345" x="8574088" y="1581150"/>
          <p14:tracePt t="6353" x="8574088" y="1597025"/>
          <p14:tracePt t="6361" x="8574088" y="1622425"/>
          <p14:tracePt t="6369" x="8574088" y="1649413"/>
          <p14:tracePt t="6376" x="8574088" y="1665288"/>
          <p14:tracePt t="6384" x="8574088" y="1690688"/>
          <p14:tracePt t="6392" x="8574088" y="1708150"/>
          <p14:tracePt t="6400" x="8566150" y="1708150"/>
          <p14:tracePt t="6408" x="8566150" y="1725613"/>
          <p14:tracePt t="6416" x="8566150" y="1733550"/>
          <p14:tracePt t="6424" x="8566150" y="1741488"/>
          <p14:tracePt t="6431" x="8566150" y="1758950"/>
          <p14:tracePt t="6439" x="8558213" y="1776413"/>
          <p14:tracePt t="6447" x="8558213" y="1793875"/>
          <p14:tracePt t="6456" x="8548688" y="1809750"/>
          <p14:tracePt t="6463" x="8540750" y="1835150"/>
          <p14:tracePt t="6478" x="8532813" y="1860550"/>
          <p14:tracePt t="6486" x="8523288" y="1878013"/>
          <p14:tracePt t="6494" x="8523288" y="1903413"/>
          <p14:tracePt t="6502" x="8507413" y="1928813"/>
          <p14:tracePt t="6510" x="8507413" y="1954213"/>
          <p14:tracePt t="6518" x="8489950" y="1963738"/>
          <p14:tracePt t="6526" x="8489950" y="1971675"/>
          <p14:tracePt t="6533" x="8480425" y="1979613"/>
          <p14:tracePt t="6541" x="8472488" y="1997075"/>
          <p14:tracePt t="6549" x="8472488" y="2005013"/>
          <p14:tracePt t="6558" x="8472488" y="2022475"/>
          <p14:tracePt t="6565" x="8464550" y="2030413"/>
          <p14:tracePt t="6573" x="8455025" y="2047875"/>
          <p14:tracePt t="6580" x="8447088" y="2073275"/>
          <p14:tracePt t="6589" x="8439150" y="2090738"/>
          <p14:tracePt t="6596" x="8421688" y="2116138"/>
          <p14:tracePt t="6604" x="8413750" y="2133600"/>
          <p14:tracePt t="6612" x="8396288" y="2159000"/>
          <p14:tracePt t="6620" x="8388350" y="2184400"/>
          <p14:tracePt t="6635" x="8378825" y="2192338"/>
          <p14:tracePt t="6643" x="8370888" y="2209800"/>
          <p14:tracePt t="6651" x="8362950" y="2209800"/>
          <p14:tracePt t="6659" x="8353425" y="2217738"/>
          <p14:tracePt t="6667" x="8335963" y="2235200"/>
          <p14:tracePt t="6675" x="8328025" y="2243138"/>
          <p14:tracePt t="6682" x="8320088" y="2243138"/>
          <p14:tracePt t="6690" x="8302625" y="2252663"/>
          <p14:tracePt t="6698" x="8277225" y="2268538"/>
          <p14:tracePt t="6706" x="8259763" y="2278063"/>
          <p14:tracePt t="6714" x="8243888" y="2286000"/>
          <p14:tracePt t="6722" x="8226425" y="2293938"/>
          <p14:tracePt t="6729" x="8208963" y="2303463"/>
          <p14:tracePt t="6737" x="8201025" y="2303463"/>
          <p14:tracePt t="6745" x="8183563" y="2303463"/>
          <p14:tracePt t="6753" x="8166100" y="2311400"/>
          <p14:tracePt t="6761" x="8150225" y="2319338"/>
          <p14:tracePt t="6769" x="8132763" y="2319338"/>
          <p14:tracePt t="6777" x="8107363" y="2328863"/>
          <p14:tracePt t="6784" x="8074025" y="2336800"/>
          <p14:tracePt t="6792" x="8056563" y="2336800"/>
          <p14:tracePt t="6800" x="8031163" y="2336800"/>
          <p14:tracePt t="6808" x="8013700" y="2344738"/>
          <p14:tracePt t="6816" x="8005763" y="2354263"/>
          <p14:tracePt t="6824" x="7996238" y="2354263"/>
          <p14:tracePt t="6832" x="7988300" y="2354263"/>
          <p14:tracePt t="6839" x="7980363" y="2354263"/>
          <p14:tracePt t="6847" x="7962900" y="2354263"/>
          <p14:tracePt t="6855" x="7954963" y="2354263"/>
          <p14:tracePt t="6863" x="7927975" y="2354263"/>
          <p14:tracePt t="6872" x="7912100" y="2354263"/>
          <p14:tracePt t="6879" x="7886700" y="2344738"/>
          <p14:tracePt t="6886" x="7869238" y="2336800"/>
          <p14:tracePt t="6894" x="7851775" y="2328863"/>
          <p14:tracePt t="6902" x="7835900" y="2311400"/>
          <p14:tracePt t="6910" x="7818438" y="2311400"/>
          <p14:tracePt t="6918" x="7818438" y="2293938"/>
          <p14:tracePt t="6926" x="7800975" y="2286000"/>
          <p14:tracePt t="6940" x="7793038" y="2278063"/>
          <p14:tracePt t="6949" x="7793038" y="2268538"/>
          <p14:tracePt t="6957" x="7793038" y="2260600"/>
          <p14:tracePt t="6965" x="7783513" y="2252663"/>
          <p14:tracePt t="6980" x="7775575" y="2243138"/>
          <p14:tracePt t="6989" x="7775575" y="2235200"/>
          <p14:tracePt t="6996" x="7767638" y="2227263"/>
          <p14:tracePt t="7005" x="7767638" y="2209800"/>
          <p14:tracePt t="7028" x="7767638" y="2200275"/>
          <p14:tracePt t="7043" x="7767638" y="2192338"/>
          <p14:tracePt t="7075" x="7767638" y="2184400"/>
          <p14:tracePt t="7122" x="7767638" y="2174875"/>
          <p14:tracePt t="7130" x="7758113" y="2166938"/>
          <p14:tracePt t="7145" x="7758113" y="2159000"/>
          <p14:tracePt t="7153" x="7758113" y="2141538"/>
          <p14:tracePt t="7169" x="7750175" y="2133600"/>
          <p14:tracePt t="7184" x="7750175" y="2124075"/>
          <p14:tracePt t="7256"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A9E9E3-7CCC-D04D-B9F9-685156C867A7}"/>
              </a:ext>
            </a:extLst>
          </p:cNvPr>
          <p:cNvPicPr/>
          <p:nvPr/>
        </p:nvPicPr>
        <p:blipFill>
          <a:blip r:embed="rId5">
            <a:extLst>
              <a:ext uri="{28A0092B-C50C-407E-A947-70E740481C1C}">
                <a14:useLocalDpi xmlns:a14="http://schemas.microsoft.com/office/drawing/2010/main" val="0"/>
              </a:ext>
            </a:extLst>
          </a:blip>
          <a:srcRect/>
          <a:stretch/>
        </p:blipFill>
        <p:spPr>
          <a:xfrm>
            <a:off x="0" y="1562469"/>
            <a:ext cx="9084365" cy="2929631"/>
          </a:xfrm>
          <a:prstGeom prst="rect">
            <a:avLst/>
          </a:prstGeom>
        </p:spPr>
      </p:pic>
      <p:sp>
        <p:nvSpPr>
          <p:cNvPr id="11" name="Rectangle 10">
            <a:extLst>
              <a:ext uri="{FF2B5EF4-FFF2-40B4-BE49-F238E27FC236}">
                <a16:creationId xmlns:a16="http://schemas.microsoft.com/office/drawing/2014/main" id="{00D75437-7E81-D242-9D6A-B3A8A7CB07BC}"/>
              </a:ext>
            </a:extLst>
          </p:cNvPr>
          <p:cNvSpPr/>
          <p:nvPr/>
        </p:nvSpPr>
        <p:spPr>
          <a:xfrm>
            <a:off x="3336726" y="592953"/>
            <a:ext cx="2470548" cy="382477"/>
          </a:xfrm>
          <a:prstGeom prst="rect">
            <a:avLst/>
          </a:prstGeom>
        </p:spPr>
        <p:txBody>
          <a:bodyPr wrap="none">
            <a:spAutoFit/>
          </a:bodyPr>
          <a:lstStyle/>
          <a:p>
            <a:pPr algn="ctr">
              <a:lnSpc>
                <a:spcPct val="115000"/>
              </a:lnSpc>
            </a:pPr>
            <a:r>
              <a:rPr lang="en-US" dirty="0">
                <a:latin typeface="Century Gothic" panose="020B0502020202020204" pitchFamily="34" charset="0"/>
                <a:ea typeface="Times New Roman" panose="02020603050405020304" pitchFamily="18" charset="0"/>
              </a:rPr>
              <a:t>East Elevation (Rear)</a:t>
            </a:r>
            <a:endParaRPr lang="en-US" sz="1600" dirty="0">
              <a:effectLst/>
              <a:latin typeface="Century Gothic" panose="020B0502020202020204" pitchFamily="34" charset="0"/>
              <a:ea typeface="Arial" panose="020B0604020202020204" pitchFamily="34" charset="0"/>
            </a:endParaRPr>
          </a:p>
        </p:txBody>
      </p:sp>
      <p:sp>
        <p:nvSpPr>
          <p:cNvPr id="12" name="TextBox 11">
            <a:extLst>
              <a:ext uri="{FF2B5EF4-FFF2-40B4-BE49-F238E27FC236}">
                <a16:creationId xmlns:a16="http://schemas.microsoft.com/office/drawing/2014/main" id="{A1F45090-5033-4BA5-ACA1-37771B8DAF00}"/>
              </a:ext>
            </a:extLst>
          </p:cNvPr>
          <p:cNvSpPr txBox="1"/>
          <p:nvPr/>
        </p:nvSpPr>
        <p:spPr>
          <a:xfrm>
            <a:off x="5886787" y="4313583"/>
            <a:ext cx="2193726" cy="369332"/>
          </a:xfrm>
          <a:prstGeom prst="rect">
            <a:avLst/>
          </a:prstGeom>
          <a:solidFill>
            <a:schemeClr val="bg1"/>
          </a:solidFill>
        </p:spPr>
        <p:txBody>
          <a:bodyPr wrap="square" rtlCol="0">
            <a:spAutoFit/>
          </a:bodyPr>
          <a:lstStyle/>
          <a:p>
            <a:pPr algn="ctr"/>
            <a:r>
              <a:rPr lang="en-US" dirty="0">
                <a:latin typeface="Century Gothic" panose="020B0502020202020204" pitchFamily="34" charset="0"/>
              </a:rPr>
              <a:t>EXISTING</a:t>
            </a:r>
          </a:p>
        </p:txBody>
      </p:sp>
      <p:sp>
        <p:nvSpPr>
          <p:cNvPr id="13" name="TextBox 12">
            <a:extLst>
              <a:ext uri="{FF2B5EF4-FFF2-40B4-BE49-F238E27FC236}">
                <a16:creationId xmlns:a16="http://schemas.microsoft.com/office/drawing/2014/main" id="{C417BE44-39D3-428A-99AE-BECBDDEF76D1}"/>
              </a:ext>
            </a:extLst>
          </p:cNvPr>
          <p:cNvSpPr txBox="1"/>
          <p:nvPr/>
        </p:nvSpPr>
        <p:spPr>
          <a:xfrm>
            <a:off x="862292" y="4313583"/>
            <a:ext cx="2039933" cy="369332"/>
          </a:xfrm>
          <a:prstGeom prst="rect">
            <a:avLst/>
          </a:prstGeom>
          <a:solidFill>
            <a:schemeClr val="bg1"/>
          </a:solidFill>
        </p:spPr>
        <p:txBody>
          <a:bodyPr wrap="square" rtlCol="0">
            <a:spAutoFit/>
          </a:bodyPr>
          <a:lstStyle/>
          <a:p>
            <a:pPr algn="ctr"/>
            <a:r>
              <a:rPr lang="en-US" dirty="0">
                <a:latin typeface="Century Gothic" panose="020B0502020202020204" pitchFamily="34" charset="0"/>
              </a:rPr>
              <a:t>PROPOSED</a:t>
            </a:r>
          </a:p>
        </p:txBody>
      </p:sp>
      <p:pic>
        <p:nvPicPr>
          <p:cNvPr id="5" name="Audio 4">
            <a:hlinkClick r:id="" action="ppaction://media"/>
            <a:extLst>
              <a:ext uri="{FF2B5EF4-FFF2-40B4-BE49-F238E27FC236}">
                <a16:creationId xmlns:a16="http://schemas.microsoft.com/office/drawing/2014/main" id="{DD0D35CC-34FE-4E6C-A588-FBD8343396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59346561"/>
      </p:ext>
    </p:extLst>
  </p:cSld>
  <p:clrMapOvr>
    <a:masterClrMapping/>
  </p:clrMapOvr>
  <mc:AlternateContent xmlns:mc="http://schemas.openxmlformats.org/markup-compatibility/2006" xmlns:p14="http://schemas.microsoft.com/office/powerpoint/2010/main">
    <mc:Choice Requires="p14">
      <p:transition spd="slow" p14:dur="2000" advTm="6999"/>
    </mc:Choice>
    <mc:Fallback xmlns="">
      <p:transition spd="slow" advTm="6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6106</TotalTime>
  <Words>460</Words>
  <Application>Microsoft Office PowerPoint</Application>
  <PresentationFormat>On-screen Show (4:3)</PresentationFormat>
  <Paragraphs>63</Paragraphs>
  <Slides>17</Slides>
  <Notes>14</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Century Gothic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 Sissi</dc:creator>
  <cp:lastModifiedBy>Malinda Lim</cp:lastModifiedBy>
  <cp:revision>231</cp:revision>
  <cp:lastPrinted>2019-09-10T02:19:15Z</cp:lastPrinted>
  <dcterms:created xsi:type="dcterms:W3CDTF">2017-12-04T17:55:54Z</dcterms:created>
  <dcterms:modified xsi:type="dcterms:W3CDTF">2021-01-28T23:34:02Z</dcterms:modified>
</cp:coreProperties>
</file>