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39" r:id="rId1"/>
    <p:sldMasterId id="2147483951" r:id="rId2"/>
  </p:sldMasterIdLst>
  <p:notesMasterIdLst>
    <p:notesMasterId r:id="rId19"/>
  </p:notesMasterIdLst>
  <p:sldIdLst>
    <p:sldId id="265" r:id="rId3"/>
    <p:sldId id="256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72" r:id="rId13"/>
    <p:sldId id="263" r:id="rId14"/>
    <p:sldId id="269" r:id="rId15"/>
    <p:sldId id="268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hil S. Damle" initials="NSD" lastIdx="1" clrIdx="0">
    <p:extLst>
      <p:ext uri="{19B8F6BF-5375-455C-9EA6-DF929625EA0E}">
        <p15:presenceInfo xmlns:p15="http://schemas.microsoft.com/office/powerpoint/2012/main" userId="S::ndamle@chwlaw.us::f2a0c231-a3eb-4a21-99f1-714c67bbf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788"/>
    <a:srgbClr val="5E1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4136" autoAdjust="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C5F45-F8DF-4075-93E1-884B0ADFAB90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91F5-C6D9-4BE5-B38A-CFAB8514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553B1C-9F3F-43FF-ABF7-E4A5C87A84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91F5-C6D9-4BE5-B38A-CFAB8514AF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5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Margaret will present</a:t>
            </a:r>
          </a:p>
          <a:p>
            <a:endParaRPr lang="en-US" dirty="0"/>
          </a:p>
          <a:p>
            <a:r>
              <a:rPr lang="en-US" dirty="0"/>
              <a:t>Everyone on this slide will be in attendance at the meeting but not everyone will interact directly with the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5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C2452-42DF-4257-A78A-D80D2F2B5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53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7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465820" cy="2387600"/>
          </a:xfrm>
        </p:spPr>
        <p:txBody>
          <a:bodyPr anchor="b"/>
          <a:lstStyle>
            <a:lvl1pPr algn="ctr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46582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01E1C6-211A-42B0-B5E6-A70573998BDB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63050" cy="4351338"/>
          </a:xfrm>
        </p:spPr>
        <p:txBody>
          <a:bodyPr vert="eaVert"/>
          <a:lstStyle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1A12-5999-426C-A625-98462AF2BA7B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7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0955" y="697229"/>
            <a:ext cx="1663065" cy="5479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7229"/>
            <a:ext cx="6637020" cy="5479734"/>
          </a:xfrm>
        </p:spPr>
        <p:txBody>
          <a:bodyPr vert="eaVert"/>
          <a:lstStyle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566E-536F-4D73-90CE-3E530CFE1D4B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55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05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DF080-5E8C-48AD-84E5-6C08B304C14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333891-D5E7-4C7B-BF1D-E855E53CB5A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97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76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08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724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786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84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DF080-5E8C-48AD-84E5-6C08B304C14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333891-D5E7-4C7B-BF1D-E855E53CB5A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561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53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635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DF080-5E8C-48AD-84E5-6C08B304C14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333891-D5E7-4C7B-BF1D-E855E53CB5A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337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414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99" y="3328511"/>
            <a:ext cx="4149599" cy="314395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75360" y="3611881"/>
            <a:ext cx="10363200" cy="1587"/>
          </a:xfrm>
          <a:prstGeom prst="line">
            <a:avLst/>
          </a:prstGeom>
          <a:ln w="19050">
            <a:solidFill>
              <a:srgbClr val="D25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 userDrawn="1"/>
        </p:nvSpPr>
        <p:spPr>
          <a:xfrm>
            <a:off x="975360" y="3125155"/>
            <a:ext cx="10363200" cy="40671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5757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576E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December 15, 2020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7576E"/>
              </a:solidFill>
              <a:effectLst/>
              <a:uLnTx/>
              <a:uFillTx/>
              <a:latin typeface="Calibri Light" panose="020F03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75360" y="1857345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7B5C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Density Bonus Law and Inclusionary Housing Ordinance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7B5C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Study Session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7B5C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975360" y="3693478"/>
            <a:ext cx="10305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576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City of South Pasadena   |   Planning Commission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7576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183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6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5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385012" y="0"/>
            <a:ext cx="9801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Seven Patios Mixed-Use (2171-CUP/DRX/TTM/TRP)</a:t>
            </a:r>
          </a:p>
        </p:txBody>
      </p:sp>
    </p:spTree>
    <p:extLst>
      <p:ext uri="{BB962C8B-B14F-4D97-AF65-F5344CB8AC3E}">
        <p14:creationId xmlns:p14="http://schemas.microsoft.com/office/powerpoint/2010/main" val="367272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385012" y="0"/>
            <a:ext cx="9801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Seven Patios Mixed-Use (2171-CUP/DRX/TTM/TRP)</a:t>
            </a:r>
          </a:p>
        </p:txBody>
      </p:sp>
    </p:spTree>
    <p:extLst>
      <p:ext uri="{BB962C8B-B14F-4D97-AF65-F5344CB8AC3E}">
        <p14:creationId xmlns:p14="http://schemas.microsoft.com/office/powerpoint/2010/main" val="355475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9801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Seven Patios Mixed-Use (2171-CUP/DRX/TTM/TRP)</a:t>
            </a:r>
          </a:p>
        </p:txBody>
      </p:sp>
    </p:spTree>
    <p:extLst>
      <p:ext uri="{BB962C8B-B14F-4D97-AF65-F5344CB8AC3E}">
        <p14:creationId xmlns:p14="http://schemas.microsoft.com/office/powerpoint/2010/main" val="244078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226673" y="11875"/>
            <a:ext cx="9801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Seven Patios Mixed-Use (2171-CUP/DRX/TTM/TRP)</a:t>
            </a:r>
          </a:p>
        </p:txBody>
      </p:sp>
    </p:spTree>
    <p:extLst>
      <p:ext uri="{BB962C8B-B14F-4D97-AF65-F5344CB8AC3E}">
        <p14:creationId xmlns:p14="http://schemas.microsoft.com/office/powerpoint/2010/main" val="175056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157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157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4E3A-847B-49B6-8E02-0B80AB01D303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4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385012" y="0"/>
            <a:ext cx="9801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Seven Patios Mixed-Use (2171-CUP/DRX/TTM/TRP)</a:t>
            </a:r>
          </a:p>
        </p:txBody>
      </p:sp>
    </p:spTree>
    <p:extLst>
      <p:ext uri="{BB962C8B-B14F-4D97-AF65-F5344CB8AC3E}">
        <p14:creationId xmlns:p14="http://schemas.microsoft.com/office/powerpoint/2010/main" val="418963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449181" y="-120316"/>
            <a:ext cx="975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Seven Patios Mixed-Use (2171-CUP/DRX/TTM/TRP)</a:t>
            </a:r>
          </a:p>
        </p:txBody>
      </p:sp>
    </p:spTree>
    <p:extLst>
      <p:ext uri="{BB962C8B-B14F-4D97-AF65-F5344CB8AC3E}">
        <p14:creationId xmlns:p14="http://schemas.microsoft.com/office/powerpoint/2010/main" val="37532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rgbClr val="5C7C8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852" tIns="54426" rIns="108852" bIns="54426" rtlCol="0" anchor="ctr"/>
          <a:lstStyle/>
          <a:p>
            <a:pPr algn="ctr"/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7035"/>
            <a:ext cx="10972800" cy="503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600" y="1201738"/>
            <a:ext cx="10972800" cy="4741863"/>
          </a:xfrm>
          <a:prstGeom prst="rect">
            <a:avLst/>
          </a:prstGeom>
        </p:spPr>
        <p:txBody>
          <a:bodyPr lIns="130622" tIns="65311" rIns="130622" bIns="65311"/>
          <a:lstStyle>
            <a:lvl1pPr>
              <a:buClr>
                <a:srgbClr val="F0D331"/>
              </a:buClr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18246" indent="-268339">
              <a:buClr>
                <a:srgbClr val="F0D331"/>
              </a:buClr>
              <a:defRPr sz="2417">
                <a:solidFill>
                  <a:srgbClr val="5C7C87"/>
                </a:solidFill>
                <a:latin typeface="Calibri" panose="020F0502020204030204" pitchFamily="34" charset="0"/>
              </a:defRPr>
            </a:lvl2pPr>
            <a:lvl3pPr marL="1360592" indent="-272118">
              <a:buClr>
                <a:srgbClr val="F0D331"/>
              </a:buClr>
              <a:buFont typeface="Wingdings" panose="05000000000000000000" pitchFamily="2" charset="2"/>
              <a:buChar char="§"/>
              <a:defRPr sz="2167">
                <a:solidFill>
                  <a:srgbClr val="5C7C87"/>
                </a:solidFill>
                <a:latin typeface="Calibri Light" panose="020F0302020204030204" pitchFamily="34" charset="0"/>
              </a:defRPr>
            </a:lvl3pPr>
            <a:lvl4pPr marL="1904829" indent="-272118">
              <a:buClr>
                <a:srgbClr val="F0D331"/>
              </a:buClr>
              <a:buFont typeface="Courier New" panose="02070309020205020404" pitchFamily="49" charset="0"/>
              <a:buChar char="o"/>
              <a:defRPr sz="2167">
                <a:solidFill>
                  <a:srgbClr val="5C7C87"/>
                </a:solidFill>
                <a:latin typeface="Calibri Light" panose="020F0302020204030204" pitchFamily="34" charset="0"/>
              </a:defRPr>
            </a:lvl4pPr>
            <a:lvl5pPr marL="2449065" indent="-272118">
              <a:buClr>
                <a:srgbClr val="F0D331"/>
              </a:buClr>
              <a:buFont typeface="Wingdings" panose="05000000000000000000" pitchFamily="2" charset="2"/>
              <a:buChar char="§"/>
              <a:defRPr sz="2167">
                <a:solidFill>
                  <a:srgbClr val="5C7C87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2" descr="C:\Users\greddy\Desktop\PlaceWorks_Logo_White.png">
            <a:extLst>
              <a:ext uri="{FF2B5EF4-FFF2-40B4-BE49-F238E27FC236}">
                <a16:creationId xmlns:a16="http://schemas.microsoft.com/office/drawing/2014/main" id="{8D89583D-C988-44AE-979E-E0C3AE1644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6" y="6385954"/>
            <a:ext cx="1848492" cy="33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578D87B-2449-40D0-B8F7-8BBAE8468267}"/>
              </a:ext>
            </a:extLst>
          </p:cNvPr>
          <p:cNvSpPr/>
          <p:nvPr userDrawn="1"/>
        </p:nvSpPr>
        <p:spPr>
          <a:xfrm>
            <a:off x="0" y="6176105"/>
            <a:ext cx="12192000" cy="78346"/>
          </a:xfrm>
          <a:prstGeom prst="rect">
            <a:avLst/>
          </a:prstGeom>
          <a:solidFill>
            <a:srgbClr val="004A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483D3-D50B-4A4F-A839-AA649C6380CF}"/>
              </a:ext>
            </a:extLst>
          </p:cNvPr>
          <p:cNvSpPr/>
          <p:nvPr userDrawn="1"/>
        </p:nvSpPr>
        <p:spPr>
          <a:xfrm>
            <a:off x="5715000" y="6344355"/>
            <a:ext cx="6118880" cy="417692"/>
          </a:xfrm>
          <a:prstGeom prst="rect">
            <a:avLst/>
          </a:prstGeom>
        </p:spPr>
        <p:txBody>
          <a:bodyPr wrap="square" lIns="108852" tIns="54426" rIns="108852" bIns="54426" anchor="ctr" anchorCtr="0">
            <a:spAutoFit/>
          </a:bodyPr>
          <a:lstStyle/>
          <a:p>
            <a:pPr algn="r"/>
            <a:r>
              <a:rPr lang="en-US" sz="2000" b="1" i="0" dirty="0">
                <a:solidFill>
                  <a:srgbClr val="F0D331"/>
                </a:solidFill>
                <a:latin typeface="+mj-lt"/>
              </a:rPr>
              <a:t>South Pasadena </a:t>
            </a:r>
            <a:r>
              <a:rPr lang="en-US" sz="2000" b="0" i="0" dirty="0">
                <a:solidFill>
                  <a:schemeClr val="bg1"/>
                </a:solidFill>
                <a:latin typeface="+mj-lt"/>
              </a:rPr>
              <a:t>Housing Element 12/15/20   </a:t>
            </a:r>
            <a:fld id="{CD245CBD-09A3-45F5-AF5F-4072171B0368}" type="slidenum">
              <a:rPr lang="en-US" sz="2000" b="0" i="0" smtClean="0">
                <a:solidFill>
                  <a:schemeClr val="bg1"/>
                </a:solidFill>
                <a:latin typeface="+mj-lt"/>
              </a:rPr>
              <a:t>‹#›</a:t>
            </a:fld>
            <a:endParaRPr lang="en-US" sz="2000" b="0" i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19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3959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0690" y="1825625"/>
            <a:ext cx="44691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EBC6-A6AD-414E-9B73-2F86E1E4B9BC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0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3265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326571" cy="3684588"/>
          </a:xfrm>
        </p:spPr>
        <p:txBody>
          <a:bodyPr/>
          <a:lstStyle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6420" y="1690688"/>
            <a:ext cx="43243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6420" y="2514600"/>
            <a:ext cx="4324350" cy="3675063"/>
          </a:xfrm>
        </p:spPr>
        <p:txBody>
          <a:bodyPr/>
          <a:lstStyle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663B-3848-447F-820C-4060997D3542}" type="datetime1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6776-8763-470C-A0B6-9664460EEF29}" type="datetime1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B47F-99DD-400D-85C5-52BEA1B7CDCE}" type="datetime1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63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663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C902-DAE2-470E-8C47-132FEBDF5672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8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79520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2B19-1F4B-422F-BEC4-E95019253102}" type="datetime1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3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516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516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9DF32EF-C845-40CE-9937-33915E848671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11243DB0-EA08-422A-A5E8-FDD33680A0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rc 6"/>
          <p:cNvSpPr/>
          <p:nvPr userDrawn="1"/>
        </p:nvSpPr>
        <p:spPr>
          <a:xfrm>
            <a:off x="653138" y="69450"/>
            <a:ext cx="11462660" cy="6858000"/>
          </a:xfrm>
          <a:prstGeom prst="arc">
            <a:avLst>
              <a:gd name="adj1" fmla="val 16200000"/>
              <a:gd name="adj2" fmla="val 80538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 userDrawn="1"/>
        </p:nvSpPr>
        <p:spPr>
          <a:xfrm>
            <a:off x="8828314" y="0"/>
            <a:ext cx="2967244" cy="5812971"/>
          </a:xfrm>
          <a:prstGeom prst="arc">
            <a:avLst>
              <a:gd name="adj1" fmla="val 17211936"/>
              <a:gd name="adj2" fmla="val 4077416"/>
            </a:avLst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 userDrawn="1"/>
        </p:nvSpPr>
        <p:spPr>
          <a:xfrm rot="14180097">
            <a:off x="10182419" y="849584"/>
            <a:ext cx="6708910" cy="6225038"/>
          </a:xfrm>
          <a:prstGeom prst="arc">
            <a:avLst>
              <a:gd name="adj1" fmla="val 16137936"/>
              <a:gd name="adj2" fmla="val 633257"/>
            </a:avLst>
          </a:prstGeom>
          <a:ln w="57150">
            <a:solidFill>
              <a:srgbClr val="5E77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0278105" y="5519892"/>
            <a:ext cx="1571882" cy="1038497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293374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rgbClr val="97B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644237" y="-1"/>
            <a:ext cx="2189227" cy="34686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December 15, 2020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0960464" y="-9130"/>
            <a:ext cx="748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4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10191E-065F-4795-A593-AD4167401E7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9400" y="1"/>
            <a:ext cx="482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10961195" y="76902"/>
            <a:ext cx="0" cy="18288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41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  <p:sldLayoutId id="2147483968" r:id="rId17"/>
    <p:sldLayoutId id="2147483969" r:id="rId18"/>
    <p:sldLayoutId id="2147483970" r:id="rId19"/>
    <p:sldLayoutId id="2147483971" r:id="rId20"/>
    <p:sldLayoutId id="2147483972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98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76"/>
    </mc:Choice>
    <mc:Fallback xmlns="">
      <p:transition spd="slow" advTm="767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318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IHO: Typical program components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2552"/>
          </a:xfrm>
        </p:spPr>
        <p:txBody>
          <a:bodyPr>
            <a:noAutofit/>
          </a:bodyPr>
          <a:lstStyle/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Project Applicability </a:t>
            </a:r>
            <a:r>
              <a:rPr lang="en-US" sz="2600" dirty="0"/>
              <a:t>thresholds </a:t>
            </a:r>
          </a:p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% </a:t>
            </a:r>
            <a:r>
              <a:rPr lang="en-US" sz="2600" dirty="0"/>
              <a:t>of affordable housing units required </a:t>
            </a:r>
          </a:p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Alternatives </a:t>
            </a:r>
            <a:r>
              <a:rPr lang="en-US" sz="2600" dirty="0"/>
              <a:t>to on-site compliance (i.e., building units off-site, land donation, in-lieu fees) </a:t>
            </a:r>
            <a:endParaRPr lang="en-US" sz="2600" dirty="0" smtClean="0"/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400" dirty="0" smtClean="0"/>
              <a:t>State </a:t>
            </a:r>
            <a:r>
              <a:rPr lang="en-US" sz="2400" dirty="0"/>
              <a:t>law requires that alternative means of compliance be offered. </a:t>
            </a:r>
          </a:p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Incentives/Bonuses 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Extra density</a:t>
            </a:r>
            <a:r>
              <a:rPr lang="en-US" sz="2300" dirty="0"/>
              <a:t>, height and other standard waivers, waived/reduced fees, and reduced parking requirements) </a:t>
            </a:r>
          </a:p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Requirements </a:t>
            </a:r>
            <a:r>
              <a:rPr lang="en-US" sz="2600" dirty="0"/>
              <a:t>for unit size, design, quality and location within the project </a:t>
            </a:r>
          </a:p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Implementation </a:t>
            </a:r>
            <a:r>
              <a:rPr lang="en-US" sz="2600" dirty="0"/>
              <a:t>structure and processes, </a:t>
            </a:r>
            <a:endParaRPr lang="en-US" sz="2600" dirty="0" smtClean="0"/>
          </a:p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Covenant for units to remain affordable for a set number of years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892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880" y="360682"/>
            <a:ext cx="108712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Examples: Approaches taken by other cities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3880" y="1594805"/>
            <a:ext cx="5486400" cy="4642552"/>
          </a:xfrm>
        </p:spPr>
        <p:txBody>
          <a:bodyPr>
            <a:noAutofit/>
          </a:bodyPr>
          <a:lstStyle/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Many examples for guidance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Varying levels of requirements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/>
              <a:t>Range from simple to complex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May include intent language to define purpose (</a:t>
            </a:r>
            <a:r>
              <a:rPr lang="en-US" sz="2300" dirty="0" err="1" smtClean="0"/>
              <a:t>WeHo</a:t>
            </a:r>
            <a:r>
              <a:rPr lang="en-US" sz="2300" dirty="0" smtClean="0"/>
              <a:t>/Santa Monica)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Newer ordinances coordinate with State Density Bonus Law</a:t>
            </a:r>
          </a:p>
          <a:p>
            <a:pPr marL="1031875" lvl="2" indent="-346075">
              <a:buFont typeface="Wingdings" panose="05000000000000000000" pitchFamily="2" charset="2"/>
              <a:buChar char="§"/>
            </a:pPr>
            <a:r>
              <a:rPr lang="en-US" sz="2000" dirty="0" smtClean="0"/>
              <a:t>Pre-existing ordinances updated 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Different strategies for in-lieu fee</a:t>
            </a:r>
          </a:p>
          <a:p>
            <a:pPr marL="1031875" lvl="2" indent="-346075">
              <a:buFont typeface="Wingdings" panose="05000000000000000000" pitchFamily="2" charset="2"/>
              <a:buChar char="§"/>
            </a:pPr>
            <a:r>
              <a:rPr lang="en-US" sz="2000" dirty="0" smtClean="0"/>
              <a:t>Study required to set fee level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Covenants between 30-55 years</a:t>
            </a:r>
          </a:p>
          <a:p>
            <a:pPr marL="1031875" lvl="2" indent="-346075">
              <a:buFont typeface="Wingdings" panose="05000000000000000000" pitchFamily="2" charset="2"/>
              <a:buChar char="§"/>
            </a:pPr>
            <a:r>
              <a:rPr lang="en-US" sz="2000" dirty="0" smtClean="0"/>
              <a:t>Pasadena rental affordability “in perpetuity” if counted for inclusionary</a:t>
            </a:r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204" y="1554916"/>
            <a:ext cx="4857516" cy="5187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13520" y="6590863"/>
            <a:ext cx="2529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details in Attachment 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02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2769-4CFE-45A6-96A8-628CB18C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Economics of Providing Affordable Units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D3216-8496-45BA-8297-AAD77312E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708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Cost of building an affordable housing unit in Los Angeles </a:t>
            </a:r>
            <a:r>
              <a:rPr lang="en-US" sz="2400" dirty="0" smtClean="0"/>
              <a:t>County (2020) </a:t>
            </a:r>
            <a:br>
              <a:rPr lang="en-US" sz="2400" dirty="0" smtClean="0"/>
            </a:br>
            <a:r>
              <a:rPr lang="en-US" sz="2400" dirty="0" smtClean="0"/>
              <a:t>    = $500,000*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600" dirty="0" smtClean="0"/>
              <a:t>*Per New </a:t>
            </a:r>
            <a:r>
              <a:rPr lang="en-US" sz="1600" dirty="0"/>
              <a:t>York Times, citing </a:t>
            </a:r>
            <a:r>
              <a:rPr lang="en-US" sz="1600" dirty="0" smtClean="0"/>
              <a:t>Federal </a:t>
            </a:r>
            <a:r>
              <a:rPr lang="en-US" sz="1600" dirty="0"/>
              <a:t>government </a:t>
            </a:r>
            <a:r>
              <a:rPr lang="en-US" sz="1600" dirty="0" smtClean="0"/>
              <a:t>data</a:t>
            </a:r>
          </a:p>
          <a:p>
            <a:r>
              <a:rPr lang="en-US" sz="2400" b="1" dirty="0" smtClean="0"/>
              <a:t>Housing prices, Los </a:t>
            </a:r>
            <a:r>
              <a:rPr lang="en-US" sz="2400" b="1" dirty="0"/>
              <a:t>Angeles County </a:t>
            </a:r>
            <a:endParaRPr lang="en-US" sz="2400" b="1" dirty="0" smtClean="0"/>
          </a:p>
          <a:p>
            <a:pPr lvl="1"/>
            <a:r>
              <a:rPr lang="en-US" sz="2000" dirty="0" smtClean="0"/>
              <a:t>Median </a:t>
            </a:r>
            <a:r>
              <a:rPr lang="en-US" sz="2000" dirty="0"/>
              <a:t>market rate condo </a:t>
            </a:r>
            <a:r>
              <a:rPr lang="en-US" sz="2000" dirty="0" smtClean="0"/>
              <a:t>price = </a:t>
            </a:r>
            <a:r>
              <a:rPr lang="en-US" sz="2000" dirty="0"/>
              <a:t>$546,000 </a:t>
            </a: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Median single-family </a:t>
            </a:r>
            <a:r>
              <a:rPr lang="en-US" sz="2000" dirty="0"/>
              <a:t>home </a:t>
            </a:r>
            <a:r>
              <a:rPr lang="en-US" sz="2000" dirty="0" smtClean="0"/>
              <a:t>price = </a:t>
            </a:r>
            <a:r>
              <a:rPr lang="en-US" sz="2000" dirty="0"/>
              <a:t>$627,690</a:t>
            </a:r>
            <a:r>
              <a:rPr lang="en-US" sz="2000" dirty="0" smtClean="0"/>
              <a:t>.</a:t>
            </a:r>
          </a:p>
          <a:p>
            <a:r>
              <a:rPr lang="en-US" sz="2400" b="1" dirty="0" smtClean="0"/>
              <a:t>Housing prices, South Pasadena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Median </a:t>
            </a:r>
            <a:r>
              <a:rPr lang="en-US" sz="2000" dirty="0"/>
              <a:t>market rate </a:t>
            </a:r>
            <a:r>
              <a:rPr lang="en-US" sz="2000" dirty="0" smtClean="0"/>
              <a:t>condo price = $978,000.</a:t>
            </a:r>
          </a:p>
          <a:p>
            <a:pPr lvl="1"/>
            <a:r>
              <a:rPr lang="en-US" sz="2000" dirty="0" smtClean="0"/>
              <a:t>Median single-family home price = $1.3 million</a:t>
            </a:r>
          </a:p>
          <a:p>
            <a:pPr lvl="2"/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77824-196D-4144-9A66-583FBCED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190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Discussion, Sub-committee guidance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4624"/>
            <a:ext cx="10515600" cy="5165725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Priorities </a:t>
            </a:r>
            <a:r>
              <a:rPr lang="en-US" dirty="0"/>
              <a:t>regarding </a:t>
            </a:r>
            <a:r>
              <a:rPr lang="en-US" b="1" dirty="0"/>
              <a:t>minimum project size applicability </a:t>
            </a:r>
            <a:r>
              <a:rPr lang="en-US" dirty="0"/>
              <a:t>(number of units for onsite/offsite; number of units for in-lieu fee)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Priorities </a:t>
            </a:r>
            <a:r>
              <a:rPr lang="en-US" dirty="0"/>
              <a:t>for </a:t>
            </a:r>
            <a:r>
              <a:rPr lang="en-US" b="1" dirty="0"/>
              <a:t>percentage requirement </a:t>
            </a:r>
            <a:r>
              <a:rPr lang="en-US" dirty="0"/>
              <a:t>per income level (units to provide, potentially tiered based on affordability level and project size)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dirty="0" smtClean="0"/>
              <a:t>Alternative </a:t>
            </a:r>
            <a:r>
              <a:rPr lang="en-US" b="1" dirty="0"/>
              <a:t>compliance </a:t>
            </a:r>
            <a:r>
              <a:rPr lang="en-US" dirty="0"/>
              <a:t>possibilities </a:t>
            </a:r>
            <a:endParaRPr lang="en-US" dirty="0" smtClean="0"/>
          </a:p>
          <a:p>
            <a:pPr lvl="1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In-lieu </a:t>
            </a:r>
            <a:r>
              <a:rPr lang="en-US" dirty="0"/>
              <a:t>fee (and whether the fee option would be extended to all projects or only smaller projects)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Off-site </a:t>
            </a:r>
            <a:r>
              <a:rPr lang="en-US" dirty="0"/>
              <a:t>housing provision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Land </a:t>
            </a:r>
            <a:r>
              <a:rPr lang="en-US" dirty="0"/>
              <a:t>dedication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Offering </a:t>
            </a:r>
            <a:r>
              <a:rPr lang="en-US" dirty="0"/>
              <a:t>potential </a:t>
            </a:r>
            <a:r>
              <a:rPr lang="en-US" b="1" dirty="0"/>
              <a:t>design tools </a:t>
            </a:r>
            <a:r>
              <a:rPr lang="en-US" dirty="0"/>
              <a:t>(height, height calculations, architectural appurtenances</a:t>
            </a:r>
            <a:r>
              <a:rPr lang="en-US" dirty="0" smtClean="0"/>
              <a:t>/ projections</a:t>
            </a:r>
            <a:r>
              <a:rPr lang="en-US" dirty="0"/>
              <a:t>, setbacks, </a:t>
            </a:r>
            <a:r>
              <a:rPr lang="en-US" dirty="0" err="1"/>
              <a:t>stepbacks</a:t>
            </a:r>
            <a:r>
              <a:rPr lang="en-US" dirty="0"/>
              <a:t>, </a:t>
            </a:r>
            <a:r>
              <a:rPr lang="en-US" dirty="0" smtClean="0"/>
              <a:t>etc.) </a:t>
            </a:r>
            <a:r>
              <a:rPr lang="en-US" dirty="0"/>
              <a:t>and/or other incentives to guide use of State Density Bonus Law provisions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Priorities </a:t>
            </a:r>
            <a:r>
              <a:rPr lang="en-US" dirty="0"/>
              <a:t>for </a:t>
            </a:r>
            <a:r>
              <a:rPr lang="en-US" b="1" dirty="0"/>
              <a:t>unit size, site distribution, design and other details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Allowing inclusionary </a:t>
            </a:r>
            <a:r>
              <a:rPr lang="en-US" dirty="0"/>
              <a:t>units </a:t>
            </a:r>
            <a:r>
              <a:rPr lang="en-US" b="1" dirty="0"/>
              <a:t>for sale or rental only </a:t>
            </a:r>
            <a:r>
              <a:rPr lang="en-US" dirty="0"/>
              <a:t>(even within common ownership projects)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Length </a:t>
            </a:r>
            <a:r>
              <a:rPr lang="en-US" dirty="0"/>
              <a:t>of </a:t>
            </a:r>
            <a:r>
              <a:rPr lang="en-US" b="1" dirty="0" smtClean="0"/>
              <a:t>covenants</a:t>
            </a:r>
            <a:r>
              <a:rPr lang="en-US" dirty="0" smtClean="0"/>
              <a:t> </a:t>
            </a:r>
            <a:r>
              <a:rPr lang="en-US" dirty="0"/>
              <a:t>for maintaining affordability </a:t>
            </a:r>
          </a:p>
          <a:p>
            <a:pPr marL="346075" indent="-346075"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52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382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 of IHO and Density Bonus Incentives to Encourage Better Projects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67305"/>
            <a:ext cx="10515600" cy="2868295"/>
          </a:xfrm>
        </p:spPr>
        <p:txBody>
          <a:bodyPr>
            <a:noAutofit/>
          </a:bodyPr>
          <a:lstStyle/>
          <a:p>
            <a:pPr marL="346075" indent="-346075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3200" dirty="0" smtClean="0"/>
              <a:t>To address some of the City’s loss of discretionary review for projects with on-site affordable housing, staff is investigating creative ways to encourage compatible buildings that maintain the City’s character through providing additional incentives that reward better design.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08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0545" y="2253673"/>
            <a:ext cx="72320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Von’s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Site Example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Study of Integrating Density Bonus Concessions and Inclusionary Housing into Project Design</a:t>
            </a:r>
          </a:p>
        </p:txBody>
      </p:sp>
    </p:spTree>
    <p:extLst>
      <p:ext uri="{BB962C8B-B14F-4D97-AF65-F5344CB8AC3E}">
        <p14:creationId xmlns:p14="http://schemas.microsoft.com/office/powerpoint/2010/main" val="387089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AD051D-5CDF-4C4B-A181-75E32B9D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7035"/>
            <a:ext cx="11137900" cy="503026"/>
          </a:xfrm>
        </p:spPr>
        <p:txBody>
          <a:bodyPr>
            <a:normAutofit fontScale="90000"/>
          </a:bodyPr>
          <a:lstStyle/>
          <a:p>
            <a:r>
              <a:rPr lang="en-US" dirty="0"/>
              <a:t>Tools to Consider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89B23-D910-43DF-8CFB-BCF84F62F2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397000"/>
            <a:ext cx="10756900" cy="4546601"/>
          </a:xfrm>
        </p:spPr>
        <p:txBody>
          <a:bodyPr/>
          <a:lstStyle/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Stepbacks</a:t>
            </a:r>
            <a:endParaRPr lang="en-US" sz="2333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Height Averaging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Architectural elements: towers, roof projections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Context sensitive height limits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Where to measure height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Floor-to-Floor Heights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1917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Revisit retail ground floor height and implications for height and story limits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1917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18’ ground floor allows for future flexibility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333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Implementation of State Density Bonus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1917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Implications of average unit size, mix of sizes, State density bonus, inclusionary housing policy  </a:t>
            </a:r>
          </a:p>
          <a:p>
            <a:endParaRPr lang="en-US" sz="2333" dirty="0"/>
          </a:p>
          <a:p>
            <a:endParaRPr lang="en-US" sz="2333" dirty="0"/>
          </a:p>
        </p:txBody>
      </p:sp>
    </p:spTree>
    <p:extLst>
      <p:ext uri="{BB962C8B-B14F-4D97-AF65-F5344CB8AC3E}">
        <p14:creationId xmlns:p14="http://schemas.microsoft.com/office/powerpoint/2010/main" val="198719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9598"/>
            <a:ext cx="8708020" cy="1669588"/>
          </a:xfrm>
        </p:spPr>
        <p:txBody>
          <a:bodyPr>
            <a:normAutofit fontScale="90000"/>
          </a:bodyPr>
          <a:lstStyle/>
          <a:p>
            <a:r>
              <a:rPr lang="en-US"/>
              <a:t>California’s Density Bonus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61261"/>
            <a:ext cx="8708020" cy="1655762"/>
          </a:xfrm>
        </p:spPr>
        <p:txBody>
          <a:bodyPr/>
          <a:lstStyle/>
          <a:p>
            <a:r>
              <a:rPr lang="en-US"/>
              <a:t>South Pasadena Planning Commission </a:t>
            </a:r>
          </a:p>
          <a:p>
            <a:endParaRPr lang="en-US"/>
          </a:p>
          <a:p>
            <a:r>
              <a:rPr lang="en-US"/>
              <a:t>Teresa L. Highsmith, City Attorney </a:t>
            </a:r>
          </a:p>
        </p:txBody>
      </p:sp>
    </p:spTree>
    <p:extLst>
      <p:ext uri="{BB962C8B-B14F-4D97-AF65-F5344CB8AC3E}">
        <p14:creationId xmlns:p14="http://schemas.microsoft.com/office/powerpoint/2010/main" val="17273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BBD0-0F53-4423-A576-B4255E800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C7C2-039C-481E-895C-99800ABC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945"/>
            <a:ext cx="915162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California state law (</a:t>
            </a:r>
            <a:r>
              <a:rPr lang="en-US" dirty="0" err="1"/>
              <a:t>Govt</a:t>
            </a:r>
            <a:r>
              <a:rPr lang="en-US" dirty="0"/>
              <a:t> Code §65915-65918)</a:t>
            </a:r>
          </a:p>
          <a:p>
            <a:pPr>
              <a:lnSpc>
                <a:spcPct val="100000"/>
              </a:lnSpc>
            </a:pPr>
            <a:r>
              <a:rPr lang="en-US" dirty="0"/>
              <a:t>Enacted 1979 to incentivize production of affordable housing – Categories of qualifying projects has expanded </a:t>
            </a:r>
          </a:p>
          <a:p>
            <a:pPr>
              <a:lnSpc>
                <a:spcPct val="100000"/>
              </a:lnSpc>
            </a:pPr>
            <a:r>
              <a:rPr lang="en-US" dirty="0"/>
              <a:t>Amended many times since </a:t>
            </a:r>
            <a:r>
              <a:rPr lang="en-US" dirty="0" smtClean="0"/>
              <a:t>adoption.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2017-2020 amendments made major changes, including rights for 100% affordable housing with up to 80% density bonus + 33’ height extension (3 stories)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City’s Density Bonus ordinance needs to be updated.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F0206-89C0-49E1-9440-B08AD84DC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3802A-2C44-4581-ABF3-A27E83F4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05445-32AE-42DD-A2BD-AA9D6CA65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AFDA-CC8A-428A-8FA5-CDFDC27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it 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59AE5-747B-4A2D-A37C-C38EBCA28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465"/>
            <a:ext cx="915162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Developers agree to produce qualifying project in exchange for up to 4 things: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1. Density bonus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2. Concessions/incentives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3. Waivers of development standards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4. Parking reductions </a:t>
            </a:r>
          </a:p>
          <a:p>
            <a:pPr>
              <a:lnSpc>
                <a:spcPct val="100000"/>
              </a:lnSpc>
            </a:pPr>
            <a:r>
              <a:rPr lang="en-US" dirty="0"/>
              <a:t>In exchange, C</a:t>
            </a:r>
            <a:r>
              <a:rPr lang="en-US" dirty="0" smtClean="0"/>
              <a:t>ity </a:t>
            </a:r>
            <a:r>
              <a:rPr lang="en-US" dirty="0"/>
              <a:t>gets affordable housing (or another qualifying project) that is guaranteed to remain so for </a:t>
            </a:r>
            <a:r>
              <a:rPr lang="en-US" dirty="0" smtClean="0"/>
              <a:t>a minimum of 30 years by covenant.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C7749-58B2-4338-9F20-5CC766F3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85454-DF29-4EA8-BB19-D3E9FCCB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6B8F2-9EFA-405B-B475-C62222C4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294D-1879-402A-A215-56717DA2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Levels of Density Bonus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7597-1BBF-4CAA-A6D1-B2C5E6F68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" y="1511585"/>
            <a:ext cx="9151620" cy="4351338"/>
          </a:xfrm>
        </p:spPr>
        <p:txBody>
          <a:bodyPr>
            <a:normAutofit/>
          </a:bodyPr>
          <a:lstStyle/>
          <a:p>
            <a:r>
              <a:rPr lang="en-US" sz="2000"/>
              <a:t>The table below summarizes the sliding scale of benefits available to developers for constructing very low-, low-, and moderate-income housing:</a:t>
            </a:r>
          </a:p>
          <a:p>
            <a:endParaRPr lang="en-US" sz="2000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2FAC6-C689-4BDD-8990-197C06B5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4FA3D-7696-4DA7-A64E-33B1EF92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1712-F743-4DCB-A17D-79653A495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4FAEC86-7EA0-4FD3-BC44-7D384EE13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5075"/>
              </p:ext>
            </p:extLst>
          </p:nvPr>
        </p:nvGraphicFramePr>
        <p:xfrm>
          <a:off x="1066801" y="2184115"/>
          <a:ext cx="8597152" cy="3678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0029">
                  <a:extLst>
                    <a:ext uri="{9D8B030D-6E8A-4147-A177-3AD203B41FA5}">
                      <a16:colId xmlns:a16="http://schemas.microsoft.com/office/drawing/2014/main" val="2442744383"/>
                    </a:ext>
                  </a:extLst>
                </a:gridCol>
                <a:gridCol w="1303825">
                  <a:extLst>
                    <a:ext uri="{9D8B030D-6E8A-4147-A177-3AD203B41FA5}">
                      <a16:colId xmlns:a16="http://schemas.microsoft.com/office/drawing/2014/main" val="135152291"/>
                    </a:ext>
                  </a:extLst>
                </a:gridCol>
                <a:gridCol w="1699202">
                  <a:extLst>
                    <a:ext uri="{9D8B030D-6E8A-4147-A177-3AD203B41FA5}">
                      <a16:colId xmlns:a16="http://schemas.microsoft.com/office/drawing/2014/main" val="3153404253"/>
                    </a:ext>
                  </a:extLst>
                </a:gridCol>
                <a:gridCol w="2454096">
                  <a:extLst>
                    <a:ext uri="{9D8B030D-6E8A-4147-A177-3AD203B41FA5}">
                      <a16:colId xmlns:a16="http://schemas.microsoft.com/office/drawing/2014/main" val="1222342355"/>
                    </a:ext>
                  </a:extLst>
                </a:gridCol>
              </a:tblGrid>
              <a:tr h="282985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Household Income Category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Threshold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Density Bonus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Concession/Incentives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302812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Very 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617349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Very 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32.5%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316375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Very 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50%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3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7058608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Very 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80–100% </a:t>
                      </a:r>
                      <a:endParaRPr lang="en-US" sz="1200" kern="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80%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4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447984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836914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17%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30.5%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248632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24%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50%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3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399687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Low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80–100%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80%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4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700886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Moderate 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 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331121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Moderate 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15%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 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371344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Moderate 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30%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25%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3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141897"/>
                  </a:ext>
                </a:extLst>
              </a:tr>
              <a:tr h="282985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Moderate 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44%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>
                          <a:effectLst/>
                        </a:rPr>
                        <a:t>50%</a:t>
                      </a:r>
                      <a:endParaRPr lang="en-US" sz="1200" kern="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200" kern="800" dirty="0">
                          <a:effectLst/>
                        </a:rPr>
                        <a:t>3</a:t>
                      </a:r>
                      <a:endParaRPr lang="en-US" sz="1200" kern="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139244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59147575-9136-43A9-B1FF-27709752E524}"/>
              </a:ext>
            </a:extLst>
          </p:cNvPr>
          <p:cNvSpPr>
            <a:spLocks noChangeArrowheads="1"/>
          </p:cNvSpPr>
          <p:nvPr/>
        </p:nvSpPr>
        <p:spPr>
          <a:xfrm>
            <a:off x="2446338" y="2720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4014-E472-4ED2-93BE-20040955F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 and Concessions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5C1D3-B8EE-4F24-93F5-94A62BD58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584"/>
            <a:ext cx="9151620" cy="46666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An affordable housing applicant that qualifies for a density bonus may request the following development concessions or incentives,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even if a density bonus is not requested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, with the number of permitted incentives and concessions determined by project type and percentage of qualifying affordable units: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latin typeface="+mn-lt"/>
                <a:cs typeface="Arial" panose="020B0604020202020204" pitchFamily="34" charset="0"/>
              </a:rPr>
              <a:t>Reduction in site development standards or modification of zoning code or architectural design requirements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(including reduction in setbacks, square footage requirements, required parking, or architectural design requirements) resulting in identifiable and actual cost reductions;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latin typeface="+mn-lt"/>
                <a:cs typeface="Arial" panose="020B0604020202020204" pitchFamily="34" charset="0"/>
              </a:rPr>
              <a:t>Approval of mixed-use zoning in conjunction with the housing project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if inclusion of commercial, office, or industrial uses will reduce cost of the housing project and such nonresidential uses are compatible with housing project and existing and planned development; and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latin typeface="+mn-lt"/>
                <a:cs typeface="Arial" panose="020B0604020202020204" pitchFamily="34" charset="0"/>
              </a:rPr>
              <a:t>Other regulatory incentives or concessions proposed by the local agency or the developer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that result in identifiable and actual cost reductions to provide for affordable housing costs or rents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.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54DA4-E15D-48B2-BACB-687B9CFE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F948E-B817-4549-8E06-68BA376A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FFCB-0214-4902-93E9-1F2E0CBC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5201-B9FF-4DDE-B9F1-8A4E3548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Inclusionary </a:t>
            </a:r>
            <a:r>
              <a:rPr lang="en-US" dirty="0"/>
              <a:t>Housing </a:t>
            </a:r>
            <a:r>
              <a:rPr lang="en-US" dirty="0" smtClean="0"/>
              <a:t>Ordinance From Incentive to Requirement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664A-B058-4979-933C-AC159D08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An inclusionary housing ordinance </a:t>
            </a:r>
            <a:r>
              <a:rPr lang="en-US" u="sng" dirty="0" smtClean="0"/>
              <a:t>requires</a:t>
            </a:r>
            <a:r>
              <a:rPr lang="en-US" dirty="0" smtClean="0"/>
              <a:t> </a:t>
            </a:r>
            <a:r>
              <a:rPr lang="en-US" dirty="0"/>
              <a:t>new residential and mixed-use developments to include a specified number or percentage of new residential units to be provided for rent or sale on restricted terms deemed “affordable” to very low-, low-, or moderate-income persons or </a:t>
            </a:r>
            <a:r>
              <a:rPr lang="en-US" dirty="0" smtClean="0"/>
              <a:t>families.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Requirement likely makes project eligible for a </a:t>
            </a:r>
            <a:r>
              <a:rPr lang="en-US" dirty="0"/>
              <a:t>density </a:t>
            </a:r>
            <a:r>
              <a:rPr lang="en-US" dirty="0" smtClean="0"/>
              <a:t>bonus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9F595-AB3F-4A60-A09F-A2758785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BF55B-51B7-45AE-8C35-6B7939E0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6837B-037D-46FD-AA00-C2E090FA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AF19-D532-4376-957C-2D9EEAB7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39" y="500062"/>
            <a:ext cx="9151620" cy="1325563"/>
          </a:xfrm>
        </p:spPr>
        <p:txBody>
          <a:bodyPr>
            <a:noAutofit/>
          </a:bodyPr>
          <a:lstStyle/>
          <a:p>
            <a:r>
              <a:rPr lang="en-US" sz="3600" dirty="0"/>
              <a:t>An Inclusionary Housing Ordinance and State Density Bonus Can Help the City Meet RHNA and Local Housing Needs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22E09-FBAF-40D0-9497-AEC9F7DC5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" y="2187574"/>
            <a:ext cx="915162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An inclusionary housing ordinance would require affordable housing development, but with a density bonus can provide incentives to developers to help offset the cost of providing the affordable units to make the project financially </a:t>
            </a:r>
            <a:r>
              <a:rPr lang="en-US" dirty="0" smtClean="0"/>
              <a:t>feasible.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Example:  density bonus would allow construction of additional market-rate units to help fund “gap” in development of affordable units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Example:  concessions under density bonus (such as adding an additional story) could encourage development of affordable housing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E1DB0-CE15-410E-9130-D27F222C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181-6B2F-4138-98A3-807D5FA241D6}" type="datetime1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8B996-244F-4AB6-BB40-2B05C4E7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Colantuono, Highsmith &amp; Whatley, 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0C01A-3A2C-410F-A992-0CCE2B22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1243DB0-EA08-422A-A5E8-FDD33680A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an IHO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Quick Review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90"/>
            <a:ext cx="10515600" cy="4642552"/>
          </a:xfrm>
        </p:spPr>
        <p:txBody>
          <a:bodyPr>
            <a:noAutofit/>
          </a:bodyPr>
          <a:lstStyle/>
          <a:p>
            <a:pPr marL="346075" indent="-346075">
              <a:buFont typeface="Wingdings" panose="05000000000000000000" pitchFamily="2" charset="2"/>
              <a:buChar char="§"/>
            </a:pPr>
            <a:r>
              <a:rPr lang="en-US" sz="2600" dirty="0" smtClean="0"/>
              <a:t>2021-29 Housing Element Regional Housing Needs Assessment (RHNA)</a:t>
            </a:r>
          </a:p>
          <a:p>
            <a:pPr marL="688975" lvl="1" indent="-346075">
              <a:buFont typeface="Wingdings" panose="05000000000000000000" pitchFamily="2" charset="2"/>
              <a:buChar char="§"/>
            </a:pPr>
            <a:r>
              <a:rPr lang="en-US" sz="2300" dirty="0" smtClean="0"/>
              <a:t>Requires the City to plan for producing 2,062 units</a:t>
            </a:r>
          </a:p>
          <a:p>
            <a:pPr marL="1031875" lvl="2" indent="-346075">
              <a:buFont typeface="Wingdings" panose="05000000000000000000" pitchFamily="2" charset="2"/>
              <a:buChar char="§"/>
            </a:pPr>
            <a:r>
              <a:rPr lang="en-US" sz="2000" dirty="0" smtClean="0"/>
              <a:t>578 market rate</a:t>
            </a:r>
          </a:p>
          <a:p>
            <a:pPr marL="1031875" lvl="2" indent="-346075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1,484 affordable units (very low/low/moderate)</a:t>
            </a:r>
            <a:endParaRPr lang="en-US" sz="2000" dirty="0"/>
          </a:p>
          <a:p>
            <a:pPr marL="688975" lvl="1" indent="-346075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300" dirty="0" smtClean="0"/>
              <a:t>Difficult to achieve without proactive requirements for developers to contribute toward affordable housing units.</a:t>
            </a:r>
          </a:p>
          <a:p>
            <a:pPr marL="688975" lvl="1" indent="-346075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300" dirty="0" smtClean="0"/>
              <a:t>Planning Commission and Council have requested that an ordinance be brought forward to apply to future projects.</a:t>
            </a:r>
          </a:p>
          <a:p>
            <a:pPr marL="688975" lvl="1" indent="-346075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300" dirty="0" smtClean="0"/>
              <a:t>Staff is reviewing options and is requesting formation of a PC sub-committee to work with staff and develop the ordinance</a:t>
            </a:r>
          </a:p>
          <a:p>
            <a:pPr marL="1031875" lvl="2" indent="-346075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may also result in proposed amendments to the Density Bonus provisions in the Zoning Ordinance</a:t>
            </a:r>
            <a:endParaRPr lang="en-US" sz="20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996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1131</TotalTime>
  <Words>1240</Words>
  <Application>Microsoft Office PowerPoint</Application>
  <PresentationFormat>Widescreen</PresentationFormat>
  <Paragraphs>175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Courier New</vt:lpstr>
      <vt:lpstr>Palatino Linotype</vt:lpstr>
      <vt:lpstr>Tahoma</vt:lpstr>
      <vt:lpstr>Times New Roman</vt:lpstr>
      <vt:lpstr>Wingdings</vt:lpstr>
      <vt:lpstr>Office Theme</vt:lpstr>
      <vt:lpstr>1_Office Theme</vt:lpstr>
      <vt:lpstr>PowerPoint Presentation</vt:lpstr>
      <vt:lpstr>California’s Density Bonus Law </vt:lpstr>
      <vt:lpstr>Background </vt:lpstr>
      <vt:lpstr>How it Works </vt:lpstr>
      <vt:lpstr>Different Levels of Density Bonus </vt:lpstr>
      <vt:lpstr>Incentives and Concessions </vt:lpstr>
      <vt:lpstr>Inclusionary Housing Ordinance From Incentive to Requirement </vt:lpstr>
      <vt:lpstr>An Inclusionary Housing Ordinance and State Density Bonus Can Help the City Meet RHNA and Local Housing Needs </vt:lpstr>
      <vt:lpstr>Developing an IHO Quick Review</vt:lpstr>
      <vt:lpstr>IHO: Typical program components</vt:lpstr>
      <vt:lpstr>Examples: Approaches taken by other cities</vt:lpstr>
      <vt:lpstr>Economics of Providing Affordable Units</vt:lpstr>
      <vt:lpstr>Commission Discussion, Sub-committee guidance</vt:lpstr>
      <vt:lpstr>Consideration of IHO and Density Bonus Incentives to Encourage Better Projects </vt:lpstr>
      <vt:lpstr>PowerPoint Presentation</vt:lpstr>
      <vt:lpstr>Tools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California’s Density Bonus Law</dc:title>
  <dc:creator>Elizabeth Bar-El</dc:creator>
  <cp:lastModifiedBy>Elizabeth Bar-El</cp:lastModifiedBy>
  <cp:revision>24</cp:revision>
  <cp:lastPrinted>2020-12-11T15:14:49Z</cp:lastPrinted>
  <dcterms:created xsi:type="dcterms:W3CDTF">2020-12-11T15:14:49Z</dcterms:created>
  <dcterms:modified xsi:type="dcterms:W3CDTF">2020-12-16T16:48:56Z</dcterms:modified>
</cp:coreProperties>
</file>