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14"/>
  </p:notesMasterIdLst>
  <p:handoutMasterIdLst>
    <p:handoutMasterId r:id="rId15"/>
  </p:handoutMasterIdLst>
  <p:sldIdLst>
    <p:sldId id="256" r:id="rId2"/>
    <p:sldId id="319" r:id="rId3"/>
    <p:sldId id="323" r:id="rId4"/>
    <p:sldId id="324" r:id="rId5"/>
    <p:sldId id="322" r:id="rId6"/>
    <p:sldId id="312" r:id="rId7"/>
    <p:sldId id="325" r:id="rId8"/>
    <p:sldId id="326" r:id="rId9"/>
    <p:sldId id="313" r:id="rId10"/>
    <p:sldId id="320" r:id="rId11"/>
    <p:sldId id="321" r:id="rId12"/>
    <p:sldId id="301" r:id="rId13"/>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97B5C9"/>
    <a:srgbClr val="93E6CC"/>
    <a:srgbClr val="E20EC4"/>
    <a:srgbClr val="57576E"/>
    <a:srgbClr val="D2533C"/>
    <a:srgbClr val="93A299"/>
    <a:srgbClr val="CDE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517" autoAdjust="0"/>
    <p:restoredTop sz="86395" autoAdjust="0"/>
  </p:normalViewPr>
  <p:slideViewPr>
    <p:cSldViewPr snapToGrid="0">
      <p:cViewPr varScale="1">
        <p:scale>
          <a:sx n="110" d="100"/>
          <a:sy n="110" d="100"/>
        </p:scale>
        <p:origin x="1592" y="16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5" d="100"/>
          <a:sy n="95" d="100"/>
        </p:scale>
        <p:origin x="431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ED1353F5-6A43-40DB-9596-38C46502E0E1}" type="datetimeFigureOut">
              <a:rPr lang="en-US" smtClean="0"/>
              <a:pPr/>
              <a:t>9/2/20</a:t>
            </a:fld>
            <a:endParaRPr lang="en-US"/>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39DBC765-651A-4039-8BD4-6EAA4206E9EA}" type="slidenum">
              <a:rPr lang="en-US" smtClean="0"/>
              <a:pPr/>
              <a:t>‹#›</a:t>
            </a:fld>
            <a:endParaRPr lang="en-US"/>
          </a:p>
        </p:txBody>
      </p:sp>
    </p:spTree>
    <p:extLst>
      <p:ext uri="{BB962C8B-B14F-4D97-AF65-F5344CB8AC3E}">
        <p14:creationId xmlns:p14="http://schemas.microsoft.com/office/powerpoint/2010/main" val="1984099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AF5D39D9-A4C1-4AD1-BAF1-29CF785EDF99}" type="datetimeFigureOut">
              <a:rPr lang="en-US" smtClean="0"/>
              <a:pPr/>
              <a:t>9/2/20</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45553B1C-9F3F-43FF-ABF7-E4A5C87A8439}" type="slidenum">
              <a:rPr lang="en-US" smtClean="0"/>
              <a:pPr/>
              <a:t>‹#›</a:t>
            </a:fld>
            <a:endParaRPr lang="en-US"/>
          </a:p>
        </p:txBody>
      </p:sp>
    </p:spTree>
    <p:extLst>
      <p:ext uri="{BB962C8B-B14F-4D97-AF65-F5344CB8AC3E}">
        <p14:creationId xmlns:p14="http://schemas.microsoft.com/office/powerpoint/2010/main" val="2506167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Good evening commission members, tonight staff will be providing an overview of the project proposal for a design review and hillside development permit, as well as a tree removal permit at 804 Valley View Road. The applicant is architect </a:t>
            </a:r>
            <a:r>
              <a:rPr lang="en-US" sz="1200" kern="1200" dirty="0">
                <a:solidFill>
                  <a:schemeClr val="tx1"/>
                </a:solidFill>
                <a:effectLst/>
                <a:latin typeface="+mn-lt"/>
                <a:ea typeface="+mn-ea"/>
                <a:cs typeface="+mn-cs"/>
              </a:rPr>
              <a:t>David </a:t>
            </a:r>
            <a:r>
              <a:rPr lang="en-US" sz="1200" kern="1200" dirty="0" err="1">
                <a:solidFill>
                  <a:schemeClr val="tx1"/>
                </a:solidFill>
                <a:effectLst/>
                <a:latin typeface="+mn-lt"/>
                <a:ea typeface="+mn-ea"/>
                <a:cs typeface="+mn-cs"/>
              </a:rPr>
              <a:t>Streshinsky</a:t>
            </a:r>
            <a:r>
              <a:rPr lang="en-US" sz="1200" kern="1200" dirty="0">
                <a:solidFill>
                  <a:schemeClr val="tx1"/>
                </a:solidFill>
                <a:effectLst/>
                <a:latin typeface="+mn-lt"/>
                <a:ea typeface="+mn-ea"/>
                <a:cs typeface="+mn-cs"/>
              </a:rPr>
              <a:t> of DKY Architects. </a:t>
            </a:r>
            <a:endParaRPr lang="en-US" dirty="0"/>
          </a:p>
        </p:txBody>
      </p:sp>
      <p:sp>
        <p:nvSpPr>
          <p:cNvPr id="4" name="Slide Number Placeholder 3"/>
          <p:cNvSpPr>
            <a:spLocks noGrp="1"/>
          </p:cNvSpPr>
          <p:nvPr>
            <p:ph type="sldNum" sz="quarter" idx="10"/>
          </p:nvPr>
        </p:nvSpPr>
        <p:spPr/>
        <p:txBody>
          <a:bodyPr/>
          <a:lstStyle/>
          <a:p>
            <a:fld id="{45553B1C-9F3F-43FF-ABF7-E4A5C87A843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10</a:t>
            </a:fld>
            <a:endParaRPr lang="en-US"/>
          </a:p>
        </p:txBody>
      </p:sp>
    </p:spTree>
    <p:extLst>
      <p:ext uri="{BB962C8B-B14F-4D97-AF65-F5344CB8AC3E}">
        <p14:creationId xmlns:p14="http://schemas.microsoft.com/office/powerpoint/2010/main" val="2068170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11</a:t>
            </a:fld>
            <a:endParaRPr lang="en-US"/>
          </a:p>
        </p:txBody>
      </p:sp>
    </p:spTree>
    <p:extLst>
      <p:ext uri="{BB962C8B-B14F-4D97-AF65-F5344CB8AC3E}">
        <p14:creationId xmlns:p14="http://schemas.microsoft.com/office/powerpoint/2010/main" val="699891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concludes the presentation and staff is available to answer any questions if there are any. Thank you. </a:t>
            </a:r>
          </a:p>
        </p:txBody>
      </p:sp>
      <p:sp>
        <p:nvSpPr>
          <p:cNvPr id="4" name="Slide Number Placeholder 3"/>
          <p:cNvSpPr>
            <a:spLocks noGrp="1"/>
          </p:cNvSpPr>
          <p:nvPr>
            <p:ph type="sldNum" sz="quarter" idx="5"/>
          </p:nvPr>
        </p:nvSpPr>
        <p:spPr/>
        <p:txBody>
          <a:bodyPr/>
          <a:lstStyle/>
          <a:p>
            <a:fld id="{45553B1C-9F3F-43FF-ABF7-E4A5C87A8439}" type="slidenum">
              <a:rPr lang="en-US" smtClean="0"/>
              <a:pPr/>
              <a:t>12</a:t>
            </a:fld>
            <a:endParaRPr lang="en-US"/>
          </a:p>
        </p:txBody>
      </p:sp>
    </p:spTree>
    <p:extLst>
      <p:ext uri="{BB962C8B-B14F-4D97-AF65-F5344CB8AC3E}">
        <p14:creationId xmlns:p14="http://schemas.microsoft.com/office/powerpoint/2010/main" val="2344363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Project</a:t>
            </a:r>
            <a:r>
              <a:rPr lang="en-US" sz="1200" kern="1200" baseline="0" dirty="0">
                <a:solidFill>
                  <a:schemeClr val="tx1"/>
                </a:solidFill>
                <a:effectLst/>
                <a:latin typeface="+mn-lt"/>
                <a:ea typeface="+mn-ea"/>
                <a:cs typeface="+mn-cs"/>
              </a:rPr>
              <a:t> Description: </a:t>
            </a:r>
            <a:r>
              <a:rPr lang="en-US" sz="1200" kern="1200" dirty="0">
                <a:solidFill>
                  <a:schemeClr val="tx1"/>
                </a:solidFill>
                <a:effectLst/>
                <a:latin typeface="+mn-lt"/>
                <a:ea typeface="+mn-ea"/>
                <a:cs typeface="+mn-cs"/>
              </a:rPr>
              <a:t>The applicant is resubmitting a project application for a new single-family residence that was previously approved on the same property by the Planning Commission on October 23, 2017. The approvals for the single-family residence expired in November 2019. The subject property was sold to a new owner and the same architect/applicant is submitting a revised application and new design for a single-family residence. The applicant is requesting approval to build a new three-bedroom single-family residence of 3,125 square feet including an attached 572 square foot two-car garage on the vacant upsloping hillside lot. The previous approved single-family residence was four-bedrooms with 3,085 square feet with a 460 square foot two-car garage.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i="1" dirty="0">
                <a:latin typeface="Century Gothic" pitchFamily="34" charset="0"/>
              </a:rPr>
              <a:t>CEQA: </a:t>
            </a:r>
            <a:r>
              <a:rPr lang="en-US" sz="1200" i="1" dirty="0">
                <a:latin typeface="Century Gothic" pitchFamily="34" charset="0"/>
              </a:rPr>
              <a:t>An Addendum to a</a:t>
            </a:r>
            <a:r>
              <a:rPr lang="en-US" sz="1200" i="1" baseline="0" dirty="0">
                <a:latin typeface="Century Gothic" pitchFamily="34" charset="0"/>
              </a:rPr>
              <a:t> </a:t>
            </a:r>
            <a:r>
              <a:rPr lang="en-US" sz="1200" i="1" dirty="0">
                <a:latin typeface="Century Gothic" pitchFamily="34" charset="0"/>
              </a:rPr>
              <a:t>Negative Declaration was prepared, since the proposed project is closely similar to the approved project in 2017 The </a:t>
            </a:r>
            <a:r>
              <a:rPr lang="en-US" sz="1200" kern="1200" dirty="0">
                <a:solidFill>
                  <a:schemeClr val="tx1"/>
                </a:solidFill>
                <a:effectLst/>
                <a:latin typeface="+mn-lt"/>
                <a:ea typeface="+mn-ea"/>
                <a:cs typeface="+mn-cs"/>
              </a:rPr>
              <a:t>Negative Declaration document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filed with Los Angeles County in 2017 for the original project, </a:t>
            </a:r>
            <a:r>
              <a:rPr lang="en-US" sz="1200" i="1" dirty="0">
                <a:latin typeface="Century Gothic" pitchFamily="34" charset="0"/>
              </a:rPr>
              <a:t>The project will not result in or create any significant environmental impacts. No mitigation is necessary as part of the Negative Declaration because the conditions of approval contained in the Hillside Development Permit will mitigate any potential impacts to the “less than significant” level.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2</a:t>
            </a:fld>
            <a:endParaRPr lang="en-US"/>
          </a:p>
        </p:txBody>
      </p:sp>
    </p:spTree>
    <p:extLst>
      <p:ext uri="{BB962C8B-B14F-4D97-AF65-F5344CB8AC3E}">
        <p14:creationId xmlns:p14="http://schemas.microsoft.com/office/powerpoint/2010/main" val="2804521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subject site is rectangular in shape (highlighted in green</a:t>
            </a:r>
            <a:r>
              <a:rPr lang="en-US" sz="1200" kern="1200" baseline="0" dirty="0">
                <a:solidFill>
                  <a:schemeClr val="tx1"/>
                </a:solidFill>
                <a:effectLst/>
                <a:latin typeface="+mn-lt"/>
                <a:ea typeface="+mn-ea"/>
                <a:cs typeface="+mn-cs"/>
              </a:rPr>
              <a:t> here)</a:t>
            </a:r>
            <a:r>
              <a:rPr lang="en-US" sz="1200" kern="1200" dirty="0">
                <a:solidFill>
                  <a:schemeClr val="tx1"/>
                </a:solidFill>
                <a:effectLst/>
                <a:latin typeface="+mn-lt"/>
                <a:ea typeface="+mn-ea"/>
                <a:cs typeface="+mn-cs"/>
              </a:rPr>
              <a:t>, and is located before the bend of Valley View Road as it turns into Berkshire Ave. The approximate depth of the lot is 150 feet and the approximate width is 50 feet. The size of the lot is 7,500 square feet with an average south-facing slope of approximately 38 percent. To the immediate west of the subject site is another vacant hillside lot of similar size and description. To the north, south, and west of the subject site are existing single-family residential units on similar sized parcels.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3</a:t>
            </a:fld>
            <a:endParaRPr lang="en-US"/>
          </a:p>
        </p:txBody>
      </p:sp>
    </p:spTree>
    <p:extLst>
      <p:ext uri="{BB962C8B-B14F-4D97-AF65-F5344CB8AC3E}">
        <p14:creationId xmlns:p14="http://schemas.microsoft.com/office/powerpoint/2010/main" val="3801934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a:t>
            </a:r>
            <a:r>
              <a:rPr lang="en-US" sz="1200" kern="1200" baseline="0" dirty="0">
                <a:solidFill>
                  <a:schemeClr val="tx1"/>
                </a:solidFill>
                <a:effectLst/>
                <a:latin typeface="+mn-lt"/>
                <a:ea typeface="+mn-ea"/>
                <a:cs typeface="+mn-cs"/>
              </a:rPr>
              <a:t>e is a view of the vacant property looking north. As you can see in the bottom of the photo, the</a:t>
            </a:r>
            <a:r>
              <a:rPr lang="en-US" sz="1200" kern="1200" dirty="0">
                <a:solidFill>
                  <a:schemeClr val="tx1"/>
                </a:solidFill>
                <a:effectLst/>
                <a:latin typeface="+mn-lt"/>
                <a:ea typeface="+mn-ea"/>
                <a:cs typeface="+mn-cs"/>
              </a:rPr>
              <a:t> front</a:t>
            </a:r>
            <a:r>
              <a:rPr lang="en-US" sz="1200" kern="1200" baseline="0" dirty="0">
                <a:solidFill>
                  <a:schemeClr val="tx1"/>
                </a:solidFill>
                <a:effectLst/>
                <a:latin typeface="+mn-lt"/>
                <a:ea typeface="+mn-ea"/>
                <a:cs typeface="+mn-cs"/>
              </a:rPr>
              <a:t> of the parcel </a:t>
            </a:r>
            <a:r>
              <a:rPr lang="en-US" sz="1200" kern="1200" dirty="0">
                <a:solidFill>
                  <a:schemeClr val="tx1"/>
                </a:solidFill>
                <a:effectLst/>
                <a:latin typeface="+mn-lt"/>
                <a:ea typeface="+mn-ea"/>
                <a:cs typeface="+mn-cs"/>
              </a:rPr>
              <a:t>contains a historic Arroyo stone retaining wall that will be maintained and restored, per the restoration plans approved by the Chair of the Cultural Heritage Commission in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lot will be landscaped to augment and maintain the natural appearance of the hillside and create garden areas in several locations. The landscaping and plantings will not block views from adjacent residences. According to the Arborist Report and landscape plan provided by the project’s landscape architect, a total of four trees are proposed for removal</a:t>
            </a:r>
            <a:r>
              <a:rPr lang="en-US" dirty="0">
                <a:effectLst/>
              </a:rPr>
              <a:t> with four native and four non-native trees being planted.</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45553B1C-9F3F-43FF-ABF7-E4A5C87A8439}" type="slidenum">
              <a:rPr lang="en-US" smtClean="0"/>
              <a:pPr/>
              <a:t>4</a:t>
            </a:fld>
            <a:endParaRPr lang="en-US"/>
          </a:p>
        </p:txBody>
      </p:sp>
    </p:spTree>
    <p:extLst>
      <p:ext uri="{BB962C8B-B14F-4D97-AF65-F5344CB8AC3E}">
        <p14:creationId xmlns:p14="http://schemas.microsoft.com/office/powerpoint/2010/main" val="39073705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house will incorporate three living levels that terrace up the hillside similar to the previous design. The new design includes an entry level with a TV room and garage. A living area with an office will be on the main floor, and three bedrooms will be located on the second level. It also includes a music/multi-purpose room that </a:t>
            </a:r>
            <a:r>
              <a:rPr lang="en-US" sz="1200" kern="1200">
                <a:solidFill>
                  <a:schemeClr val="tx1"/>
                </a:solidFill>
                <a:effectLst/>
                <a:latin typeface="+mn-lt"/>
                <a:ea typeface="+mn-ea"/>
                <a:cs typeface="+mn-cs"/>
              </a:rPr>
              <a:t>will be accessed </a:t>
            </a:r>
            <a:r>
              <a:rPr lang="en-US" sz="1200" kern="1200" dirty="0">
                <a:solidFill>
                  <a:schemeClr val="tx1"/>
                </a:solidFill>
                <a:effectLst/>
                <a:latin typeface="+mn-lt"/>
                <a:ea typeface="+mn-ea"/>
                <a:cs typeface="+mn-cs"/>
              </a:rPr>
              <a:t>by stairs from the second level.  </a:t>
            </a:r>
          </a:p>
        </p:txBody>
      </p:sp>
      <p:sp>
        <p:nvSpPr>
          <p:cNvPr id="4" name="Slide Number Placeholder 3"/>
          <p:cNvSpPr>
            <a:spLocks noGrp="1"/>
          </p:cNvSpPr>
          <p:nvPr>
            <p:ph type="sldNum" sz="quarter" idx="5"/>
          </p:nvPr>
        </p:nvSpPr>
        <p:spPr/>
        <p:txBody>
          <a:bodyPr/>
          <a:lstStyle/>
          <a:p>
            <a:fld id="{45553B1C-9F3F-43FF-ABF7-E4A5C87A8439}" type="slidenum">
              <a:rPr lang="en-US" smtClean="0"/>
              <a:pPr/>
              <a:t>5</a:t>
            </a:fld>
            <a:endParaRPr lang="en-US"/>
          </a:p>
        </p:txBody>
      </p:sp>
    </p:spTree>
    <p:extLst>
      <p:ext uri="{BB962C8B-B14F-4D97-AF65-F5344CB8AC3E}">
        <p14:creationId xmlns:p14="http://schemas.microsoft.com/office/powerpoint/2010/main" val="756482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proposed project is consistent with the City’s adopted Design Guidelines for new single-family residences on hillside sites. The proposed new hillside home is designed in consideration of the character and scale of the existing single-family developments in the vicinity and complies with FAR and height requirements of the hillside development ordinance. The house is designed in a modern style with smooth stucco, wood siding, extensive windows for light and air, and will include flat and shed-style roofing. The design of the house has simple architectural forms with differing roof heights and shapes that ascend the hillside in an effort to reduce the scale of the new house. Height limitations will be met by terracing the residence and does not exceed 22 feet from the existing slope.</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6</a:t>
            </a:fld>
            <a:endParaRPr lang="en-US"/>
          </a:p>
        </p:txBody>
      </p:sp>
    </p:spTree>
    <p:extLst>
      <p:ext uri="{BB962C8B-B14F-4D97-AF65-F5344CB8AC3E}">
        <p14:creationId xmlns:p14="http://schemas.microsoft.com/office/powerpoint/2010/main" val="27679751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shows the previously approved north elevation and proposed elevation which is the rear of the house.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7</a:t>
            </a:fld>
            <a:endParaRPr lang="en-US"/>
          </a:p>
        </p:txBody>
      </p:sp>
    </p:spTree>
    <p:extLst>
      <p:ext uri="{BB962C8B-B14F-4D97-AF65-F5344CB8AC3E}">
        <p14:creationId xmlns:p14="http://schemas.microsoft.com/office/powerpoint/2010/main" val="3515046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shows the previously approved east elevation and proposed elevation, which is the side of the house. The proposed project also incorporates a rooftop deck above the ground-level 2-car attached garage to avoid two story walls near the street.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5553B1C-9F3F-43FF-ABF7-E4A5C87A8439}" type="slidenum">
              <a:rPr lang="en-US" smtClean="0"/>
              <a:pPr/>
              <a:t>8</a:t>
            </a:fld>
            <a:endParaRPr lang="en-US"/>
          </a:p>
        </p:txBody>
      </p:sp>
    </p:spTree>
    <p:extLst>
      <p:ext uri="{BB962C8B-B14F-4D97-AF65-F5344CB8AC3E}">
        <p14:creationId xmlns:p14="http://schemas.microsoft.com/office/powerpoint/2010/main" val="1793355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slide shows the previously approved west elevation and proposed west elevation which is the other side of the house. </a:t>
            </a:r>
          </a:p>
        </p:txBody>
      </p:sp>
      <p:sp>
        <p:nvSpPr>
          <p:cNvPr id="4" name="Slide Number Placeholder 3"/>
          <p:cNvSpPr>
            <a:spLocks noGrp="1"/>
          </p:cNvSpPr>
          <p:nvPr>
            <p:ph type="sldNum" sz="quarter" idx="5"/>
          </p:nvPr>
        </p:nvSpPr>
        <p:spPr/>
        <p:txBody>
          <a:bodyPr/>
          <a:lstStyle/>
          <a:p>
            <a:fld id="{45553B1C-9F3F-43FF-ABF7-E4A5C87A8439}" type="slidenum">
              <a:rPr lang="en-US" smtClean="0"/>
              <a:pPr/>
              <a:t>9</a:t>
            </a:fld>
            <a:endParaRPr lang="en-US"/>
          </a:p>
        </p:txBody>
      </p:sp>
    </p:spTree>
    <p:extLst>
      <p:ext uri="{BB962C8B-B14F-4D97-AF65-F5344CB8AC3E}">
        <p14:creationId xmlns:p14="http://schemas.microsoft.com/office/powerpoint/2010/main" val="4739819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15899" y="3328511"/>
            <a:ext cx="3112199" cy="3143956"/>
          </a:xfrm>
          <a:prstGeom prst="rect">
            <a:avLst/>
          </a:prstGeom>
        </p:spPr>
      </p:pic>
      <p:cxnSp>
        <p:nvCxnSpPr>
          <p:cNvPr id="9" name="Straight Connector 8"/>
          <p:cNvCxnSpPr/>
          <p:nvPr userDrawn="1"/>
        </p:nvCxnSpPr>
        <p:spPr>
          <a:xfrm>
            <a:off x="731520" y="3611880"/>
            <a:ext cx="7772400" cy="1587"/>
          </a:xfrm>
          <a:prstGeom prst="line">
            <a:avLst/>
          </a:prstGeom>
          <a:ln w="19050">
            <a:solidFill>
              <a:srgbClr val="D2533C"/>
            </a:solidFill>
          </a:ln>
        </p:spPr>
        <p:style>
          <a:lnRef idx="1">
            <a:schemeClr val="accent1"/>
          </a:lnRef>
          <a:fillRef idx="0">
            <a:schemeClr val="accent1"/>
          </a:fillRef>
          <a:effectRef idx="0">
            <a:schemeClr val="accent1"/>
          </a:effectRef>
          <a:fontRef idx="minor">
            <a:schemeClr val="tx1"/>
          </a:fontRef>
        </p:style>
      </p:cxnSp>
      <p:sp>
        <p:nvSpPr>
          <p:cNvPr id="10" name="Subtitle 2"/>
          <p:cNvSpPr txBox="1">
            <a:spLocks/>
          </p:cNvSpPr>
          <p:nvPr userDrawn="1"/>
        </p:nvSpPr>
        <p:spPr>
          <a:xfrm>
            <a:off x="731520" y="2433454"/>
            <a:ext cx="7772400" cy="406715"/>
          </a:xfrm>
          <a:prstGeom prst="rect">
            <a:avLst/>
          </a:prstGeom>
        </p:spPr>
        <p:txBody>
          <a:bodyPr vert="horz" lIns="91440" tIns="45720" rIns="91440" bIns="45720" rtlCol="0" anchor="b"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7576E"/>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1800" b="1" baseline="0" dirty="0">
                <a:solidFill>
                  <a:srgbClr val="57576E"/>
                </a:solidFill>
                <a:latin typeface="+mj-lt"/>
              </a:rPr>
              <a:t>September 8, 2020</a:t>
            </a:r>
            <a:endParaRPr lang="en-US" sz="1800" b="1" dirty="0">
              <a:solidFill>
                <a:srgbClr val="57576E"/>
              </a:solidFill>
              <a:latin typeface="+mj-lt"/>
            </a:endParaRPr>
          </a:p>
        </p:txBody>
      </p:sp>
      <p:sp>
        <p:nvSpPr>
          <p:cNvPr id="11" name="TextBox 10"/>
          <p:cNvSpPr txBox="1"/>
          <p:nvPr userDrawn="1"/>
        </p:nvSpPr>
        <p:spPr>
          <a:xfrm>
            <a:off x="731520" y="866274"/>
            <a:ext cx="7863840" cy="769441"/>
          </a:xfrm>
          <a:prstGeom prst="rect">
            <a:avLst/>
          </a:prstGeom>
          <a:noFill/>
        </p:spPr>
        <p:txBody>
          <a:bodyPr wrap="square" rtlCol="0">
            <a:spAutoFit/>
          </a:bodyPr>
          <a:lstStyle/>
          <a:p>
            <a:pPr algn="ctr"/>
            <a:r>
              <a:rPr lang="en-US" sz="4400" b="1" dirty="0">
                <a:solidFill>
                  <a:srgbClr val="D2533C"/>
                </a:solidFill>
                <a:latin typeface="Calibri" panose="020F0502020204030204" pitchFamily="34" charset="0"/>
                <a:cs typeface="Calibri" panose="020F0502020204030204" pitchFamily="34" charset="0"/>
              </a:rPr>
              <a:t>Item</a:t>
            </a:r>
            <a:r>
              <a:rPr lang="en-US" sz="4400" b="1" baseline="0" dirty="0">
                <a:solidFill>
                  <a:srgbClr val="D2533C"/>
                </a:solidFill>
                <a:latin typeface="Calibri" panose="020F0502020204030204" pitchFamily="34" charset="0"/>
                <a:cs typeface="Calibri" panose="020F0502020204030204" pitchFamily="34" charset="0"/>
              </a:rPr>
              <a:t> 1 – 804 Valley View Road</a:t>
            </a:r>
            <a:endParaRPr lang="en-US" sz="4400" b="1" dirty="0">
              <a:solidFill>
                <a:srgbClr val="D2533C"/>
              </a:solidFill>
              <a:latin typeface="Calibri" panose="020F0502020204030204" pitchFamily="34" charset="0"/>
              <a:cs typeface="Calibri" panose="020F0502020204030204" pitchFamily="34" charset="0"/>
            </a:endParaRPr>
          </a:p>
        </p:txBody>
      </p:sp>
      <p:sp>
        <p:nvSpPr>
          <p:cNvPr id="12" name="TextBox 11"/>
          <p:cNvSpPr txBox="1"/>
          <p:nvPr userDrawn="1"/>
        </p:nvSpPr>
        <p:spPr>
          <a:xfrm>
            <a:off x="688206" y="1645557"/>
            <a:ext cx="7772400" cy="707886"/>
          </a:xfrm>
          <a:prstGeom prst="rect">
            <a:avLst/>
          </a:prstGeom>
          <a:noFill/>
        </p:spPr>
        <p:txBody>
          <a:bodyPr wrap="square" rtlCol="0">
            <a:spAutoFit/>
          </a:bodyPr>
          <a:lstStyle/>
          <a:p>
            <a:pPr algn="ctr"/>
            <a:r>
              <a:rPr lang="en-US" sz="4000" b="0" dirty="0">
                <a:solidFill>
                  <a:srgbClr val="97B5C9"/>
                </a:solidFill>
                <a:latin typeface="Calibri" panose="020F0502020204030204" pitchFamily="34" charset="0"/>
                <a:cs typeface="Calibri" panose="020F0502020204030204" pitchFamily="34" charset="0"/>
              </a:rPr>
              <a:t>Project</a:t>
            </a:r>
            <a:r>
              <a:rPr lang="en-US" sz="4000" b="0" baseline="0" dirty="0">
                <a:solidFill>
                  <a:srgbClr val="97B5C9"/>
                </a:solidFill>
                <a:latin typeface="Calibri" panose="020F0502020204030204" pitchFamily="34" charset="0"/>
                <a:cs typeface="Calibri" panose="020F0502020204030204" pitchFamily="34" charset="0"/>
              </a:rPr>
              <a:t> No. 2298</a:t>
            </a:r>
            <a:r>
              <a:rPr lang="en-US" sz="4000" b="0" dirty="0">
                <a:solidFill>
                  <a:srgbClr val="97B5C9"/>
                </a:solidFill>
                <a:latin typeface="Calibri" panose="020F0502020204030204" pitchFamily="34" charset="0"/>
                <a:cs typeface="Calibri" panose="020F0502020204030204" pitchFamily="34" charset="0"/>
              </a:rPr>
              <a:t>-DRX/HDP/TRP</a:t>
            </a:r>
          </a:p>
        </p:txBody>
      </p:sp>
      <p:sp>
        <p:nvSpPr>
          <p:cNvPr id="14" name="TextBox 13"/>
          <p:cNvSpPr txBox="1"/>
          <p:nvPr userDrawn="1"/>
        </p:nvSpPr>
        <p:spPr>
          <a:xfrm>
            <a:off x="731520" y="3693478"/>
            <a:ext cx="7729086" cy="461665"/>
          </a:xfrm>
          <a:prstGeom prst="rect">
            <a:avLst/>
          </a:prstGeom>
          <a:noFill/>
        </p:spPr>
        <p:txBody>
          <a:bodyPr wrap="square" rtlCol="0">
            <a:spAutoFit/>
          </a:bodyPr>
          <a:lstStyle/>
          <a:p>
            <a:pPr algn="ctr"/>
            <a:r>
              <a:rPr lang="en-US" sz="2400" b="1" dirty="0">
                <a:solidFill>
                  <a:srgbClr val="57576E"/>
                </a:solidFill>
                <a:latin typeface="+mj-lt"/>
              </a:rPr>
              <a:t>City of South Pasadena   |   Planning Commission</a:t>
            </a:r>
          </a:p>
        </p:txBody>
      </p:sp>
    </p:spTree>
    <p:extLst>
      <p:ext uri="{BB962C8B-B14F-4D97-AF65-F5344CB8AC3E}">
        <p14:creationId xmlns:p14="http://schemas.microsoft.com/office/powerpoint/2010/main" val="3876826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extBox 4"/>
          <p:cNvSpPr txBox="1"/>
          <p:nvPr userDrawn="1"/>
        </p:nvSpPr>
        <p:spPr>
          <a:xfrm>
            <a:off x="-1"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Item 1 – 804 Valley View Road (2298-DRX/HDP/TRP)</a:t>
            </a:r>
          </a:p>
        </p:txBody>
      </p:sp>
    </p:spTree>
    <p:extLst>
      <p:ext uri="{BB962C8B-B14F-4D97-AF65-F5344CB8AC3E}">
        <p14:creationId xmlns:p14="http://schemas.microsoft.com/office/powerpoint/2010/main" val="850619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extBox 3"/>
          <p:cNvSpPr txBox="1"/>
          <p:nvPr userDrawn="1"/>
        </p:nvSpPr>
        <p:spPr>
          <a:xfrm>
            <a:off x="0" y="0"/>
            <a:ext cx="6858000"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Item 1 – 804 Valley View Road (2298-DRX/HDP/TRP)</a:t>
            </a:r>
          </a:p>
        </p:txBody>
      </p:sp>
    </p:spTree>
    <p:extLst>
      <p:ext uri="{BB962C8B-B14F-4D97-AF65-F5344CB8AC3E}">
        <p14:creationId xmlns:p14="http://schemas.microsoft.com/office/powerpoint/2010/main" val="2537107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extBox 2"/>
          <p:cNvSpPr txBox="1"/>
          <p:nvPr userDrawn="1"/>
        </p:nvSpPr>
        <p:spPr>
          <a:xfrm>
            <a:off x="-2" y="0"/>
            <a:ext cx="8050697" cy="400110"/>
          </a:xfrm>
          <a:prstGeom prst="rect">
            <a:avLst/>
          </a:prstGeom>
          <a:noFill/>
        </p:spPr>
        <p:txBody>
          <a:bodyPr wrap="square" rtlCol="0">
            <a:spAutoFit/>
          </a:bodyPr>
          <a:lstStyle/>
          <a:p>
            <a:pPr algn="l">
              <a:tabLst/>
            </a:pPr>
            <a:r>
              <a:rPr lang="en-US" sz="2000" b="0" dirty="0">
                <a:solidFill>
                  <a:srgbClr val="D2533C"/>
                </a:solidFill>
                <a:latin typeface="Arial" panose="020B0604020202020204" pitchFamily="34" charset="0"/>
                <a:cs typeface="Arial" panose="020B0604020202020204" pitchFamily="34" charset="0"/>
              </a:rPr>
              <a:t>	Item 1 – 804 Valley View Road (2298-DRX/HDP/TRP)</a:t>
            </a:r>
          </a:p>
        </p:txBody>
      </p:sp>
    </p:spTree>
    <p:extLst>
      <p:ext uri="{BB962C8B-B14F-4D97-AF65-F5344CB8AC3E}">
        <p14:creationId xmlns:p14="http://schemas.microsoft.com/office/powerpoint/2010/main" val="212702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0"/>
            <a:ext cx="9144000" cy="365125"/>
          </a:xfrm>
          <a:prstGeom prst="rect">
            <a:avLst/>
          </a:prstGeom>
          <a:solidFill>
            <a:srgbClr val="97B5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n-US" altLang="en-US">
              <a:solidFill>
                <a:srgbClr val="FFFFFF"/>
              </a:solidFill>
            </a:endParaRPr>
          </a:p>
        </p:txBody>
      </p:sp>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Date Placeholder 3"/>
          <p:cNvSpPr txBox="1">
            <a:spLocks/>
          </p:cNvSpPr>
          <p:nvPr userDrawn="1"/>
        </p:nvSpPr>
        <p:spPr>
          <a:xfrm>
            <a:off x="6469166" y="-1"/>
            <a:ext cx="1655932" cy="346869"/>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200"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r>
              <a:rPr lang="en-US" altLang="en-US" dirty="0"/>
              <a:t>September 8, 2020</a:t>
            </a:r>
          </a:p>
        </p:txBody>
      </p:sp>
      <p:sp>
        <p:nvSpPr>
          <p:cNvPr id="14" name="Slide Number Placeholder 5"/>
          <p:cNvSpPr txBox="1">
            <a:spLocks/>
          </p:cNvSpPr>
          <p:nvPr userDrawn="1"/>
        </p:nvSpPr>
        <p:spPr>
          <a:xfrm>
            <a:off x="8220347" y="-9130"/>
            <a:ext cx="561703"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l" defTabSz="457200" rtl="0" eaLnBrk="1" latinLnBrk="0" hangingPunct="1">
              <a:defRPr sz="1400" b="1" kern="1200" smtClean="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endParaRPr lang="en-US" altLang="en-US" sz="1200" b="0" dirty="0"/>
          </a:p>
        </p:txBody>
      </p:sp>
      <p:pic>
        <p:nvPicPr>
          <p:cNvPr id="15" name="Picture 14"/>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8782050" y="0"/>
            <a:ext cx="3619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Straight Connector 15"/>
          <p:cNvCxnSpPr/>
          <p:nvPr userDrawn="1"/>
        </p:nvCxnSpPr>
        <p:spPr>
          <a:xfrm>
            <a:off x="8220896" y="76902"/>
            <a:ext cx="0" cy="18288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3366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7" r:id="rId4"/>
    <p:sldLayoutId id="2147483668"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8FD9B8D-D90A-2544-AB2B-2F5B5F17B0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79056085"/>
      </p:ext>
    </p:extLst>
  </p:cSld>
  <p:clrMapOvr>
    <a:masterClrMapping/>
  </p:clrMapOvr>
  <mc:AlternateContent xmlns:mc="http://schemas.openxmlformats.org/markup-compatibility/2006" xmlns:p14="http://schemas.microsoft.com/office/powerpoint/2010/main">
    <mc:Choice Requires="p14">
      <p:transition spd="slow" p14:dur="2000" advTm="21632"/>
    </mc:Choice>
    <mc:Fallback xmlns="">
      <p:transition spd="slow" advTm="21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D592FB9-E754-494A-8EBA-5805ACDCECD2}"/>
              </a:ext>
            </a:extLst>
          </p:cNvPr>
          <p:cNvSpPr txBox="1">
            <a:spLocks/>
          </p:cNvSpPr>
          <p:nvPr/>
        </p:nvSpPr>
        <p:spPr>
          <a:xfrm>
            <a:off x="251460" y="627985"/>
            <a:ext cx="7276289" cy="1159934"/>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700" dirty="0"/>
              <a:t>Staff Recommendation:</a:t>
            </a:r>
            <a:br>
              <a:rPr lang="en-US" dirty="0"/>
            </a:br>
            <a:br>
              <a:rPr lang="en-US" dirty="0"/>
            </a:br>
            <a:endParaRPr lang="en-US" dirty="0"/>
          </a:p>
        </p:txBody>
      </p:sp>
      <p:sp>
        <p:nvSpPr>
          <p:cNvPr id="5" name="Title 1">
            <a:extLst>
              <a:ext uri="{FF2B5EF4-FFF2-40B4-BE49-F238E27FC236}">
                <a16:creationId xmlns:a16="http://schemas.microsoft.com/office/drawing/2014/main" id="{FEBBC28D-0E07-1147-BD35-DD1BFFDAF484}"/>
              </a:ext>
            </a:extLst>
          </p:cNvPr>
          <p:cNvSpPr txBox="1">
            <a:spLocks/>
          </p:cNvSpPr>
          <p:nvPr/>
        </p:nvSpPr>
        <p:spPr>
          <a:xfrm>
            <a:off x="251460" y="741487"/>
            <a:ext cx="9143999" cy="4340170"/>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90000"/>
              </a:lnSpc>
              <a:spcBef>
                <a:spcPct val="0"/>
              </a:spcBef>
              <a:spcAft>
                <a:spcPts val="0"/>
              </a:spcAft>
              <a:buClrTx/>
              <a:buSzTx/>
              <a:tabLst/>
              <a:defRPr/>
            </a:pPr>
            <a:r>
              <a:rPr kumimoji="0" lang="en-US" sz="3200" b="0" i="0" u="none" strike="noStrike" kern="1200" cap="none" spc="0" normalizeH="0" baseline="0" noProof="0" dirty="0">
                <a:ln>
                  <a:noFill/>
                </a:ln>
                <a:solidFill>
                  <a:schemeClr val="tx1"/>
                </a:solidFill>
                <a:effectLst/>
                <a:uLnTx/>
                <a:uFillTx/>
                <a:ea typeface="+mj-ea"/>
                <a:cs typeface="+mj-cs"/>
              </a:rPr>
              <a:t>Approve</a:t>
            </a:r>
            <a:r>
              <a:rPr kumimoji="0" lang="en-US" sz="3200" b="0" i="0" u="none" strike="noStrike" kern="1200" cap="none" spc="0" normalizeH="0" noProof="0" dirty="0">
                <a:ln>
                  <a:noFill/>
                </a:ln>
                <a:solidFill>
                  <a:schemeClr val="tx1"/>
                </a:solidFill>
                <a:effectLst/>
                <a:uLnTx/>
                <a:uFillTx/>
                <a:ea typeface="+mj-ea"/>
                <a:cs typeface="+mj-cs"/>
              </a:rPr>
              <a:t> the Hillside Development Permit and Tree Removal Permit for: </a:t>
            </a:r>
          </a:p>
          <a:p>
            <a:pPr marL="571500" lvl="0" indent="-571500" defTabSz="914400">
              <a:lnSpc>
                <a:spcPct val="90000"/>
              </a:lnSpc>
              <a:spcBef>
                <a:spcPct val="0"/>
              </a:spcBef>
              <a:buFont typeface="Arial" panose="020B0604020202020204" pitchFamily="34" charset="0"/>
              <a:buChar char="•"/>
              <a:defRPr/>
            </a:pPr>
            <a:r>
              <a:rPr lang="en-US" sz="3200" dirty="0">
                <a:ea typeface="+mj-ea"/>
                <a:cs typeface="+mj-cs"/>
              </a:rPr>
              <a:t>3,125 </a:t>
            </a:r>
            <a:r>
              <a:rPr lang="en-US" sz="3200" dirty="0"/>
              <a:t>square-foot </a:t>
            </a:r>
            <a:r>
              <a:rPr lang="en-US" sz="3200" dirty="0">
                <a:ea typeface="+mj-ea"/>
                <a:cs typeface="+mj-cs"/>
              </a:rPr>
              <a:t>house including an attached   572 square foot two-car garage</a:t>
            </a:r>
          </a:p>
          <a:p>
            <a:pPr marL="571500" marR="0" lvl="0" indent="-5715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kumimoji="0" lang="en-US" sz="3200" i="0" u="none" strike="noStrike" kern="1200" cap="none" spc="0" normalizeH="0" noProof="0" dirty="0">
                <a:ln>
                  <a:noFill/>
                </a:ln>
                <a:solidFill>
                  <a:schemeClr val="tx1"/>
                </a:solidFill>
                <a:effectLst/>
                <a:uLnTx/>
                <a:uFillTx/>
                <a:ea typeface="+mj-ea"/>
                <a:cs typeface="+mj-cs"/>
              </a:rPr>
              <a:t>Removal of four trees and replacement with eight trees</a:t>
            </a:r>
          </a:p>
          <a:p>
            <a:pPr marL="571500" marR="0" lvl="0" indent="-571500" defTabSz="914400" rtl="0" eaLnBrk="1" fontAlgn="auto" latinLnBrk="0" hangingPunct="1">
              <a:lnSpc>
                <a:spcPct val="90000"/>
              </a:lnSpc>
              <a:spcBef>
                <a:spcPct val="0"/>
              </a:spcBef>
              <a:spcAft>
                <a:spcPts val="0"/>
              </a:spcAft>
              <a:buClrTx/>
              <a:buSzTx/>
              <a:buFont typeface="Arial" panose="020B0604020202020204" pitchFamily="34" charset="0"/>
              <a:buChar char="•"/>
              <a:tabLst/>
              <a:defRPr/>
            </a:pPr>
            <a:r>
              <a:rPr lang="en-US" sz="3200" dirty="0">
                <a:ea typeface="+mj-ea"/>
                <a:cs typeface="+mj-cs"/>
              </a:rPr>
              <a:t>Addendum to the 2017 Negative Declaration  </a:t>
            </a:r>
            <a:endParaRPr kumimoji="0" lang="en-US" sz="3200" i="0" u="none" strike="noStrike" kern="1200" cap="none" spc="0" normalizeH="0" noProof="0" dirty="0">
              <a:ln>
                <a:noFill/>
              </a:ln>
              <a:solidFill>
                <a:schemeClr val="tx1"/>
              </a:solidFill>
              <a:effectLst/>
              <a:uLnTx/>
              <a:uFillTx/>
              <a:ea typeface="+mj-ea"/>
              <a:cs typeface="+mj-cs"/>
            </a:endParaRPr>
          </a:p>
        </p:txBody>
      </p:sp>
      <p:pic>
        <p:nvPicPr>
          <p:cNvPr id="7" name="Audio 6">
            <a:hlinkClick r:id="" action="ppaction://media"/>
            <a:extLst>
              <a:ext uri="{FF2B5EF4-FFF2-40B4-BE49-F238E27FC236}">
                <a16:creationId xmlns:a16="http://schemas.microsoft.com/office/drawing/2014/main" id="{8490CA27-EAC9-EB4C-994A-B12A81AD236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55622377"/>
      </p:ext>
    </p:extLst>
  </p:cSld>
  <p:clrMapOvr>
    <a:masterClrMapping/>
  </p:clrMapOvr>
  <mc:AlternateContent xmlns:mc="http://schemas.openxmlformats.org/markup-compatibility/2006" xmlns:p14="http://schemas.microsoft.com/office/powerpoint/2010/main">
    <mc:Choice Requires="p14">
      <p:transition spd="slow" p14:dur="2000" advTm="29970"/>
    </mc:Choice>
    <mc:Fallback xmlns="">
      <p:transition spd="slow" advTm="29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848D8B-7B17-E24D-A4B2-A11A8F5925BE}"/>
              </a:ext>
            </a:extLst>
          </p:cNvPr>
          <p:cNvSpPr txBox="1">
            <a:spLocks/>
          </p:cNvSpPr>
          <p:nvPr/>
        </p:nvSpPr>
        <p:spPr>
          <a:xfrm>
            <a:off x="321375" y="871415"/>
            <a:ext cx="9229725" cy="80633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t>Planning Commission Options:</a:t>
            </a:r>
            <a:br>
              <a:rPr lang="en-US" sz="3200" dirty="0"/>
            </a:br>
            <a:br>
              <a:rPr lang="en-US" sz="3200" dirty="0"/>
            </a:br>
            <a:endParaRPr lang="en-US" sz="3200" dirty="0"/>
          </a:p>
        </p:txBody>
      </p:sp>
      <p:sp>
        <p:nvSpPr>
          <p:cNvPr id="5" name="Title 1">
            <a:extLst>
              <a:ext uri="{FF2B5EF4-FFF2-40B4-BE49-F238E27FC236}">
                <a16:creationId xmlns:a16="http://schemas.microsoft.com/office/drawing/2014/main" id="{E302BFFB-686F-C745-9A98-5E14AA63D44E}"/>
              </a:ext>
            </a:extLst>
          </p:cNvPr>
          <p:cNvSpPr txBox="1">
            <a:spLocks/>
          </p:cNvSpPr>
          <p:nvPr/>
        </p:nvSpPr>
        <p:spPr>
          <a:xfrm>
            <a:off x="321375" y="1274582"/>
            <a:ext cx="8621486" cy="3564295"/>
          </a:xfrm>
          <a:prstGeom prst="rect">
            <a:avLst/>
          </a:prstGeom>
        </p:spPr>
        <p:txBody>
          <a:bodyPr vert="horz" lIns="91440" tIns="45720" rIns="91440" bIns="45720" rtlCol="0" anchor="ctr">
            <a:normAutofit fontScale="97500"/>
          </a:bodyPr>
          <a:lstStyle/>
          <a:p>
            <a:pPr marL="0" marR="0" lvl="0" indent="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 The Planning Commission can Approve with condition(s)</a:t>
            </a:r>
            <a:r>
              <a:rPr kumimoji="0" lang="en-US" sz="3600" b="0" i="0" u="none" strike="noStrike" kern="1200" cap="none" spc="0" normalizeH="0" noProof="0" dirty="0">
                <a:ln>
                  <a:noFill/>
                </a:ln>
                <a:solidFill>
                  <a:schemeClr val="tx1"/>
                </a:solidFill>
                <a:effectLst/>
                <a:uLnTx/>
                <a:uFillTx/>
                <a:latin typeface="+mj-lt"/>
                <a:ea typeface="+mj-ea"/>
                <a:cs typeface="+mj-cs"/>
              </a:rPr>
              <a:t> added; or</a:t>
            </a:r>
            <a:r>
              <a:rPr kumimoji="0" lang="en-US" sz="3600" b="0" i="0" u="none" strike="noStrike" kern="1200" cap="none" spc="0" normalizeH="0" baseline="0" noProof="0" dirty="0">
                <a:ln>
                  <a:noFill/>
                </a:ln>
                <a:solidFill>
                  <a:schemeClr val="tx1"/>
                </a:solidFill>
                <a:effectLst/>
                <a:uLnTx/>
                <a:uFillTx/>
                <a:latin typeface="+mj-lt"/>
                <a:ea typeface="+mj-ea"/>
                <a:cs typeface="+mj-cs"/>
              </a:rPr>
              <a:t> </a:t>
            </a:r>
          </a:p>
          <a:p>
            <a:pPr marL="0" marR="0" lvl="0" indent="0" algn="l" defTabSz="914400" rtl="0" eaLnBrk="1" fontAlgn="auto" latinLnBrk="0" hangingPunct="1">
              <a:lnSpc>
                <a:spcPct val="90000"/>
              </a:lnSpc>
              <a:spcBef>
                <a:spcPct val="0"/>
              </a:spcBef>
              <a:spcAft>
                <a:spcPts val="0"/>
              </a:spcAft>
              <a:buClrTx/>
              <a:buSzTx/>
              <a:buFont typeface="Arial" pitchFamily="34" charset="0"/>
              <a:buChar char="•"/>
              <a:tabLst/>
              <a:defRPr/>
            </a:pPr>
            <a:r>
              <a:rPr kumimoji="0" lang="en-US" sz="3600" b="0" i="0" u="none" strike="noStrike" kern="1200" cap="none" spc="0" normalizeH="0" baseline="0" noProof="0" dirty="0">
                <a:ln>
                  <a:noFill/>
                </a:ln>
                <a:solidFill>
                  <a:schemeClr val="tx1"/>
                </a:solidFill>
                <a:effectLst/>
                <a:uLnTx/>
                <a:uFillTx/>
                <a:latin typeface="+mj-lt"/>
                <a:ea typeface="+mj-ea"/>
                <a:cs typeface="+mj-cs"/>
              </a:rPr>
              <a:t> The Planning Commission can</a:t>
            </a:r>
            <a:r>
              <a:rPr kumimoji="0" lang="en-US" sz="3600" b="0" i="0" u="none" strike="noStrike" kern="1200" cap="none" spc="0" normalizeH="0" noProof="0" dirty="0">
                <a:ln>
                  <a:noFill/>
                </a:ln>
                <a:solidFill>
                  <a:schemeClr val="tx1"/>
                </a:solidFill>
                <a:effectLst/>
                <a:uLnTx/>
                <a:uFillTx/>
                <a:latin typeface="+mj-lt"/>
                <a:ea typeface="+mj-ea"/>
                <a:cs typeface="+mj-cs"/>
              </a:rPr>
              <a:t> Continue the project to address comments discussed; or</a:t>
            </a:r>
          </a:p>
          <a:p>
            <a:pPr marL="0" marR="0" lvl="0" indent="0" algn="l" defTabSz="914400" rtl="0" eaLnBrk="1" fontAlgn="auto" latinLnBrk="0" hangingPunct="1">
              <a:lnSpc>
                <a:spcPct val="90000"/>
              </a:lnSpc>
              <a:spcBef>
                <a:spcPct val="0"/>
              </a:spcBef>
              <a:spcAft>
                <a:spcPts val="0"/>
              </a:spcAft>
              <a:buClrTx/>
              <a:buSzTx/>
              <a:buFont typeface="Arial" pitchFamily="34" charset="0"/>
              <a:buChar char="•"/>
              <a:tabLst/>
              <a:defRPr/>
            </a:pPr>
            <a:r>
              <a:rPr lang="en-US" sz="3600" noProof="0" dirty="0">
                <a:latin typeface="+mj-lt"/>
                <a:ea typeface="+mj-ea"/>
                <a:cs typeface="+mj-cs"/>
              </a:rPr>
              <a:t> The Planning Commission can Deny the Project.</a:t>
            </a:r>
          </a:p>
          <a:p>
            <a:pPr lvl="0"/>
            <a:r>
              <a:rPr lang="en-US" dirty="0"/>
              <a:t> </a:t>
            </a:r>
          </a:p>
          <a:p>
            <a:pPr marL="0" marR="0" lvl="0" indent="0" algn="l" defTabSz="914400" rtl="0" eaLnBrk="1" fontAlgn="auto" latinLnBrk="0" hangingPunct="1">
              <a:lnSpc>
                <a:spcPct val="90000"/>
              </a:lnSpc>
              <a:spcBef>
                <a:spcPct val="0"/>
              </a:spcBef>
              <a:spcAft>
                <a:spcPts val="0"/>
              </a:spcAft>
              <a:buClrTx/>
              <a:buSzTx/>
              <a:buFont typeface="Arial" pitchFamily="34" charset="0"/>
              <a:buChar char="•"/>
              <a:tabLst/>
              <a:defRPr/>
            </a:pP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pic>
        <p:nvPicPr>
          <p:cNvPr id="2" name="Audio 1">
            <a:hlinkClick r:id="" action="ppaction://media"/>
            <a:extLst>
              <a:ext uri="{FF2B5EF4-FFF2-40B4-BE49-F238E27FC236}">
                <a16:creationId xmlns:a16="http://schemas.microsoft.com/office/drawing/2014/main" id="{AFFDFFB9-6871-C04E-9F89-73F682D3EE6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63656656"/>
      </p:ext>
    </p:extLst>
  </p:cSld>
  <p:clrMapOvr>
    <a:masterClrMapping/>
  </p:clrMapOvr>
  <mc:AlternateContent xmlns:mc="http://schemas.openxmlformats.org/markup-compatibility/2006" xmlns:p14="http://schemas.microsoft.com/office/powerpoint/2010/main">
    <mc:Choice Requires="p14">
      <p:transition spd="slow" p14:dur="2000" advTm="15275"/>
    </mc:Choice>
    <mc:Fallback xmlns="">
      <p:transition spd="slow" advTm="15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6092" y="740229"/>
            <a:ext cx="8438606" cy="646331"/>
          </a:xfrm>
          <a:prstGeom prst="rect">
            <a:avLst/>
          </a:prstGeom>
          <a:noFill/>
        </p:spPr>
        <p:txBody>
          <a:bodyPr wrap="square" rtlCol="0">
            <a:spAutoFit/>
          </a:bodyPr>
          <a:lstStyle/>
          <a:p>
            <a:endParaRPr lang="en-US" dirty="0"/>
          </a:p>
          <a:p>
            <a:endParaRPr lang="en-US" dirty="0"/>
          </a:p>
        </p:txBody>
      </p:sp>
      <p:sp>
        <p:nvSpPr>
          <p:cNvPr id="4" name="TextBox 3"/>
          <p:cNvSpPr txBox="1"/>
          <p:nvPr/>
        </p:nvSpPr>
        <p:spPr>
          <a:xfrm>
            <a:off x="3326673" y="1155727"/>
            <a:ext cx="3242077" cy="769441"/>
          </a:xfrm>
          <a:prstGeom prst="rect">
            <a:avLst/>
          </a:prstGeom>
          <a:noFill/>
        </p:spPr>
        <p:txBody>
          <a:bodyPr wrap="square" rtlCol="0">
            <a:spAutoFit/>
          </a:bodyPr>
          <a:lstStyle/>
          <a:p>
            <a:r>
              <a:rPr lang="en-US" sz="4400" dirty="0"/>
              <a:t>Questions? </a:t>
            </a:r>
          </a:p>
        </p:txBody>
      </p:sp>
      <p:pic>
        <p:nvPicPr>
          <p:cNvPr id="5" name="Audio 4">
            <a:hlinkClick r:id="" action="ppaction://media"/>
            <a:extLst>
              <a:ext uri="{FF2B5EF4-FFF2-40B4-BE49-F238E27FC236}">
                <a16:creationId xmlns:a16="http://schemas.microsoft.com/office/drawing/2014/main" id="{279D58CC-B9E9-E547-AA59-D47BEBCE3D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63576685"/>
      </p:ext>
    </p:extLst>
  </p:cSld>
  <p:clrMapOvr>
    <a:masterClrMapping/>
  </p:clrMapOvr>
  <mc:AlternateContent xmlns:mc="http://schemas.openxmlformats.org/markup-compatibility/2006" xmlns:p14="http://schemas.microsoft.com/office/powerpoint/2010/main">
    <mc:Choice Requires="p14">
      <p:transition spd="slow" p14:dur="2000" advTm="8205"/>
    </mc:Choice>
    <mc:Fallback xmlns="">
      <p:transition spd="slow" advTm="8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DDB9A24-CEE7-5749-8DD9-54981FD89E61}"/>
              </a:ext>
            </a:extLst>
          </p:cNvPr>
          <p:cNvSpPr txBox="1">
            <a:spLocks/>
          </p:cNvSpPr>
          <p:nvPr/>
        </p:nvSpPr>
        <p:spPr bwMode="auto">
          <a:xfrm>
            <a:off x="152400" y="1351626"/>
            <a:ext cx="8579492" cy="5442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82563" indent="-182563">
              <a:spcBef>
                <a:spcPct val="20000"/>
              </a:spcBef>
              <a:buClr>
                <a:schemeClr val="accent1"/>
              </a:buClr>
              <a:buSzPct val="85000"/>
              <a:buFont typeface="Arial" charset="0"/>
              <a:buChar char="•"/>
              <a:defRPr sz="2400">
                <a:solidFill>
                  <a:schemeClr val="tx1"/>
                </a:solidFill>
                <a:latin typeface="Arial" charset="0"/>
              </a:defRPr>
            </a:lvl1pPr>
            <a:lvl2pPr indent="-182563">
              <a:spcBef>
                <a:spcPct val="20000"/>
              </a:spcBef>
              <a:buClr>
                <a:schemeClr val="accent1"/>
              </a:buClr>
              <a:buSzPct val="85000"/>
              <a:buFont typeface="Arial" charset="0"/>
              <a:buChar char="•"/>
              <a:defRPr sz="2000">
                <a:solidFill>
                  <a:schemeClr val="tx1"/>
                </a:solidFill>
                <a:latin typeface="Arial" charset="0"/>
              </a:defRPr>
            </a:lvl2pPr>
            <a:lvl3pPr marL="573088" indent="-457200">
              <a:spcBef>
                <a:spcPct val="20000"/>
              </a:spcBef>
              <a:buClr>
                <a:schemeClr val="accent1"/>
              </a:buClr>
              <a:buSzPct val="90000"/>
              <a:buFont typeface="Arial" charset="0"/>
              <a:buChar char="•"/>
              <a:defRPr>
                <a:solidFill>
                  <a:schemeClr val="tx1"/>
                </a:solidFill>
                <a:latin typeface="Arial" charset="0"/>
              </a:defRPr>
            </a:lvl3pPr>
            <a:lvl4pPr marL="1004888" indent="-182563">
              <a:spcBef>
                <a:spcPct val="20000"/>
              </a:spcBef>
              <a:buClr>
                <a:schemeClr val="accent1"/>
              </a:buClr>
              <a:buFont typeface="Arial" charset="0"/>
              <a:buChar char="•"/>
              <a:defRPr sz="1600">
                <a:solidFill>
                  <a:schemeClr val="tx1"/>
                </a:solidFill>
                <a:latin typeface="Arial" charset="0"/>
              </a:defRPr>
            </a:lvl4pPr>
            <a:lvl5pPr marL="1030288" indent="-457200">
              <a:spcBef>
                <a:spcPct val="20000"/>
              </a:spcBef>
              <a:buClr>
                <a:schemeClr val="accent1"/>
              </a:buClr>
              <a:buSzPct val="100000"/>
              <a:buFont typeface="Arial" charset="0"/>
              <a:buChar char="•"/>
              <a:defRPr sz="1400">
                <a:solidFill>
                  <a:schemeClr val="tx1"/>
                </a:solidFill>
                <a:latin typeface="Arial" charset="0"/>
              </a:defRPr>
            </a:lvl5pPr>
            <a:lvl6pPr marL="14874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19446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24018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2859088" indent="-4572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lvl="2">
              <a:spcAft>
                <a:spcPts val="1200"/>
              </a:spcAft>
            </a:pPr>
            <a:r>
              <a:rPr lang="en-US" altLang="en-US" sz="2400" dirty="0">
                <a:latin typeface="Century Gothic" pitchFamily="34" charset="0"/>
              </a:rPr>
              <a:t>Proposal: new 3,125 square foot single-family hillside residence on a vacant lot located at 804 Valley View Road. </a:t>
            </a:r>
            <a:endParaRPr lang="en-US" altLang="en-US" sz="2400" i="1" dirty="0">
              <a:latin typeface="Century Gothic" pitchFamily="34" charset="0"/>
            </a:endParaRPr>
          </a:p>
          <a:p>
            <a:pPr lvl="2">
              <a:spcAft>
                <a:spcPts val="1200"/>
              </a:spcAft>
            </a:pPr>
            <a:r>
              <a:rPr lang="en-US" altLang="en-US" sz="2400" i="1" dirty="0">
                <a:latin typeface="Century Gothic" pitchFamily="34" charset="0"/>
              </a:rPr>
              <a:t>CEQA: </a:t>
            </a:r>
            <a:r>
              <a:rPr lang="en-US" sz="2400" i="1" dirty="0">
                <a:latin typeface="Century Gothic" pitchFamily="34" charset="0"/>
              </a:rPr>
              <a:t>An Addendum was prepared to a Negative Declaration prepared in 2017, since the proposed project is closely similar to the approved project on the same property. The new project will not result in or create any significant or potentially significant environmental impacts.</a:t>
            </a:r>
            <a:endParaRPr lang="en-US" altLang="en-US" sz="2800" i="1" dirty="0">
              <a:latin typeface="Century Gothic" pitchFamily="34" charset="0"/>
            </a:endParaRPr>
          </a:p>
        </p:txBody>
      </p:sp>
      <p:sp>
        <p:nvSpPr>
          <p:cNvPr id="6" name="Content Placeholder 3">
            <a:extLst>
              <a:ext uri="{FF2B5EF4-FFF2-40B4-BE49-F238E27FC236}">
                <a16:creationId xmlns:a16="http://schemas.microsoft.com/office/drawing/2014/main" id="{54E9D0C0-18C8-D041-A0A3-5337333786EA}"/>
              </a:ext>
            </a:extLst>
          </p:cNvPr>
          <p:cNvSpPr txBox="1">
            <a:spLocks/>
          </p:cNvSpPr>
          <p:nvPr/>
        </p:nvSpPr>
        <p:spPr>
          <a:xfrm>
            <a:off x="152400" y="566753"/>
            <a:ext cx="9144000" cy="547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5888" lvl="2" indent="0">
              <a:buFont typeface="Arial" charset="0"/>
              <a:buNone/>
            </a:pPr>
            <a:r>
              <a:rPr lang="en-US" altLang="en-US" sz="3200" dirty="0">
                <a:latin typeface="Century Gothic" pitchFamily="34" charset="0"/>
              </a:rPr>
              <a:t>Project Description</a:t>
            </a:r>
            <a:endParaRPr lang="en-US" altLang="en-US" sz="2800" dirty="0">
              <a:latin typeface="Century Gothic" pitchFamily="34" charset="0"/>
            </a:endParaRPr>
          </a:p>
        </p:txBody>
      </p:sp>
      <p:pic>
        <p:nvPicPr>
          <p:cNvPr id="8" name="Audio 7">
            <a:hlinkClick r:id="" action="ppaction://media"/>
            <a:extLst>
              <a:ext uri="{FF2B5EF4-FFF2-40B4-BE49-F238E27FC236}">
                <a16:creationId xmlns:a16="http://schemas.microsoft.com/office/drawing/2014/main" id="{1222B222-9488-A24A-9685-4195D7627E7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89709413"/>
      </p:ext>
    </p:extLst>
  </p:cSld>
  <p:clrMapOvr>
    <a:masterClrMapping/>
  </p:clrMapOvr>
  <mc:AlternateContent xmlns:mc="http://schemas.openxmlformats.org/markup-compatibility/2006" xmlns:p14="http://schemas.microsoft.com/office/powerpoint/2010/main">
    <mc:Choice Requires="p14">
      <p:transition spd="slow" p14:dur="2000" advTm="73863"/>
    </mc:Choice>
    <mc:Fallback xmlns="">
      <p:transition spd="slow" advTm="7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95976" y="381057"/>
            <a:ext cx="2006174" cy="461665"/>
          </a:xfrm>
          <a:prstGeom prst="rect">
            <a:avLst/>
          </a:prstGeom>
        </p:spPr>
        <p:txBody>
          <a:bodyPr wrap="square">
            <a:spAutoFit/>
          </a:bodyPr>
          <a:lstStyle/>
          <a:p>
            <a:r>
              <a:rPr lang="en-US" sz="2400" b="1" dirty="0">
                <a:latin typeface="Times New Roman" panose="02020603050405020304" pitchFamily="18" charset="0"/>
              </a:rPr>
              <a:t>Aerial View </a:t>
            </a:r>
            <a:endParaRPr lang="en-US" sz="2400" dirty="0"/>
          </a:p>
        </p:txBody>
      </p:sp>
      <p:sp>
        <p:nvSpPr>
          <p:cNvPr id="2" name="Rectangle 2">
            <a:extLst>
              <a:ext uri="{FF2B5EF4-FFF2-40B4-BE49-F238E27FC236}">
                <a16:creationId xmlns:a16="http://schemas.microsoft.com/office/drawing/2014/main" id="{E977257D-0968-7941-913D-F4F0D1BECB0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025" name="Picture 1">
            <a:extLst>
              <a:ext uri="{FF2B5EF4-FFF2-40B4-BE49-F238E27FC236}">
                <a16:creationId xmlns:a16="http://schemas.microsoft.com/office/drawing/2014/main" id="{C109487E-89EA-6049-9C5F-CF44DE447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73782" y="1026933"/>
            <a:ext cx="6796436" cy="49717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496D913-E51C-7D48-ABD0-4944961C5E01}"/>
              </a:ext>
            </a:extLst>
          </p:cNvPr>
          <p:cNvSpPr>
            <a:spLocks noChangeArrowheads="1"/>
          </p:cNvSpPr>
          <p:nvPr/>
        </p:nvSpPr>
        <p:spPr bwMode="auto">
          <a:xfrm>
            <a:off x="0" y="42291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7" name="Straight Arrow Connector 6">
            <a:extLst>
              <a:ext uri="{FF2B5EF4-FFF2-40B4-BE49-F238E27FC236}">
                <a16:creationId xmlns:a16="http://schemas.microsoft.com/office/drawing/2014/main" id="{869CF7F9-C8AD-5D44-B126-306A3F69AB25}"/>
              </a:ext>
            </a:extLst>
          </p:cNvPr>
          <p:cNvCxnSpPr/>
          <p:nvPr/>
        </p:nvCxnSpPr>
        <p:spPr>
          <a:xfrm flipH="1" flipV="1">
            <a:off x="7835801" y="5457915"/>
            <a:ext cx="12700" cy="584200"/>
          </a:xfrm>
          <a:prstGeom prst="straightConnector1">
            <a:avLst/>
          </a:prstGeom>
          <a:ln w="571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8" name="Text Box 3">
            <a:extLst>
              <a:ext uri="{FF2B5EF4-FFF2-40B4-BE49-F238E27FC236}">
                <a16:creationId xmlns:a16="http://schemas.microsoft.com/office/drawing/2014/main" id="{488C9200-FB77-B74E-AEEF-14D0A59B7AD2}"/>
              </a:ext>
            </a:extLst>
          </p:cNvPr>
          <p:cNvSpPr txBox="1"/>
          <p:nvPr/>
        </p:nvSpPr>
        <p:spPr>
          <a:xfrm>
            <a:off x="7427496" y="5726520"/>
            <a:ext cx="469900" cy="448310"/>
          </a:xfrm>
          <a:prstGeom prst="rect">
            <a:avLst/>
          </a:prstGeom>
          <a:noFill/>
          <a:ln w="6350">
            <a:noFill/>
          </a:ln>
        </p:spPr>
        <p:txBody>
          <a:bodyPr rot="0" spcFirstLastPara="0" vert="horz" wrap="square" numCol="1" spcCol="0" rtlCol="0" fromWordArt="0" anchor="t" anchorCtr="0" forceAA="0" compatLnSpc="1">
            <a:prstTxWarp prst="textNoShape">
              <a:avLst/>
            </a:prstTxWarp>
            <a:noAutofit/>
          </a:bodyPr>
          <a:lstStyle/>
          <a:p>
            <a:pPr marL="0" marR="0">
              <a:lnSpc>
                <a:spcPct val="115000"/>
              </a:lnSpc>
              <a:spcBef>
                <a:spcPts val="0"/>
              </a:spcBef>
              <a:spcAft>
                <a:spcPts val="1000"/>
              </a:spcAft>
            </a:pPr>
            <a:r>
              <a:rPr lang="en-US" sz="2400" b="1">
                <a:solidFill>
                  <a:srgbClr val="FFFFFF"/>
                </a:solidFill>
                <a:effectLst/>
                <a:latin typeface="Arial" panose="020B0604020202020204" pitchFamily="34" charset="0"/>
                <a:ea typeface="Arial" panose="020B0604020202020204" pitchFamily="34" charset="0"/>
              </a:rPr>
              <a:t>N</a:t>
            </a:r>
            <a:endParaRPr lang="en-US" sz="1100">
              <a:effectLst/>
              <a:latin typeface="Arial" panose="020B0604020202020204" pitchFamily="34" charset="0"/>
              <a:ea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FD3867D3-EBE1-6741-879B-70F78877228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574827816"/>
      </p:ext>
    </p:extLst>
  </p:cSld>
  <p:clrMapOvr>
    <a:masterClrMapping/>
  </p:clrMapOvr>
  <mc:AlternateContent xmlns:mc="http://schemas.openxmlformats.org/markup-compatibility/2006" xmlns:p14="http://schemas.microsoft.com/office/powerpoint/2010/main">
    <mc:Choice Requires="p14">
      <p:transition spd="slow" p14:dur="2000" advTm="37086"/>
    </mc:Choice>
    <mc:Fallback xmlns="">
      <p:transition spd="slow" advTm="37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rock&#10;&#10;Description automatically generated">
            <a:extLst>
              <a:ext uri="{FF2B5EF4-FFF2-40B4-BE49-F238E27FC236}">
                <a16:creationId xmlns:a16="http://schemas.microsoft.com/office/drawing/2014/main" id="{25BD840E-C208-8D47-952B-23CEAA6C7C15}"/>
              </a:ext>
            </a:extLst>
          </p:cNvPr>
          <p:cNvPicPr/>
          <p:nvPr/>
        </p:nvPicPr>
        <p:blipFill>
          <a:blip r:embed="rId5">
            <a:extLst>
              <a:ext uri="{28A0092B-C50C-407E-A947-70E740481C1C}">
                <a14:useLocalDpi xmlns:a14="http://schemas.microsoft.com/office/drawing/2010/main" val="0"/>
              </a:ext>
            </a:extLst>
          </a:blip>
          <a:stretch>
            <a:fillRect/>
          </a:stretch>
        </p:blipFill>
        <p:spPr>
          <a:xfrm>
            <a:off x="941701" y="1076449"/>
            <a:ext cx="7260249" cy="4989976"/>
          </a:xfrm>
          <a:prstGeom prst="rect">
            <a:avLst/>
          </a:prstGeom>
        </p:spPr>
      </p:pic>
      <p:pic>
        <p:nvPicPr>
          <p:cNvPr id="3" name="Audio 2">
            <a:hlinkClick r:id="" action="ppaction://media"/>
            <a:extLst>
              <a:ext uri="{FF2B5EF4-FFF2-40B4-BE49-F238E27FC236}">
                <a16:creationId xmlns:a16="http://schemas.microsoft.com/office/drawing/2014/main" id="{79D0E6CB-DEE1-4F44-9439-42E87E279A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1266266"/>
      </p:ext>
    </p:extLst>
  </p:cSld>
  <p:clrMapOvr>
    <a:masterClrMapping/>
  </p:clrMapOvr>
  <mc:AlternateContent xmlns:mc="http://schemas.openxmlformats.org/markup-compatibility/2006" xmlns:p14="http://schemas.microsoft.com/office/powerpoint/2010/main">
    <mc:Choice Requires="p14">
      <p:transition spd="slow" p14:dur="2000" advTm="49331"/>
    </mc:Choice>
    <mc:Fallback xmlns="">
      <p:transition spd="slow" advTm="49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35675" y="381057"/>
            <a:ext cx="6606791" cy="461665"/>
          </a:xfrm>
          <a:prstGeom prst="rect">
            <a:avLst/>
          </a:prstGeom>
        </p:spPr>
        <p:txBody>
          <a:bodyPr wrap="square">
            <a:spAutoFit/>
          </a:bodyPr>
          <a:lstStyle/>
          <a:p>
            <a:r>
              <a:rPr lang="en-US" sz="2400" b="1" dirty="0">
                <a:latin typeface="Times New Roman" panose="02020603050405020304" pitchFamily="18" charset="0"/>
              </a:rPr>
              <a:t>Previously Approved and Proposed Site Plan  </a:t>
            </a:r>
            <a:endParaRPr lang="en-US" sz="2400" dirty="0"/>
          </a:p>
        </p:txBody>
      </p:sp>
      <p:pic>
        <p:nvPicPr>
          <p:cNvPr id="4" name="Picture 3" descr="A close up of a map&#10;&#10;Description automatically generated">
            <a:extLst>
              <a:ext uri="{FF2B5EF4-FFF2-40B4-BE49-F238E27FC236}">
                <a16:creationId xmlns:a16="http://schemas.microsoft.com/office/drawing/2014/main" id="{DAA218A2-8254-1A44-B44B-40CCD92BF83C}"/>
              </a:ext>
            </a:extLst>
          </p:cNvPr>
          <p:cNvPicPr/>
          <p:nvPr/>
        </p:nvPicPr>
        <p:blipFill>
          <a:blip r:embed="rId5">
            <a:extLst>
              <a:ext uri="{28A0092B-C50C-407E-A947-70E740481C1C}">
                <a14:useLocalDpi xmlns:a14="http://schemas.microsoft.com/office/drawing/2010/main" val="0"/>
              </a:ext>
            </a:extLst>
          </a:blip>
          <a:stretch>
            <a:fillRect/>
          </a:stretch>
        </p:blipFill>
        <p:spPr>
          <a:xfrm>
            <a:off x="1498820" y="1413454"/>
            <a:ext cx="2197028" cy="5582856"/>
          </a:xfrm>
          <a:prstGeom prst="rect">
            <a:avLst/>
          </a:prstGeom>
        </p:spPr>
      </p:pic>
      <p:pic>
        <p:nvPicPr>
          <p:cNvPr id="5" name="Picture 4" descr="A close up of a map&#10;&#10;Description automatically generated">
            <a:extLst>
              <a:ext uri="{FF2B5EF4-FFF2-40B4-BE49-F238E27FC236}">
                <a16:creationId xmlns:a16="http://schemas.microsoft.com/office/drawing/2014/main" id="{903F849A-8DB9-4341-A214-0027C1AAA911}"/>
              </a:ext>
            </a:extLst>
          </p:cNvPr>
          <p:cNvPicPr/>
          <p:nvPr/>
        </p:nvPicPr>
        <p:blipFill rotWithShape="1">
          <a:blip r:embed="rId6">
            <a:extLst>
              <a:ext uri="{28A0092B-C50C-407E-A947-70E740481C1C}">
                <a14:useLocalDpi xmlns:a14="http://schemas.microsoft.com/office/drawing/2010/main" val="0"/>
              </a:ext>
            </a:extLst>
          </a:blip>
          <a:srcRect b="11945"/>
          <a:stretch/>
        </p:blipFill>
        <p:spPr bwMode="auto">
          <a:xfrm>
            <a:off x="4421830" y="1089363"/>
            <a:ext cx="2816645" cy="5778287"/>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15894D2A-79AF-3E48-8398-61937FA0BDA5}"/>
              </a:ext>
            </a:extLst>
          </p:cNvPr>
          <p:cNvSpPr txBox="1"/>
          <p:nvPr/>
        </p:nvSpPr>
        <p:spPr>
          <a:xfrm>
            <a:off x="1498820" y="962038"/>
            <a:ext cx="2092670" cy="369332"/>
          </a:xfrm>
          <a:prstGeom prst="rect">
            <a:avLst/>
          </a:prstGeom>
          <a:noFill/>
        </p:spPr>
        <p:txBody>
          <a:bodyPr wrap="square" rtlCol="0">
            <a:spAutoFit/>
          </a:bodyPr>
          <a:lstStyle/>
          <a:p>
            <a:r>
              <a:rPr lang="en-US" dirty="0"/>
              <a:t>Previously Approved </a:t>
            </a:r>
          </a:p>
        </p:txBody>
      </p:sp>
      <p:sp>
        <p:nvSpPr>
          <p:cNvPr id="7" name="TextBox 6">
            <a:extLst>
              <a:ext uri="{FF2B5EF4-FFF2-40B4-BE49-F238E27FC236}">
                <a16:creationId xmlns:a16="http://schemas.microsoft.com/office/drawing/2014/main" id="{EE69896A-1957-A444-B8AC-21623A967272}"/>
              </a:ext>
            </a:extLst>
          </p:cNvPr>
          <p:cNvSpPr txBox="1"/>
          <p:nvPr/>
        </p:nvSpPr>
        <p:spPr>
          <a:xfrm>
            <a:off x="4832422" y="943422"/>
            <a:ext cx="1440180" cy="369332"/>
          </a:xfrm>
          <a:prstGeom prst="rect">
            <a:avLst/>
          </a:prstGeom>
          <a:noFill/>
        </p:spPr>
        <p:txBody>
          <a:bodyPr wrap="square" rtlCol="0">
            <a:spAutoFit/>
          </a:bodyPr>
          <a:lstStyle/>
          <a:p>
            <a:r>
              <a:rPr lang="en-US" dirty="0"/>
              <a:t>Proposed  </a:t>
            </a:r>
          </a:p>
        </p:txBody>
      </p:sp>
      <p:pic>
        <p:nvPicPr>
          <p:cNvPr id="8" name="Audio 7">
            <a:hlinkClick r:id="" action="ppaction://media"/>
            <a:extLst>
              <a:ext uri="{FF2B5EF4-FFF2-40B4-BE49-F238E27FC236}">
                <a16:creationId xmlns:a16="http://schemas.microsoft.com/office/drawing/2014/main" id="{AC098A59-0163-D44D-9467-46B5B2417BE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89474370"/>
      </p:ext>
    </p:extLst>
  </p:cSld>
  <p:clrMapOvr>
    <a:masterClrMapping/>
  </p:clrMapOvr>
  <mc:AlternateContent xmlns:mc="http://schemas.openxmlformats.org/markup-compatibility/2006">
    <mc:Choice xmlns:p14="http://schemas.microsoft.com/office/powerpoint/2010/main" Requires="p14">
      <p:transition spd="slow" p14:dur="2000" advTm="30719"/>
    </mc:Choice>
    <mc:Fallback>
      <p:transition spd="slow" advTm="30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9129" y="381057"/>
            <a:ext cx="8619148" cy="461665"/>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Rendering of Previous and Proposed South Elevation (Front) </a:t>
            </a:r>
            <a:endParaRPr lang="en-US" sz="2400" dirty="0"/>
          </a:p>
        </p:txBody>
      </p:sp>
      <p:pic>
        <p:nvPicPr>
          <p:cNvPr id="4" name="Picture 3" descr="A large bed in a room&#10;&#10;Description automatically generated">
            <a:extLst>
              <a:ext uri="{FF2B5EF4-FFF2-40B4-BE49-F238E27FC236}">
                <a16:creationId xmlns:a16="http://schemas.microsoft.com/office/drawing/2014/main" id="{5501FB48-92DD-4646-9BCF-E1086CAFEA57}"/>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82564" y="1845725"/>
            <a:ext cx="4199549" cy="2863957"/>
          </a:xfrm>
          <a:prstGeom prst="rect">
            <a:avLst/>
          </a:prstGeom>
        </p:spPr>
      </p:pic>
      <p:pic>
        <p:nvPicPr>
          <p:cNvPr id="5" name="Picture 4" descr="A large white building&#10;&#10;Description automatically generated">
            <a:extLst>
              <a:ext uri="{FF2B5EF4-FFF2-40B4-BE49-F238E27FC236}">
                <a16:creationId xmlns:a16="http://schemas.microsoft.com/office/drawing/2014/main" id="{B0F5D876-D0D2-9F49-8632-7C376F759B43}"/>
              </a:ext>
            </a:extLst>
          </p:cNvPr>
          <p:cNvPicPr/>
          <p:nvPr/>
        </p:nvPicPr>
        <p:blipFill rotWithShape="1">
          <a:blip r:embed="rId6">
            <a:extLst>
              <a:ext uri="{28A0092B-C50C-407E-A947-70E740481C1C}">
                <a14:useLocalDpi xmlns:a14="http://schemas.microsoft.com/office/drawing/2010/main" val="0"/>
              </a:ext>
            </a:extLst>
          </a:blip>
          <a:srcRect t="6775" b="13477"/>
          <a:stretch/>
        </p:blipFill>
        <p:spPr>
          <a:xfrm>
            <a:off x="4572000" y="1845725"/>
            <a:ext cx="4229712" cy="2863957"/>
          </a:xfrm>
          <a:prstGeom prst="rect">
            <a:avLst/>
          </a:prstGeom>
        </p:spPr>
      </p:pic>
      <p:sp>
        <p:nvSpPr>
          <p:cNvPr id="6" name="TextBox 5">
            <a:extLst>
              <a:ext uri="{FF2B5EF4-FFF2-40B4-BE49-F238E27FC236}">
                <a16:creationId xmlns:a16="http://schemas.microsoft.com/office/drawing/2014/main" id="{CBA420E1-9791-4D46-9197-CDDA9D478D4E}"/>
              </a:ext>
            </a:extLst>
          </p:cNvPr>
          <p:cNvSpPr txBox="1"/>
          <p:nvPr/>
        </p:nvSpPr>
        <p:spPr>
          <a:xfrm>
            <a:off x="118093" y="1451275"/>
            <a:ext cx="2092670" cy="369332"/>
          </a:xfrm>
          <a:prstGeom prst="rect">
            <a:avLst/>
          </a:prstGeom>
          <a:noFill/>
        </p:spPr>
        <p:txBody>
          <a:bodyPr wrap="square" rtlCol="0">
            <a:spAutoFit/>
          </a:bodyPr>
          <a:lstStyle/>
          <a:p>
            <a:r>
              <a:rPr lang="en-US" dirty="0"/>
              <a:t>Previously Approved </a:t>
            </a:r>
          </a:p>
        </p:txBody>
      </p:sp>
      <p:sp>
        <p:nvSpPr>
          <p:cNvPr id="7" name="TextBox 6">
            <a:extLst>
              <a:ext uri="{FF2B5EF4-FFF2-40B4-BE49-F238E27FC236}">
                <a16:creationId xmlns:a16="http://schemas.microsoft.com/office/drawing/2014/main" id="{E1F30A97-A94B-D447-898D-9DE4BAD7060F}"/>
              </a:ext>
            </a:extLst>
          </p:cNvPr>
          <p:cNvSpPr txBox="1"/>
          <p:nvPr/>
        </p:nvSpPr>
        <p:spPr>
          <a:xfrm>
            <a:off x="4514127" y="1462849"/>
            <a:ext cx="1440180" cy="369332"/>
          </a:xfrm>
          <a:prstGeom prst="rect">
            <a:avLst/>
          </a:prstGeom>
          <a:noFill/>
        </p:spPr>
        <p:txBody>
          <a:bodyPr wrap="square" rtlCol="0">
            <a:spAutoFit/>
          </a:bodyPr>
          <a:lstStyle/>
          <a:p>
            <a:r>
              <a:rPr lang="en-US" dirty="0"/>
              <a:t>Proposed  </a:t>
            </a:r>
          </a:p>
        </p:txBody>
      </p:sp>
      <p:pic>
        <p:nvPicPr>
          <p:cNvPr id="2" name="Audio 1">
            <a:hlinkClick r:id="" action="ppaction://media"/>
            <a:extLst>
              <a:ext uri="{FF2B5EF4-FFF2-40B4-BE49-F238E27FC236}">
                <a16:creationId xmlns:a16="http://schemas.microsoft.com/office/drawing/2014/main" id="{AADE1D93-4B32-DE40-B418-9320EA4947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62087203"/>
      </p:ext>
    </p:extLst>
  </p:cSld>
  <p:clrMapOvr>
    <a:masterClrMapping/>
  </p:clrMapOvr>
  <mc:AlternateContent xmlns:mc="http://schemas.openxmlformats.org/markup-compatibility/2006" xmlns:p14="http://schemas.microsoft.com/office/powerpoint/2010/main">
    <mc:Choice Requires="p14">
      <p:transition spd="slow" p14:dur="2000" advTm="47640"/>
    </mc:Choice>
    <mc:Fallback xmlns="">
      <p:transition spd="slow" advTm="47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1344" y="381057"/>
            <a:ext cx="8633253" cy="461665"/>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Previously Approved and Proposed North Elevation (Rear)</a:t>
            </a:r>
            <a:endParaRPr lang="en-US" sz="2400" dirty="0"/>
          </a:p>
        </p:txBody>
      </p:sp>
      <p:pic>
        <p:nvPicPr>
          <p:cNvPr id="4" name="Picture 3">
            <a:extLst>
              <a:ext uri="{FF2B5EF4-FFF2-40B4-BE49-F238E27FC236}">
                <a16:creationId xmlns:a16="http://schemas.microsoft.com/office/drawing/2014/main" id="{20F961AB-50F0-B647-85AC-A41C9BBA9023}"/>
              </a:ext>
            </a:extLst>
          </p:cNvPr>
          <p:cNvPicPr/>
          <p:nvPr/>
        </p:nvPicPr>
        <p:blipFill>
          <a:blip r:embed="rId5">
            <a:extLst>
              <a:ext uri="{28A0092B-C50C-407E-A947-70E740481C1C}">
                <a14:useLocalDpi xmlns:a14="http://schemas.microsoft.com/office/drawing/2010/main" val="0"/>
              </a:ext>
            </a:extLst>
          </a:blip>
          <a:stretch>
            <a:fillRect/>
          </a:stretch>
        </p:blipFill>
        <p:spPr>
          <a:xfrm>
            <a:off x="370390" y="1739582"/>
            <a:ext cx="4267514" cy="3087061"/>
          </a:xfrm>
          <a:prstGeom prst="rect">
            <a:avLst/>
          </a:prstGeom>
        </p:spPr>
      </p:pic>
      <p:pic>
        <p:nvPicPr>
          <p:cNvPr id="5" name="Picture 4" descr="A close up of a map&#10;&#10;Description automatically generated">
            <a:extLst>
              <a:ext uri="{FF2B5EF4-FFF2-40B4-BE49-F238E27FC236}">
                <a16:creationId xmlns:a16="http://schemas.microsoft.com/office/drawing/2014/main" id="{EC12A3A2-8568-274B-A888-4208405FC573}"/>
              </a:ext>
            </a:extLst>
          </p:cNvPr>
          <p:cNvPicPr/>
          <p:nvPr/>
        </p:nvPicPr>
        <p:blipFill>
          <a:blip r:embed="rId6">
            <a:extLst>
              <a:ext uri="{28A0092B-C50C-407E-A947-70E740481C1C}">
                <a14:useLocalDpi xmlns:a14="http://schemas.microsoft.com/office/drawing/2010/main" val="0"/>
              </a:ext>
            </a:extLst>
          </a:blip>
          <a:stretch>
            <a:fillRect/>
          </a:stretch>
        </p:blipFill>
        <p:spPr>
          <a:xfrm>
            <a:off x="4641448" y="1907573"/>
            <a:ext cx="4048792" cy="2915868"/>
          </a:xfrm>
          <a:prstGeom prst="rect">
            <a:avLst/>
          </a:prstGeom>
        </p:spPr>
      </p:pic>
      <p:sp>
        <p:nvSpPr>
          <p:cNvPr id="6" name="TextBox 5">
            <a:extLst>
              <a:ext uri="{FF2B5EF4-FFF2-40B4-BE49-F238E27FC236}">
                <a16:creationId xmlns:a16="http://schemas.microsoft.com/office/drawing/2014/main" id="{77C1DF2D-2402-4243-B9EE-045BEBB027B5}"/>
              </a:ext>
            </a:extLst>
          </p:cNvPr>
          <p:cNvSpPr txBox="1"/>
          <p:nvPr/>
        </p:nvSpPr>
        <p:spPr>
          <a:xfrm>
            <a:off x="453760" y="1370250"/>
            <a:ext cx="2092670" cy="369332"/>
          </a:xfrm>
          <a:prstGeom prst="rect">
            <a:avLst/>
          </a:prstGeom>
          <a:noFill/>
        </p:spPr>
        <p:txBody>
          <a:bodyPr wrap="square" rtlCol="0">
            <a:spAutoFit/>
          </a:bodyPr>
          <a:lstStyle/>
          <a:p>
            <a:r>
              <a:rPr lang="en-US" dirty="0"/>
              <a:t>Previously Approved </a:t>
            </a:r>
          </a:p>
        </p:txBody>
      </p:sp>
      <p:sp>
        <p:nvSpPr>
          <p:cNvPr id="7" name="TextBox 6">
            <a:extLst>
              <a:ext uri="{FF2B5EF4-FFF2-40B4-BE49-F238E27FC236}">
                <a16:creationId xmlns:a16="http://schemas.microsoft.com/office/drawing/2014/main" id="{517313B1-8E0A-0E44-94A6-5BCF8F9881C7}"/>
              </a:ext>
            </a:extLst>
          </p:cNvPr>
          <p:cNvSpPr txBox="1"/>
          <p:nvPr/>
        </p:nvSpPr>
        <p:spPr>
          <a:xfrm>
            <a:off x="4629875" y="1370250"/>
            <a:ext cx="1440180" cy="369332"/>
          </a:xfrm>
          <a:prstGeom prst="rect">
            <a:avLst/>
          </a:prstGeom>
          <a:noFill/>
        </p:spPr>
        <p:txBody>
          <a:bodyPr wrap="square" rtlCol="0">
            <a:spAutoFit/>
          </a:bodyPr>
          <a:lstStyle/>
          <a:p>
            <a:r>
              <a:rPr lang="en-US" dirty="0"/>
              <a:t>Proposed  </a:t>
            </a:r>
          </a:p>
        </p:txBody>
      </p:sp>
      <p:pic>
        <p:nvPicPr>
          <p:cNvPr id="11" name="Audio 10">
            <a:hlinkClick r:id="" action="ppaction://media"/>
            <a:extLst>
              <a:ext uri="{FF2B5EF4-FFF2-40B4-BE49-F238E27FC236}">
                <a16:creationId xmlns:a16="http://schemas.microsoft.com/office/drawing/2014/main" id="{80A66C11-82FD-AA40-99EC-D893A14B9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172112439"/>
      </p:ext>
    </p:extLst>
  </p:cSld>
  <p:clrMapOvr>
    <a:masterClrMapping/>
  </p:clrMapOvr>
  <mc:AlternateContent xmlns:mc="http://schemas.openxmlformats.org/markup-compatibility/2006" xmlns:p14="http://schemas.microsoft.com/office/powerpoint/2010/main">
    <mc:Choice Requires="p14">
      <p:transition spd="slow" p14:dur="2000" advTm="9328"/>
    </mc:Choice>
    <mc:Fallback xmlns="">
      <p:transition spd="slow" advTm="9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2437" y="392632"/>
            <a:ext cx="8318982" cy="830997"/>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Previously Approved and Proposed East Elevation (Side)</a:t>
            </a:r>
            <a:endParaRPr lang="en-US" sz="2400" dirty="0"/>
          </a:p>
          <a:p>
            <a:r>
              <a:rPr lang="en-US" sz="2400" b="1" dirty="0">
                <a:latin typeface="Times New Roman" panose="02020603050405020304" pitchFamily="18" charset="0"/>
                <a:ea typeface="Times New Roman" panose="02020603050405020304" pitchFamily="18" charset="0"/>
              </a:rPr>
              <a:t>  </a:t>
            </a:r>
            <a:endParaRPr lang="en-US" sz="2400" dirty="0"/>
          </a:p>
        </p:txBody>
      </p:sp>
      <p:pic>
        <p:nvPicPr>
          <p:cNvPr id="4" name="Picture 3" descr="A picture containing outdoor, snow, photo, track&#10;&#10;Description automatically generated">
            <a:extLst>
              <a:ext uri="{FF2B5EF4-FFF2-40B4-BE49-F238E27FC236}">
                <a16:creationId xmlns:a16="http://schemas.microsoft.com/office/drawing/2014/main" id="{224546C1-D56E-1C46-A532-96952B2FA415}"/>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1851948" y="1060822"/>
            <a:ext cx="5359081" cy="2850633"/>
          </a:xfrm>
          <a:prstGeom prst="rect">
            <a:avLst/>
          </a:prstGeom>
        </p:spPr>
      </p:pic>
      <p:pic>
        <p:nvPicPr>
          <p:cNvPr id="5" name="Picture 4" descr="A close up of a map&#10;&#10;Description automatically generated">
            <a:extLst>
              <a:ext uri="{FF2B5EF4-FFF2-40B4-BE49-F238E27FC236}">
                <a16:creationId xmlns:a16="http://schemas.microsoft.com/office/drawing/2014/main" id="{1CC016E4-B2E5-D94F-BF6A-6C4AD997F929}"/>
              </a:ext>
            </a:extLst>
          </p:cNvPr>
          <p:cNvPicPr/>
          <p:nvPr/>
        </p:nvPicPr>
        <p:blipFill rotWithShape="1">
          <a:blip r:embed="rId6" cstate="print">
            <a:extLst>
              <a:ext uri="{28A0092B-C50C-407E-A947-70E740481C1C}">
                <a14:useLocalDpi xmlns:a14="http://schemas.microsoft.com/office/drawing/2010/main" val="0"/>
              </a:ext>
            </a:extLst>
          </a:blip>
          <a:srcRect r="-4297"/>
          <a:stretch/>
        </p:blipFill>
        <p:spPr>
          <a:xfrm>
            <a:off x="1497211" y="4251090"/>
            <a:ext cx="5899012" cy="2385060"/>
          </a:xfrm>
          <a:prstGeom prst="rect">
            <a:avLst/>
          </a:prstGeom>
        </p:spPr>
      </p:pic>
      <p:sp>
        <p:nvSpPr>
          <p:cNvPr id="6" name="TextBox 5">
            <a:extLst>
              <a:ext uri="{FF2B5EF4-FFF2-40B4-BE49-F238E27FC236}">
                <a16:creationId xmlns:a16="http://schemas.microsoft.com/office/drawing/2014/main" id="{FEBF25D1-3DEC-824C-9A50-BB7A9B4906A9}"/>
              </a:ext>
            </a:extLst>
          </p:cNvPr>
          <p:cNvSpPr txBox="1"/>
          <p:nvPr/>
        </p:nvSpPr>
        <p:spPr>
          <a:xfrm>
            <a:off x="1287137" y="1038963"/>
            <a:ext cx="2092670" cy="369332"/>
          </a:xfrm>
          <a:prstGeom prst="rect">
            <a:avLst/>
          </a:prstGeom>
          <a:noFill/>
        </p:spPr>
        <p:txBody>
          <a:bodyPr wrap="square" rtlCol="0">
            <a:spAutoFit/>
          </a:bodyPr>
          <a:lstStyle/>
          <a:p>
            <a:r>
              <a:rPr lang="en-US" dirty="0"/>
              <a:t>Previously Approved </a:t>
            </a:r>
          </a:p>
        </p:txBody>
      </p:sp>
      <p:sp>
        <p:nvSpPr>
          <p:cNvPr id="7" name="TextBox 6">
            <a:extLst>
              <a:ext uri="{FF2B5EF4-FFF2-40B4-BE49-F238E27FC236}">
                <a16:creationId xmlns:a16="http://schemas.microsoft.com/office/drawing/2014/main" id="{0F7A986B-7465-9C4E-9991-A284B41EE8FB}"/>
              </a:ext>
            </a:extLst>
          </p:cNvPr>
          <p:cNvSpPr txBox="1"/>
          <p:nvPr/>
        </p:nvSpPr>
        <p:spPr>
          <a:xfrm>
            <a:off x="1287137" y="4135874"/>
            <a:ext cx="1440180" cy="369332"/>
          </a:xfrm>
          <a:prstGeom prst="rect">
            <a:avLst/>
          </a:prstGeom>
          <a:noFill/>
        </p:spPr>
        <p:txBody>
          <a:bodyPr wrap="square" rtlCol="0">
            <a:spAutoFit/>
          </a:bodyPr>
          <a:lstStyle/>
          <a:p>
            <a:r>
              <a:rPr lang="en-US" dirty="0"/>
              <a:t>Proposed  </a:t>
            </a:r>
          </a:p>
        </p:txBody>
      </p:sp>
      <p:pic>
        <p:nvPicPr>
          <p:cNvPr id="2" name="Audio 1">
            <a:hlinkClick r:id="" action="ppaction://media"/>
            <a:extLst>
              <a:ext uri="{FF2B5EF4-FFF2-40B4-BE49-F238E27FC236}">
                <a16:creationId xmlns:a16="http://schemas.microsoft.com/office/drawing/2014/main" id="{BA7060AD-589B-6343-BFF9-3FF392E21B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318892713"/>
      </p:ext>
    </p:extLst>
  </p:cSld>
  <p:clrMapOvr>
    <a:masterClrMapping/>
  </p:clrMapOvr>
  <mc:AlternateContent xmlns:mc="http://schemas.openxmlformats.org/markup-compatibility/2006" xmlns:p14="http://schemas.microsoft.com/office/powerpoint/2010/main">
    <mc:Choice Requires="p14">
      <p:transition spd="slow" p14:dur="2000" advTm="23550"/>
    </mc:Choice>
    <mc:Fallback xmlns="">
      <p:transition spd="slow" advTm="23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490936-14F4-B64D-B8D5-2CACFBCDBE9C}"/>
              </a:ext>
            </a:extLst>
          </p:cNvPr>
          <p:cNvSpPr/>
          <p:nvPr/>
        </p:nvSpPr>
        <p:spPr>
          <a:xfrm>
            <a:off x="532437" y="392632"/>
            <a:ext cx="8318982" cy="830997"/>
          </a:xfrm>
          <a:prstGeom prst="rect">
            <a:avLst/>
          </a:prstGeom>
        </p:spPr>
        <p:txBody>
          <a:bodyPr wrap="square">
            <a:spAutoFit/>
          </a:bodyPr>
          <a:lstStyle/>
          <a:p>
            <a:r>
              <a:rPr lang="en-US" sz="2400" b="1" dirty="0">
                <a:latin typeface="Times New Roman" panose="02020603050405020304" pitchFamily="18" charset="0"/>
                <a:ea typeface="Times New Roman" panose="02020603050405020304" pitchFamily="18" charset="0"/>
              </a:rPr>
              <a:t>Previously Approved and Proposed West Elevation (Side)</a:t>
            </a:r>
            <a:endParaRPr lang="en-US" sz="2400" dirty="0"/>
          </a:p>
          <a:p>
            <a:r>
              <a:rPr lang="en-US" sz="2400" b="1" dirty="0">
                <a:latin typeface="Times New Roman" panose="02020603050405020304" pitchFamily="18" charset="0"/>
                <a:ea typeface="Times New Roman" panose="02020603050405020304" pitchFamily="18" charset="0"/>
              </a:rPr>
              <a:t>  </a:t>
            </a:r>
            <a:endParaRPr lang="en-US" sz="2400" dirty="0"/>
          </a:p>
        </p:txBody>
      </p:sp>
      <p:pic>
        <p:nvPicPr>
          <p:cNvPr id="5" name="Picture 4" descr="A picture containing person, riding, track, air&#10;&#10;Description automatically generated">
            <a:extLst>
              <a:ext uri="{FF2B5EF4-FFF2-40B4-BE49-F238E27FC236}">
                <a16:creationId xmlns:a16="http://schemas.microsoft.com/office/drawing/2014/main" id="{45262990-F57C-C044-A2DC-0DF24F870362}"/>
              </a:ext>
            </a:extLst>
          </p:cNvPr>
          <p:cNvPicPr/>
          <p:nvPr/>
        </p:nvPicPr>
        <p:blipFill>
          <a:blip r:embed="rId5">
            <a:extLst>
              <a:ext uri="{28A0092B-C50C-407E-A947-70E740481C1C}">
                <a14:useLocalDpi xmlns:a14="http://schemas.microsoft.com/office/drawing/2010/main" val="0"/>
              </a:ext>
            </a:extLst>
          </a:blip>
          <a:stretch>
            <a:fillRect/>
          </a:stretch>
        </p:blipFill>
        <p:spPr>
          <a:xfrm>
            <a:off x="1434136" y="1305689"/>
            <a:ext cx="5511800" cy="2540000"/>
          </a:xfrm>
          <a:prstGeom prst="rect">
            <a:avLst/>
          </a:prstGeom>
        </p:spPr>
      </p:pic>
      <p:pic>
        <p:nvPicPr>
          <p:cNvPr id="6" name="Picture 5" descr="A close up of a map&#10;&#10;Description automatically generated">
            <a:extLst>
              <a:ext uri="{FF2B5EF4-FFF2-40B4-BE49-F238E27FC236}">
                <a16:creationId xmlns:a16="http://schemas.microsoft.com/office/drawing/2014/main" id="{FA6155B7-034F-064B-BABC-AD3343E95F65}"/>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1516284" y="4257872"/>
            <a:ext cx="5312779" cy="2278692"/>
          </a:xfrm>
          <a:prstGeom prst="rect">
            <a:avLst/>
          </a:prstGeom>
        </p:spPr>
      </p:pic>
      <p:sp>
        <p:nvSpPr>
          <p:cNvPr id="7" name="TextBox 6">
            <a:extLst>
              <a:ext uri="{FF2B5EF4-FFF2-40B4-BE49-F238E27FC236}">
                <a16:creationId xmlns:a16="http://schemas.microsoft.com/office/drawing/2014/main" id="{720A0C39-44D2-F043-91E8-CEE50269C9FA}"/>
              </a:ext>
            </a:extLst>
          </p:cNvPr>
          <p:cNvSpPr txBox="1"/>
          <p:nvPr/>
        </p:nvSpPr>
        <p:spPr>
          <a:xfrm>
            <a:off x="1287137" y="1038963"/>
            <a:ext cx="2092670" cy="369332"/>
          </a:xfrm>
          <a:prstGeom prst="rect">
            <a:avLst/>
          </a:prstGeom>
          <a:noFill/>
        </p:spPr>
        <p:txBody>
          <a:bodyPr wrap="square" rtlCol="0">
            <a:spAutoFit/>
          </a:bodyPr>
          <a:lstStyle/>
          <a:p>
            <a:r>
              <a:rPr lang="en-US" dirty="0"/>
              <a:t>Previously Approved </a:t>
            </a:r>
          </a:p>
        </p:txBody>
      </p:sp>
      <p:sp>
        <p:nvSpPr>
          <p:cNvPr id="8" name="TextBox 7">
            <a:extLst>
              <a:ext uri="{FF2B5EF4-FFF2-40B4-BE49-F238E27FC236}">
                <a16:creationId xmlns:a16="http://schemas.microsoft.com/office/drawing/2014/main" id="{2DB06A80-BEF9-2947-AE34-8018B294411E}"/>
              </a:ext>
            </a:extLst>
          </p:cNvPr>
          <p:cNvSpPr txBox="1"/>
          <p:nvPr/>
        </p:nvSpPr>
        <p:spPr>
          <a:xfrm>
            <a:off x="1287137" y="4135874"/>
            <a:ext cx="1440180" cy="369332"/>
          </a:xfrm>
          <a:prstGeom prst="rect">
            <a:avLst/>
          </a:prstGeom>
          <a:noFill/>
        </p:spPr>
        <p:txBody>
          <a:bodyPr wrap="square" rtlCol="0">
            <a:spAutoFit/>
          </a:bodyPr>
          <a:lstStyle/>
          <a:p>
            <a:r>
              <a:rPr lang="en-US" dirty="0"/>
              <a:t>Proposed  </a:t>
            </a:r>
          </a:p>
        </p:txBody>
      </p:sp>
      <p:pic>
        <p:nvPicPr>
          <p:cNvPr id="2" name="Audio 1">
            <a:hlinkClick r:id="" action="ppaction://media"/>
            <a:extLst>
              <a:ext uri="{FF2B5EF4-FFF2-40B4-BE49-F238E27FC236}">
                <a16:creationId xmlns:a16="http://schemas.microsoft.com/office/drawing/2014/main" id="{BB20E312-B332-1F4F-81D4-86BA5A98B3B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260303474"/>
      </p:ext>
    </p:extLst>
  </p:cSld>
  <p:clrMapOvr>
    <a:masterClrMapping/>
  </p:clrMapOvr>
  <mc:AlternateContent xmlns:mc="http://schemas.openxmlformats.org/markup-compatibility/2006" xmlns:p14="http://schemas.microsoft.com/office/powerpoint/2010/main">
    <mc:Choice Requires="p14">
      <p:transition spd="slow" p14:dur="2000" advTm="9431"/>
    </mc:Choice>
    <mc:Fallback xmlns="">
      <p:transition spd="slow" advTm="9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2856</TotalTime>
  <Words>1038</Words>
  <Application>Microsoft Macintosh PowerPoint</Application>
  <PresentationFormat>On-screen Show (4:3)</PresentationFormat>
  <Paragraphs>63</Paragraphs>
  <Slides>12</Slides>
  <Notes>12</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vt:lpstr>
      <vt:lpstr>Calibri Light</vt:lpstr>
      <vt:lpstr>Century Gothic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Malinda Lim</dc:creator>
  <cp:lastModifiedBy>Nick Pergakes</cp:lastModifiedBy>
  <cp:revision>235</cp:revision>
  <cp:lastPrinted>2020-02-21T01:44:28Z</cp:lastPrinted>
  <dcterms:created xsi:type="dcterms:W3CDTF">2017-12-04T17:55:54Z</dcterms:created>
  <dcterms:modified xsi:type="dcterms:W3CDTF">2020-09-02T23:51:22Z</dcterms:modified>
</cp:coreProperties>
</file>