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handoutMasterIdLst>
    <p:handoutMasterId r:id="rId12"/>
  </p:handoutMasterIdLst>
  <p:sldIdLst>
    <p:sldId id="256" r:id="rId2"/>
    <p:sldId id="342" r:id="rId3"/>
    <p:sldId id="346" r:id="rId4"/>
    <p:sldId id="343" r:id="rId5"/>
    <p:sldId id="347" r:id="rId6"/>
    <p:sldId id="348" r:id="rId7"/>
    <p:sldId id="344" r:id="rId8"/>
    <p:sldId id="345" r:id="rId9"/>
    <p:sldId id="301" r:id="rId1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FFFFFF"/>
    <a:srgbClr val="97B5C9"/>
    <a:srgbClr val="93E6CC"/>
    <a:srgbClr val="E20EC4"/>
    <a:srgbClr val="57576E"/>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45681" autoAdjust="0"/>
  </p:normalViewPr>
  <p:slideViewPr>
    <p:cSldViewPr snapToGrid="0">
      <p:cViewPr varScale="1">
        <p:scale>
          <a:sx n="35" d="100"/>
          <a:sy n="35" d="100"/>
        </p:scale>
        <p:origin x="1980"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pPr/>
              <a:t>8/6/2020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pPr/>
              <a:t>8/6/2020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414028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3</a:t>
            </a:fld>
            <a:endParaRPr lang="en-US"/>
          </a:p>
        </p:txBody>
      </p:sp>
    </p:spTree>
    <p:extLst>
      <p:ext uri="{BB962C8B-B14F-4D97-AF65-F5344CB8AC3E}">
        <p14:creationId xmlns:p14="http://schemas.microsoft.com/office/powerpoint/2010/main" val="252221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363684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27352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186455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9</a:t>
            </a:fld>
            <a:endParaRPr lang="en-US"/>
          </a:p>
        </p:txBody>
      </p:sp>
    </p:spTree>
    <p:extLst>
      <p:ext uri="{BB962C8B-B14F-4D97-AF65-F5344CB8AC3E}">
        <p14:creationId xmlns:p14="http://schemas.microsoft.com/office/powerpoint/2010/main" val="2344363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2894152"/>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smtClean="0">
                <a:solidFill>
                  <a:srgbClr val="57576E"/>
                </a:solidFill>
                <a:latin typeface="+mj-lt"/>
              </a:rPr>
              <a:t>August 11, </a:t>
            </a:r>
            <a:r>
              <a:rPr lang="en-US" sz="1800" b="1" baseline="0" dirty="0">
                <a:solidFill>
                  <a:srgbClr val="57576E"/>
                </a:solidFill>
                <a:latin typeface="+mj-lt"/>
              </a:rPr>
              <a:t>2020</a:t>
            </a:r>
            <a:endParaRPr lang="en-US" sz="1800" b="1" dirty="0">
              <a:solidFill>
                <a:srgbClr val="57576E"/>
              </a:solidFill>
              <a:latin typeface="+mj-lt"/>
            </a:endParaRPr>
          </a:p>
        </p:txBody>
      </p:sp>
      <p:sp>
        <p:nvSpPr>
          <p:cNvPr id="11" name="TextBox 10"/>
          <p:cNvSpPr txBox="1"/>
          <p:nvPr userDrawn="1"/>
        </p:nvSpPr>
        <p:spPr>
          <a:xfrm>
            <a:off x="731520" y="866274"/>
            <a:ext cx="7863840" cy="1446550"/>
          </a:xfrm>
          <a:prstGeom prst="rect">
            <a:avLst/>
          </a:prstGeom>
          <a:noFill/>
        </p:spPr>
        <p:txBody>
          <a:bodyPr wrap="square" rtlCol="0">
            <a:spAutoFit/>
          </a:bodyPr>
          <a:lstStyle/>
          <a:p>
            <a:pPr algn="ctr"/>
            <a:r>
              <a:rPr lang="en-US" sz="4400" b="1" dirty="0">
                <a:solidFill>
                  <a:srgbClr val="D2533C"/>
                </a:solidFill>
                <a:latin typeface="Calibri" panose="020F0502020204030204" pitchFamily="34" charset="0"/>
                <a:cs typeface="Calibri" panose="020F0502020204030204" pitchFamily="34" charset="0"/>
              </a:rPr>
              <a:t>Item</a:t>
            </a:r>
            <a:r>
              <a:rPr lang="en-US" sz="4400" b="1" baseline="0" dirty="0">
                <a:solidFill>
                  <a:srgbClr val="D2533C"/>
                </a:solidFill>
                <a:latin typeface="Calibri" panose="020F0502020204030204" pitchFamily="34" charset="0"/>
                <a:cs typeface="Calibri" panose="020F0502020204030204" pitchFamily="34" charset="0"/>
              </a:rPr>
              <a:t> </a:t>
            </a:r>
            <a:r>
              <a:rPr lang="en-US" sz="4400" b="1" baseline="0" dirty="0" smtClean="0">
                <a:solidFill>
                  <a:srgbClr val="D2533C"/>
                </a:solidFill>
                <a:latin typeface="Calibri" panose="020F0502020204030204" pitchFamily="34" charset="0"/>
                <a:cs typeface="Calibri" panose="020F0502020204030204" pitchFamily="34" charset="0"/>
              </a:rPr>
              <a:t>1 </a:t>
            </a:r>
            <a:r>
              <a:rPr lang="en-US" sz="4400" b="1" baseline="0" dirty="0">
                <a:solidFill>
                  <a:srgbClr val="D2533C"/>
                </a:solidFill>
                <a:latin typeface="Calibri" panose="020F0502020204030204" pitchFamily="34" charset="0"/>
                <a:cs typeface="Calibri" panose="020F0502020204030204" pitchFamily="34" charset="0"/>
              </a:rPr>
              <a:t>– </a:t>
            </a:r>
            <a:r>
              <a:rPr lang="en-US" sz="4400" b="1" baseline="0" dirty="0" smtClean="0">
                <a:solidFill>
                  <a:srgbClr val="D2533C"/>
                </a:solidFill>
                <a:latin typeface="Calibri" panose="020F0502020204030204" pitchFamily="34" charset="0"/>
                <a:cs typeface="Calibri" panose="020F0502020204030204" pitchFamily="34" charset="0"/>
              </a:rPr>
              <a:t>Moffat Street</a:t>
            </a:r>
          </a:p>
          <a:p>
            <a:pPr algn="ctr"/>
            <a:r>
              <a:rPr lang="en-US" sz="4400" b="1" baseline="0" dirty="0" smtClean="0">
                <a:solidFill>
                  <a:srgbClr val="D2533C"/>
                </a:solidFill>
                <a:latin typeface="Calibri" panose="020F0502020204030204" pitchFamily="34" charset="0"/>
                <a:cs typeface="Calibri" panose="020F0502020204030204" pitchFamily="34" charset="0"/>
              </a:rPr>
              <a:t>Continued</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731520" y="2186266"/>
            <a:ext cx="7772400" cy="707886"/>
          </a:xfrm>
          <a:prstGeom prst="rect">
            <a:avLst/>
          </a:prstGeom>
          <a:noFill/>
        </p:spPr>
        <p:txBody>
          <a:bodyPr wrap="square" rtlCol="0">
            <a:spAutoFit/>
          </a:bodyPr>
          <a:lstStyle/>
          <a:p>
            <a:pPr algn="ctr"/>
            <a:r>
              <a:rPr lang="en-US" sz="4000" b="0" dirty="0">
                <a:solidFill>
                  <a:srgbClr val="97B5C9"/>
                </a:solidFill>
                <a:latin typeface="Calibri" panose="020F0502020204030204" pitchFamily="34" charset="0"/>
                <a:cs typeface="Calibri" panose="020F0502020204030204" pitchFamily="34" charset="0"/>
              </a:rPr>
              <a:t>Project</a:t>
            </a:r>
            <a:r>
              <a:rPr lang="en-US" sz="4000" b="0" baseline="0" dirty="0">
                <a:solidFill>
                  <a:srgbClr val="97B5C9"/>
                </a:solidFill>
                <a:latin typeface="Calibri" panose="020F0502020204030204" pitchFamily="34" charset="0"/>
                <a:cs typeface="Calibri" panose="020F0502020204030204" pitchFamily="34" charset="0"/>
              </a:rPr>
              <a:t> No. </a:t>
            </a:r>
            <a:r>
              <a:rPr lang="en-US" sz="4000" b="0" baseline="0" dirty="0" smtClean="0">
                <a:solidFill>
                  <a:srgbClr val="97B5C9"/>
                </a:solidFill>
                <a:latin typeface="Calibri" panose="020F0502020204030204" pitchFamily="34" charset="0"/>
                <a:cs typeface="Calibri" panose="020F0502020204030204" pitchFamily="34" charset="0"/>
              </a:rPr>
              <a:t>2191</a:t>
            </a:r>
            <a:r>
              <a:rPr lang="en-US" sz="4000" b="0" dirty="0" smtClean="0">
                <a:solidFill>
                  <a:srgbClr val="97B5C9"/>
                </a:solidFill>
                <a:latin typeface="Calibri" panose="020F0502020204030204" pitchFamily="34" charset="0"/>
                <a:cs typeface="Calibri" panose="020F0502020204030204" pitchFamily="34" charset="0"/>
              </a:rPr>
              <a:t>-HDP/TRP</a:t>
            </a: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a:solidFill>
                  <a:srgbClr val="57576E"/>
                </a:solidFill>
                <a:latin typeface="+mj-lt"/>
              </a:rPr>
              <a:t>City of South Pasadena   |   </a:t>
            </a:r>
            <a:r>
              <a:rPr lang="en-US" sz="2400" b="1" dirty="0" smtClean="0">
                <a:solidFill>
                  <a:srgbClr val="57576E"/>
                </a:solidFill>
                <a:latin typeface="+mj-lt"/>
              </a:rPr>
              <a:t>Planning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Item </a:t>
            </a:r>
            <a:r>
              <a:rPr lang="en-US" sz="2000" b="0" dirty="0" smtClean="0">
                <a:solidFill>
                  <a:srgbClr val="D2533C"/>
                </a:solidFill>
                <a:latin typeface="Arial" panose="020B0604020202020204" pitchFamily="34" charset="0"/>
                <a:cs typeface="Arial" panose="020B0604020202020204" pitchFamily="34" charset="0"/>
              </a:rPr>
              <a:t>1 – Moffatt Street</a:t>
            </a:r>
            <a:r>
              <a:rPr lang="en-US" sz="2000" b="0" baseline="0" dirty="0" smtClean="0">
                <a:solidFill>
                  <a:srgbClr val="D2533C"/>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(2191-HDP/TRP)</a:t>
            </a:r>
            <a:endParaRPr lang="en-US" sz="2000" b="0" dirty="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1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0"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Item 1 – Moffatt Street</a:t>
            </a:r>
            <a:r>
              <a:rPr lang="en-US" sz="2000" b="0" baseline="0" dirty="0" smtClean="0">
                <a:solidFill>
                  <a:srgbClr val="D2533C"/>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(2191-HDP/TRP)</a:t>
            </a:r>
            <a:endParaRPr lang="en-US" sz="2000" b="0" dirty="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Item 1 – Moffatt Street</a:t>
            </a:r>
            <a:r>
              <a:rPr lang="en-US" sz="2000" b="0" baseline="0" dirty="0" smtClean="0">
                <a:solidFill>
                  <a:srgbClr val="D2533C"/>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(2191-HDP/TRP)</a:t>
            </a:r>
            <a:endParaRPr lang="en-US" sz="2000" b="0" dirty="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smtClean="0"/>
              <a:t>August 11, </a:t>
            </a:r>
            <a:r>
              <a:rPr lang="en-US" altLang="en-US" dirty="0"/>
              <a:t>2020</a:t>
            </a:r>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xmlns:p14="http://schemas.microsoft.com/office/powerpoint/2010/main">
    <mc:Choice Requires="p14">
      <p:transition spd="slow" p14:dur="2000" advTm="8529"/>
    </mc:Choice>
    <mc:Fallback xmlns="">
      <p:transition spd="slow" advTm="8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437" y="496509"/>
            <a:ext cx="8423563" cy="769441"/>
          </a:xfrm>
          <a:prstGeom prst="rect">
            <a:avLst/>
          </a:prstGeom>
          <a:noFill/>
        </p:spPr>
        <p:txBody>
          <a:bodyPr wrap="square" rtlCol="0">
            <a:spAutoFit/>
          </a:bodyPr>
          <a:lstStyle/>
          <a:p>
            <a:r>
              <a:rPr lang="en-US" sz="4400" dirty="0" smtClean="0"/>
              <a:t>Previous Alternative Street Design</a:t>
            </a:r>
            <a:endParaRPr lang="en-US" sz="4400" dirty="0"/>
          </a:p>
        </p:txBody>
      </p:sp>
      <p:pic>
        <p:nvPicPr>
          <p:cNvPr id="5" name="Picture 4"/>
          <p:cNvPicPr/>
          <p:nvPr/>
        </p:nvPicPr>
        <p:blipFill rotWithShape="1">
          <a:blip r:embed="rId5"/>
          <a:srcRect t="5591"/>
          <a:stretch/>
        </p:blipFill>
        <p:spPr bwMode="auto">
          <a:xfrm>
            <a:off x="253999" y="1265950"/>
            <a:ext cx="8737601" cy="4876800"/>
          </a:xfrm>
          <a:prstGeom prst="rect">
            <a:avLst/>
          </a:prstGeom>
          <a:ln>
            <a:noFill/>
          </a:ln>
          <a:extLst>
            <a:ext uri="{53640926-AAD7-44D8-BBD7-CCE9431645EC}">
              <a14:shadowObscured xmlns:a14="http://schemas.microsoft.com/office/drawing/2010/main"/>
            </a:ext>
          </a:extLst>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622265231"/>
      </p:ext>
    </p:extLst>
  </p:cSld>
  <p:clrMapOvr>
    <a:masterClrMapping/>
  </p:clrMapOvr>
  <mc:AlternateContent xmlns:mc="http://schemas.openxmlformats.org/markup-compatibility/2006" xmlns:p14="http://schemas.microsoft.com/office/powerpoint/2010/main">
    <mc:Choice Requires="p14">
      <p:transition spd="slow" p14:dur="2000" advTm="31728"/>
    </mc:Choice>
    <mc:Fallback xmlns="">
      <p:transition spd="slow" advTm="3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5"/>
          <a:stretch>
            <a:fillRect/>
          </a:stretch>
        </p:blipFill>
        <p:spPr>
          <a:xfrm>
            <a:off x="443345" y="1302328"/>
            <a:ext cx="8331200" cy="5126181"/>
          </a:xfrm>
          <a:prstGeom prst="rect">
            <a:avLst/>
          </a:prstGeom>
        </p:spPr>
      </p:pic>
      <p:cxnSp>
        <p:nvCxnSpPr>
          <p:cNvPr id="3" name="Straight Connector 2"/>
          <p:cNvCxnSpPr/>
          <p:nvPr/>
        </p:nvCxnSpPr>
        <p:spPr>
          <a:xfrm flipV="1">
            <a:off x="674253" y="3685021"/>
            <a:ext cx="5456382" cy="18039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8661978" y="5735204"/>
            <a:ext cx="12700" cy="425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 Box 14"/>
          <p:cNvSpPr txBox="1"/>
          <p:nvPr/>
        </p:nvSpPr>
        <p:spPr>
          <a:xfrm>
            <a:off x="8495145" y="5462154"/>
            <a:ext cx="279400" cy="2730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effectLst/>
                <a:latin typeface="Arial" panose="020B0604020202020204" pitchFamily="34" charset="0"/>
                <a:ea typeface="Arial" panose="020B0604020202020204" pitchFamily="34" charset="0"/>
              </a:rPr>
              <a:t>N</a:t>
            </a:r>
            <a:endParaRPr lang="en-US" sz="1100">
              <a:effectLst/>
              <a:latin typeface="Arial" panose="020B0604020202020204" pitchFamily="34" charset="0"/>
              <a:ea typeface="Arial" panose="020B0604020202020204" pitchFamily="34" charset="0"/>
            </a:endParaRPr>
          </a:p>
        </p:txBody>
      </p:sp>
      <p:sp>
        <p:nvSpPr>
          <p:cNvPr id="8" name="TextBox 7"/>
          <p:cNvSpPr txBox="1"/>
          <p:nvPr/>
        </p:nvSpPr>
        <p:spPr>
          <a:xfrm>
            <a:off x="1283855" y="486705"/>
            <a:ext cx="8423563" cy="769441"/>
          </a:xfrm>
          <a:prstGeom prst="rect">
            <a:avLst/>
          </a:prstGeom>
          <a:noFill/>
        </p:spPr>
        <p:txBody>
          <a:bodyPr wrap="square" rtlCol="0">
            <a:spAutoFit/>
          </a:bodyPr>
          <a:lstStyle/>
          <a:p>
            <a:r>
              <a:rPr lang="en-US" sz="4400" dirty="0" smtClean="0"/>
              <a:t>New Alternative Street Design</a:t>
            </a:r>
            <a:endParaRPr lang="en-US" sz="440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817742088"/>
      </p:ext>
    </p:extLst>
  </p:cSld>
  <p:clrMapOvr>
    <a:masterClrMapping/>
  </p:clrMapOvr>
  <mc:AlternateContent xmlns:mc="http://schemas.openxmlformats.org/markup-compatibility/2006" xmlns:p14="http://schemas.microsoft.com/office/powerpoint/2010/main">
    <mc:Choice Requires="p14">
      <p:transition spd="slow" p14:dur="2000" advTm="59511"/>
    </mc:Choice>
    <mc:Fallback xmlns="">
      <p:transition spd="slow" advTm="59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462" y="482332"/>
            <a:ext cx="7511504" cy="830997"/>
          </a:xfrm>
          <a:prstGeom prst="rect">
            <a:avLst/>
          </a:prstGeom>
          <a:noFill/>
        </p:spPr>
        <p:txBody>
          <a:bodyPr wrap="square" rtlCol="0">
            <a:spAutoFit/>
          </a:bodyPr>
          <a:lstStyle/>
          <a:p>
            <a:r>
              <a:rPr lang="en-US" sz="4800" dirty="0" smtClean="0"/>
              <a:t>New Conditions of Approval</a:t>
            </a:r>
            <a:endParaRPr lang="en-US" sz="4800" dirty="0"/>
          </a:p>
        </p:txBody>
      </p:sp>
      <p:sp>
        <p:nvSpPr>
          <p:cNvPr id="3" name="Content Placeholder 3"/>
          <p:cNvSpPr txBox="1">
            <a:spLocks/>
          </p:cNvSpPr>
          <p:nvPr/>
        </p:nvSpPr>
        <p:spPr bwMode="auto">
          <a:xfrm>
            <a:off x="305053" y="1251773"/>
            <a:ext cx="857949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r>
              <a:rPr lang="en-US" sz="3200" dirty="0"/>
              <a:t>P-2. 	No construction traffic relating to the project shall occur on South Pasadena streets except for the proposed private street. </a:t>
            </a:r>
          </a:p>
          <a:p>
            <a:r>
              <a:rPr lang="en-US" sz="3200" dirty="0"/>
              <a:t>P-22.	The applicant shall provide documentation demonstrating approval from the City of Los Angeles for the private street connection to Lowell Avenue.</a:t>
            </a:r>
          </a:p>
          <a:p>
            <a:pPr marL="457200" lvl="0" indent="-457200">
              <a:buFont typeface="+mj-lt"/>
              <a:buAutoNum type="arabicPeriod"/>
            </a:pPr>
            <a:endParaRPr lang="en-US" sz="2800" dirty="0">
              <a:solidFill>
                <a:schemeClr val="accent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185421464"/>
      </p:ext>
    </p:extLst>
  </p:cSld>
  <p:clrMapOvr>
    <a:masterClrMapping/>
  </p:clrMapOvr>
  <mc:AlternateContent xmlns:mc="http://schemas.openxmlformats.org/markup-compatibility/2006" xmlns:p14="http://schemas.microsoft.com/office/powerpoint/2010/main">
    <mc:Choice Requires="p14">
      <p:transition spd="slow" p14:dur="2000" advTm="24855"/>
    </mc:Choice>
    <mc:Fallback xmlns="">
      <p:transition spd="slow" advTm="24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127" y="426914"/>
            <a:ext cx="7901366" cy="707886"/>
          </a:xfrm>
          <a:prstGeom prst="rect">
            <a:avLst/>
          </a:prstGeom>
          <a:noFill/>
        </p:spPr>
        <p:txBody>
          <a:bodyPr wrap="square" rtlCol="0">
            <a:spAutoFit/>
          </a:bodyPr>
          <a:lstStyle/>
          <a:p>
            <a:r>
              <a:rPr lang="en-US" sz="4000" dirty="0" smtClean="0"/>
              <a:t>Revised Conditions of Approval</a:t>
            </a:r>
            <a:endParaRPr lang="en-US" sz="4000" dirty="0"/>
          </a:p>
        </p:txBody>
      </p:sp>
      <p:sp>
        <p:nvSpPr>
          <p:cNvPr id="3" name="Content Placeholder 3"/>
          <p:cNvSpPr txBox="1">
            <a:spLocks/>
          </p:cNvSpPr>
          <p:nvPr/>
        </p:nvSpPr>
        <p:spPr bwMode="auto">
          <a:xfrm>
            <a:off x="0" y="1251773"/>
            <a:ext cx="9143999"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r>
              <a:rPr lang="en-US" sz="1800" dirty="0"/>
              <a:t>P-15. 	Provide revised </a:t>
            </a:r>
            <a:r>
              <a:rPr lang="en-US" sz="1800" dirty="0" err="1"/>
              <a:t>s</a:t>
            </a:r>
            <a:r>
              <a:rPr lang="en-US" sz="1800" i="1" strike="sngStrike" dirty="0" err="1"/>
              <a:t>S</a:t>
            </a:r>
            <a:r>
              <a:rPr lang="en-US" sz="1800" i="1" dirty="0" err="1"/>
              <a:t>treet</a:t>
            </a:r>
            <a:r>
              <a:rPr lang="en-US" sz="1800" i="1" dirty="0"/>
              <a:t> improvement plans for the private street </a:t>
            </a:r>
            <a:r>
              <a:rPr lang="en-US" sz="1800" dirty="0"/>
              <a:t>for review and approval by the Planning Director and Public Works Director. The plans </a:t>
            </a:r>
            <a:r>
              <a:rPr lang="en-US" sz="1800" i="1" dirty="0"/>
              <a:t>shall show</a:t>
            </a:r>
            <a:r>
              <a:rPr lang="en-US" sz="1800" dirty="0"/>
              <a:t> and demonstrate</a:t>
            </a:r>
            <a:r>
              <a:rPr lang="en-US" sz="1800" i="1" dirty="0"/>
              <a:t> the </a:t>
            </a:r>
            <a:r>
              <a:rPr lang="en-US" sz="1800" dirty="0"/>
              <a:t>following: </a:t>
            </a:r>
            <a:r>
              <a:rPr lang="en-US" sz="1800" i="1" strike="sngStrike" dirty="0"/>
              <a:t>sidewalk, curb, and gutter connecting with the existing sidewalk, curb, and gutter located in front of the apartment building at 4520 Lowell Avenue.</a:t>
            </a:r>
            <a:r>
              <a:rPr lang="en-US" sz="1800" dirty="0"/>
              <a:t> </a:t>
            </a:r>
          </a:p>
          <a:p>
            <a:pPr lvl="0"/>
            <a:r>
              <a:rPr lang="en-US" sz="1800" dirty="0"/>
              <a:t>Change the 5-foot wide sidewalk adjacent to the 6-foot high retaining wall along the Southern California Edison (SCE) easement at the northern portion of the street to be a 2-feet wide landscape area with climbing vines; </a:t>
            </a:r>
          </a:p>
          <a:p>
            <a:pPr lvl="0"/>
            <a:r>
              <a:rPr lang="en-US" sz="1800" dirty="0"/>
              <a:t>Provide landscaping with climbing vines for the entire length of the northern retaining wall; </a:t>
            </a:r>
          </a:p>
          <a:p>
            <a:pPr lvl="0"/>
            <a:r>
              <a:rPr lang="en-US" sz="1800" dirty="0"/>
              <a:t>A red, “No Parking” curb along the southern side at the eastern end of the private street (adjacent to 4519 Lowell Avenue).  The length of the red curb shall be determined by the City of South Pasadena Public Works Director and the City of Los Angeles/City of South Pasadena Fire Department to ensure appropriate clearance for fire truck access; </a:t>
            </a:r>
          </a:p>
          <a:p>
            <a:pPr lvl="0"/>
            <a:r>
              <a:rPr lang="en-US" sz="1800" dirty="0"/>
              <a:t>The street design shall not create more surcharge load where the existing curved retaining wall (north of the apartment complex) would fail; and </a:t>
            </a:r>
          </a:p>
          <a:p>
            <a:pPr lvl="0"/>
            <a:r>
              <a:rPr lang="en-US" sz="1800" dirty="0"/>
              <a:t>There shall be no grade change in the western end of the public portion of Moffat Street which abuts the private portion of the street. </a:t>
            </a:r>
          </a:p>
          <a:p>
            <a:pPr marL="457200" lvl="0" indent="-457200">
              <a:buFont typeface="+mj-lt"/>
              <a:buAutoNum type="arabicPeriod"/>
            </a:pPr>
            <a:endParaRPr lang="en-US" sz="2000" dirty="0">
              <a:solidFill>
                <a:schemeClr val="accent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561223710"/>
      </p:ext>
    </p:extLst>
  </p:cSld>
  <p:clrMapOvr>
    <a:masterClrMapping/>
  </p:clrMapOvr>
  <mc:AlternateContent xmlns:mc="http://schemas.openxmlformats.org/markup-compatibility/2006" xmlns:p14="http://schemas.microsoft.com/office/powerpoint/2010/main">
    <mc:Choice Requires="p14">
      <p:transition spd="slow" p14:dur="2000" advTm="74947"/>
    </mc:Choice>
    <mc:Fallback xmlns="">
      <p:transition spd="slow" advTm="74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09" y="777896"/>
            <a:ext cx="9070109" cy="830997"/>
          </a:xfrm>
          <a:prstGeom prst="rect">
            <a:avLst/>
          </a:prstGeom>
          <a:noFill/>
        </p:spPr>
        <p:txBody>
          <a:bodyPr wrap="square" rtlCol="0">
            <a:spAutoFit/>
          </a:bodyPr>
          <a:lstStyle/>
          <a:p>
            <a:r>
              <a:rPr lang="en-US" sz="4800" dirty="0" smtClean="0"/>
              <a:t>Removal of Conditions of Approval</a:t>
            </a:r>
            <a:endParaRPr lang="en-US" sz="4800" dirty="0"/>
          </a:p>
        </p:txBody>
      </p:sp>
      <p:sp>
        <p:nvSpPr>
          <p:cNvPr id="3" name="Content Placeholder 3"/>
          <p:cNvSpPr txBox="1">
            <a:spLocks/>
          </p:cNvSpPr>
          <p:nvPr/>
        </p:nvSpPr>
        <p:spPr bwMode="auto">
          <a:xfrm>
            <a:off x="932873" y="2526391"/>
            <a:ext cx="857949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r>
              <a:rPr lang="en-US" sz="3200" dirty="0"/>
              <a:t>Conditions PW-30, PW-34, and PW-36 through PW-38 </a:t>
            </a:r>
            <a:endParaRPr lang="en-US" sz="3600" dirty="0">
              <a:solidFill>
                <a:schemeClr val="accent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697144939"/>
      </p:ext>
    </p:extLst>
  </p:cSld>
  <p:clrMapOvr>
    <a:masterClrMapping/>
  </p:clrMapOvr>
  <mc:AlternateContent xmlns:mc="http://schemas.openxmlformats.org/markup-compatibility/2006" xmlns:p14="http://schemas.microsoft.com/office/powerpoint/2010/main">
    <mc:Choice Requires="p14">
      <p:transition spd="slow" p14:dur="2000" advTm="41750"/>
    </mc:Choice>
    <mc:Fallback xmlns="">
      <p:transition spd="slow" advTm="41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16410"/>
            <a:ext cx="7276289" cy="115993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300" dirty="0"/>
              <a:t>Staff Recommendation:</a:t>
            </a:r>
            <a:r>
              <a:rPr lang="en-US" dirty="0"/>
              <a:t/>
            </a:r>
            <a:br>
              <a:rPr lang="en-US" dirty="0"/>
            </a:br>
            <a:r>
              <a:rPr lang="en-US" dirty="0"/>
              <a:t/>
            </a:r>
            <a:br>
              <a:rPr lang="en-US" dirty="0"/>
            </a:br>
            <a:endParaRPr lang="en-US" dirty="0"/>
          </a:p>
        </p:txBody>
      </p:sp>
      <p:sp>
        <p:nvSpPr>
          <p:cNvPr id="3" name="Title 1"/>
          <p:cNvSpPr txBox="1">
            <a:spLocks/>
          </p:cNvSpPr>
          <p:nvPr/>
        </p:nvSpPr>
        <p:spPr>
          <a:xfrm>
            <a:off x="503275" y="1338144"/>
            <a:ext cx="8089014" cy="4932200"/>
          </a:xfrm>
          <a:prstGeom prst="rect">
            <a:avLst/>
          </a:prstGeom>
        </p:spPr>
        <p:txBody>
          <a:bodyPr vert="horz" lIns="91440" tIns="45720" rIns="91440" bIns="45720" rtlCol="0" anchor="ctr">
            <a:noAutofit/>
          </a:bodyPr>
          <a:lstStyle/>
          <a:p>
            <a:r>
              <a:rPr lang="en-US" sz="3600" dirty="0"/>
              <a:t>A</a:t>
            </a:r>
            <a:r>
              <a:rPr lang="en-US" sz="3600" dirty="0" smtClean="0"/>
              <a:t>dopt </a:t>
            </a:r>
            <a:r>
              <a:rPr lang="en-US" sz="3600" dirty="0"/>
              <a:t>a resolution approving Project 2191-HDP/TRP Hillside Development Permit for the street design of the private street portion of Moffat Street connecting only to Lowell Avenue and Tree Removal Permit of five trees, subject to conditions of approval. </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512431877"/>
      </p:ext>
    </p:extLst>
  </p:cSld>
  <p:clrMapOvr>
    <a:masterClrMapping/>
  </p:clrMapOvr>
  <mc:AlternateContent xmlns:mc="http://schemas.openxmlformats.org/markup-compatibility/2006" xmlns:p14="http://schemas.microsoft.com/office/powerpoint/2010/main">
    <mc:Choice Requires="p14">
      <p:transition spd="slow" p14:dur="2000" advTm="25114"/>
    </mc:Choice>
    <mc:Fallback xmlns="">
      <p:transition spd="slow" advTm="25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926" y="1296954"/>
            <a:ext cx="8621486" cy="4643102"/>
          </a:xfrm>
          <a:prstGeom prst="rect">
            <a:avLst/>
          </a:prstGeom>
        </p:spPr>
        <p:txBody>
          <a:bodyPr vert="horz" lIns="91440" tIns="45720" rIns="91440" bIns="45720" rtlCol="0" anchor="ctr">
            <a:normAutofit fontScale="97500"/>
          </a:bodyPr>
          <a:lstStyle/>
          <a:p>
            <a:pPr marL="285750" lvl="0" indent="-285750">
              <a:buFont typeface="Arial" panose="020B0604020202020204" pitchFamily="34" charset="0"/>
              <a:buChar char="•"/>
            </a:pPr>
            <a:r>
              <a:rPr lang="en-US" sz="3300" dirty="0" smtClean="0"/>
              <a:t>The </a:t>
            </a:r>
            <a:r>
              <a:rPr lang="en-US" sz="3300" dirty="0"/>
              <a:t>Planning Commission can Approve the street design as submitted with additional changes to the plans and/or conditions; </a:t>
            </a:r>
            <a:endParaRPr lang="en-US" sz="3300" dirty="0" smtClean="0"/>
          </a:p>
          <a:p>
            <a:pPr marL="285750" indent="-285750">
              <a:buFont typeface="Arial" panose="020B0604020202020204" pitchFamily="34" charset="0"/>
              <a:buChar char="•"/>
            </a:pPr>
            <a:r>
              <a:rPr lang="en-US" sz="3300" dirty="0"/>
              <a:t>The Planning Commission can Approve the </a:t>
            </a:r>
            <a:r>
              <a:rPr lang="en-US" sz="3300" dirty="0" smtClean="0"/>
              <a:t>original street </a:t>
            </a:r>
            <a:r>
              <a:rPr lang="en-US" sz="3300" dirty="0"/>
              <a:t>design </a:t>
            </a:r>
            <a:r>
              <a:rPr lang="en-US" sz="3300" dirty="0" smtClean="0"/>
              <a:t>with the private street connecting to the public portion of Moffat Street; or</a:t>
            </a:r>
            <a:endParaRPr lang="en-US" sz="3300" dirty="0"/>
          </a:p>
          <a:p>
            <a:pPr marL="285750" lvl="0" indent="-285750">
              <a:buFont typeface="Arial" panose="020B0604020202020204" pitchFamily="34" charset="0"/>
              <a:buChar char="•"/>
            </a:pPr>
            <a:r>
              <a:rPr lang="en-US" sz="3300" dirty="0"/>
              <a:t>The Planning Commission can </a:t>
            </a:r>
            <a:r>
              <a:rPr lang="en-US" sz="3300" dirty="0" smtClean="0"/>
              <a:t>Continue the project.</a:t>
            </a:r>
            <a:endParaRPr lang="en-US" sz="2400" dirty="0"/>
          </a:p>
        </p:txBody>
      </p:sp>
      <p:sp>
        <p:nvSpPr>
          <p:cNvPr id="3" name="Title 1"/>
          <p:cNvSpPr txBox="1">
            <a:spLocks/>
          </p:cNvSpPr>
          <p:nvPr/>
        </p:nvSpPr>
        <p:spPr>
          <a:xfrm>
            <a:off x="0" y="616410"/>
            <a:ext cx="8796670" cy="115993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300" dirty="0" smtClean="0"/>
              <a:t>Planning Commission Options:</a:t>
            </a:r>
            <a:r>
              <a:rPr lang="en-US" dirty="0"/>
              <a:t/>
            </a:r>
            <a:br>
              <a:rPr lang="en-US" dirty="0"/>
            </a:br>
            <a:r>
              <a:rPr lang="en-US" dirty="0"/>
              <a:t/>
            </a:r>
            <a:br>
              <a:rPr lang="en-US" dirty="0"/>
            </a:b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817912675"/>
      </p:ext>
    </p:extLst>
  </p:cSld>
  <p:clrMapOvr>
    <a:masterClrMapping/>
  </p:clrMapOvr>
  <mc:AlternateContent xmlns:mc="http://schemas.openxmlformats.org/markup-compatibility/2006" xmlns:p14="http://schemas.microsoft.com/office/powerpoint/2010/main">
    <mc:Choice Requires="p14">
      <p:transition spd="slow" p14:dur="2000" advTm="27096"/>
    </mc:Choice>
    <mc:Fallback xmlns="">
      <p:transition spd="slow" advTm="27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26673" y="1155727"/>
            <a:ext cx="3242077" cy="769441"/>
          </a:xfrm>
          <a:prstGeom prst="rect">
            <a:avLst/>
          </a:prstGeom>
          <a:noFill/>
        </p:spPr>
        <p:txBody>
          <a:bodyPr wrap="square" rtlCol="0">
            <a:spAutoFit/>
          </a:bodyPr>
          <a:lstStyle/>
          <a:p>
            <a:r>
              <a:rPr lang="en-US" sz="4400" dirty="0"/>
              <a:t>Questions? </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xmlns:p14="http://schemas.microsoft.com/office/powerpoint/2010/main">
    <mc:Choice Requires="p14">
      <p:transition spd="slow" p14:dur="2000" advTm="8449"/>
    </mc:Choice>
    <mc:Fallback xmlns="">
      <p:transition spd="slow" advTm="8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3407</TotalTime>
  <Words>422</Words>
  <Application>Microsoft Office PowerPoint</Application>
  <PresentationFormat>On-screen Show (4:3)</PresentationFormat>
  <Paragraphs>29</Paragraphs>
  <Slides>9</Slides>
  <Notes>7</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Elaine Serrano</cp:lastModifiedBy>
  <cp:revision>224</cp:revision>
  <cp:lastPrinted>2020-02-21T01:44:28Z</cp:lastPrinted>
  <dcterms:created xsi:type="dcterms:W3CDTF">2017-12-04T17:55:54Z</dcterms:created>
  <dcterms:modified xsi:type="dcterms:W3CDTF">2020-08-07T03:58:24Z</dcterms:modified>
</cp:coreProperties>
</file>