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308" r:id="rId4"/>
    <p:sldId id="324" r:id="rId5"/>
    <p:sldId id="317" r:id="rId6"/>
    <p:sldId id="329" r:id="rId7"/>
    <p:sldId id="330" r:id="rId8"/>
    <p:sldId id="313" r:id="rId9"/>
    <p:sldId id="310" r:id="rId10"/>
    <p:sldId id="312" r:id="rId11"/>
    <p:sldId id="311" r:id="rId12"/>
    <p:sldId id="325" r:id="rId13"/>
    <p:sldId id="327" r:id="rId14"/>
    <p:sldId id="328" r:id="rId15"/>
    <p:sldId id="303" r:id="rId16"/>
    <p:sldId id="302" r:id="rId17"/>
    <p:sldId id="301" r:id="rId1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33C"/>
    <a:srgbClr val="FFFFFF"/>
    <a:srgbClr val="97B5C9"/>
    <a:srgbClr val="93E6CC"/>
    <a:srgbClr val="E20EC4"/>
    <a:srgbClr val="57576E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7" autoAdjust="0"/>
    <p:restoredTop sz="70812" autoAdjust="0"/>
  </p:normalViewPr>
  <p:slideViewPr>
    <p:cSldViewPr snapToGrid="0">
      <p:cViewPr varScale="1">
        <p:scale>
          <a:sx n="49" d="100"/>
          <a:sy n="49" d="100"/>
        </p:scale>
        <p:origin x="1640" y="40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6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DBC765-651A-4039-8BD4-6EAA4206E9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75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20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42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12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50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95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concludes staff presentation.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3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7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3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6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61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4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7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731520" y="2433454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October 13, </a:t>
            </a:r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2020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</a:t>
            </a:r>
            <a:r>
              <a:rPr lang="en-US" sz="4400" b="1" baseline="0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4400" b="1" baseline="0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44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1312 Meridian Avenue 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6455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</a:t>
            </a:r>
            <a:r>
              <a:rPr lang="en-US" sz="4000" b="0" baseline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2205-NID/HDP/DRX/VAR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   </a:t>
            </a:r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Planning Commission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2 – 1312 Meridian Ave. (2205-NID/HDP/DRX/VAR)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0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 2 – 1312 Meridian Ave. (2205-NID/HDP/DRX/VAR)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69166" y="-1"/>
            <a:ext cx="1655932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 smtClean="0"/>
              <a:t>October</a:t>
            </a:r>
            <a:r>
              <a:rPr lang="en-US" altLang="en-US" baseline="0" dirty="0" smtClean="0"/>
              <a:t> 13</a:t>
            </a:r>
            <a:r>
              <a:rPr lang="en-US" altLang="en-US" dirty="0" smtClean="0"/>
              <a:t>, </a:t>
            </a:r>
            <a:r>
              <a:rPr lang="en-US" altLang="en-US" dirty="0"/>
              <a:t>2020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220347" y="-9130"/>
            <a:ext cx="5617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9"/>
    </mc:Choice>
    <mc:Fallback>
      <p:transition spd="slow" advTm="1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954305"/>
            <a:ext cx="59436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24" y="842722"/>
            <a:ext cx="5943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3001" y="381057"/>
            <a:ext cx="6606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Existing &amp; Proposed South </a:t>
            </a:r>
            <a:r>
              <a:rPr lang="en-US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Elevation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0BBEF-C02C-A74B-B743-5F2054E8289B}"/>
              </a:ext>
            </a:extLst>
          </p:cNvPr>
          <p:cNvSpPr txBox="1"/>
          <p:nvPr/>
        </p:nvSpPr>
        <p:spPr>
          <a:xfrm>
            <a:off x="448996" y="2169356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FF892-3C27-A546-A0C2-01DECDB4C8D1}"/>
              </a:ext>
            </a:extLst>
          </p:cNvPr>
          <p:cNvSpPr txBox="1"/>
          <p:nvPr/>
        </p:nvSpPr>
        <p:spPr>
          <a:xfrm>
            <a:off x="7653020" y="6079112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8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4"/>
    </mc:Choice>
    <mc:Fallback>
      <p:transition spd="slow" advTm="19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9709" y="361941"/>
            <a:ext cx="5614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Existing &amp; Proposed </a:t>
            </a:r>
            <a:r>
              <a:rPr lang="en-US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r>
              <a:rPr lang="en-US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(Rear) Elevations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0BBEF-C02C-A74B-B743-5F2054E8289B}"/>
              </a:ext>
            </a:extLst>
          </p:cNvPr>
          <p:cNvSpPr txBox="1"/>
          <p:nvPr/>
        </p:nvSpPr>
        <p:spPr>
          <a:xfrm>
            <a:off x="8206740" y="1131912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FF892-3C27-A546-A0C2-01DECDB4C8D1}"/>
              </a:ext>
            </a:extLst>
          </p:cNvPr>
          <p:cNvSpPr txBox="1"/>
          <p:nvPr/>
        </p:nvSpPr>
        <p:spPr>
          <a:xfrm>
            <a:off x="407093" y="5295195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 </a:t>
            </a: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606"/>
            <a:ext cx="8112360" cy="27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0"/>
          <a:stretch>
            <a:fillRect/>
          </a:stretch>
        </p:blipFill>
        <p:spPr bwMode="auto">
          <a:xfrm>
            <a:off x="1436580" y="3731491"/>
            <a:ext cx="7707420" cy="313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1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8"/>
    </mc:Choice>
    <mc:Fallback>
      <p:transition spd="slow" advTm="9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331" y="549351"/>
            <a:ext cx="8579869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Variance - </a:t>
            </a:r>
            <a:r>
              <a:rPr lang="en-US" sz="2400" i="1" dirty="0" smtClean="0"/>
              <a:t>Exceed </a:t>
            </a:r>
            <a:r>
              <a:rPr lang="en-US" sz="2400" i="1" dirty="0"/>
              <a:t>Three (3) Feet High and Over 10 Feet in Length Exterior Staircase Within the Front and Side Yard Setback</a:t>
            </a:r>
            <a:endParaRPr lang="en-US" sz="2400" dirty="0"/>
          </a:p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ea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944" y="1676528"/>
            <a:ext cx="4253057" cy="48776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4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79"/>
    </mc:Choice>
    <mc:Fallback>
      <p:transition spd="slow" advTm="6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6640" y="586297"/>
            <a:ext cx="8579869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a typeface="Times New Roman" panose="02020603050405020304" pitchFamily="18" charset="0"/>
              </a:rPr>
              <a:t>Variance - </a:t>
            </a:r>
            <a:r>
              <a:rPr lang="en-US" sz="2400" i="1" dirty="0"/>
              <a:t>To Reduce the Percentage of Lot to Natural State</a:t>
            </a:r>
            <a:endParaRPr lang="en-US" sz="2400" dirty="0"/>
          </a:p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459" y="1145308"/>
            <a:ext cx="4032049" cy="5442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86036" y="1472694"/>
            <a:ext cx="1413164" cy="18062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5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49"/>
    </mc:Choice>
    <mc:Fallback>
      <p:transition spd="slow" advTm="9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3295" y="623242"/>
            <a:ext cx="8579869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a typeface="Times New Roman" panose="02020603050405020304" pitchFamily="18" charset="0"/>
              </a:rPr>
              <a:t>Variance - </a:t>
            </a:r>
            <a:r>
              <a:rPr lang="en-US" sz="2400" i="1" dirty="0"/>
              <a:t>For Downhill Building Wall to Exceed 15 Feet in Height</a:t>
            </a:r>
            <a:endParaRPr lang="en-US" sz="2400" dirty="0"/>
          </a:p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73" y="1697269"/>
            <a:ext cx="8068685" cy="441431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5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06"/>
    </mc:Choice>
    <mc:Fallback>
      <p:transition spd="slow" advTm="4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616410"/>
            <a:ext cx="7276289" cy="11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300" dirty="0"/>
              <a:t>Staff Recommendation: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5533" y="1196377"/>
            <a:ext cx="7669667" cy="493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A</a:t>
            </a:r>
            <a:r>
              <a:rPr lang="en-US" sz="3600" dirty="0" smtClean="0"/>
              <a:t>dopt </a:t>
            </a:r>
            <a:r>
              <a:rPr lang="en-US" sz="3600" dirty="0"/>
              <a:t>a Resolution approving Project No. 2205-NID/DRX/HDP/VAR (Notice of Intent to Demolish, Hillside Development Permit, Design Review, and Variances) for the property located at 1312 Meridian Avenue, subject to conditions of approval. </a:t>
            </a:r>
            <a:endParaRPr kumimoji="0" lang="en-US" sz="9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41"/>
    </mc:Choice>
    <mc:Fallback>
      <p:transition spd="slow" advTm="18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" y="1068186"/>
            <a:ext cx="9229725" cy="806334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Planning Commission </a:t>
            </a:r>
            <a:r>
              <a:rPr lang="en-US" sz="4900" dirty="0" smtClean="0"/>
              <a:t>Options</a:t>
            </a:r>
            <a:r>
              <a:rPr lang="en-US" sz="4900" dirty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1162" y="1703354"/>
            <a:ext cx="8621486" cy="356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Approve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 condition(s) added.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440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>
                <a:latin typeface="+mj-lt"/>
              </a:rPr>
              <a:t>Identify other issues or concerns with the proposed project and provide the applicant with direction to further modify the project and continue the public hearing to a date certain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Deny the project.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2"/>
    </mc:Choice>
    <mc:Fallback>
      <p:transition spd="slow" advTm="2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6673" y="1155727"/>
            <a:ext cx="3242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Questions?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5"/>
    </mc:Choice>
    <mc:Fallback>
      <p:transition spd="slow" advTm="6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0" y="1199226"/>
            <a:ext cx="8579492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>
              <a:spcAft>
                <a:spcPts val="1200"/>
              </a:spcAft>
            </a:pPr>
            <a:r>
              <a:rPr lang="en-US" altLang="en-US" sz="2800" dirty="0" smtClean="0">
                <a:latin typeface="+mn-lt"/>
              </a:rPr>
              <a:t>Applications: 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Notice of Intent to Demolish 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Hillside Development Permit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Design Review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Variances</a:t>
            </a:r>
          </a:p>
          <a:p>
            <a:pPr lvl="2">
              <a:spcAft>
                <a:spcPts val="1200"/>
              </a:spcAft>
            </a:pPr>
            <a:r>
              <a:rPr lang="en-US" altLang="en-US" sz="2800" i="1" dirty="0" smtClean="0">
                <a:latin typeface="+mn-lt"/>
              </a:rPr>
              <a:t>CEQA</a:t>
            </a:r>
            <a:r>
              <a:rPr lang="en-US" altLang="en-US" sz="2800" i="1" dirty="0">
                <a:latin typeface="+mn-lt"/>
              </a:rPr>
              <a:t>:  Categorical Exemption </a:t>
            </a:r>
            <a:r>
              <a:rPr lang="en-US" altLang="en-US" sz="2800" i="1" dirty="0" smtClean="0">
                <a:latin typeface="+mn-lt"/>
              </a:rPr>
              <a:t>– </a:t>
            </a:r>
          </a:p>
          <a:p>
            <a:pPr lvl="3">
              <a:spcAft>
                <a:spcPts val="1200"/>
              </a:spcAft>
            </a:pPr>
            <a:r>
              <a:rPr lang="en-US" altLang="en-US" sz="2600" i="1" dirty="0" smtClean="0">
                <a:latin typeface="+mn-lt"/>
              </a:rPr>
              <a:t>Section </a:t>
            </a:r>
            <a:r>
              <a:rPr lang="en-US" altLang="en-US" sz="2600" i="1" dirty="0">
                <a:latin typeface="+mn-lt"/>
              </a:rPr>
              <a:t>15301 Class 1 Existing Facilities </a:t>
            </a:r>
            <a:endParaRPr lang="en-US" altLang="en-US" sz="2600" i="1" dirty="0" smtClean="0">
              <a:latin typeface="+mn-lt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0" y="41435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3200" dirty="0"/>
              <a:t>Project Description</a:t>
            </a:r>
            <a:endParaRPr lang="en-US" altLang="en-US" sz="2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60"/>
    </mc:Choice>
    <mc:Fallback>
      <p:transition spd="slow" advTm="95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1613" y="4643219"/>
            <a:ext cx="5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096563" y="5289550"/>
            <a:ext cx="0" cy="8377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5" y="1023592"/>
            <a:ext cx="7421658" cy="521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72793" y="498832"/>
            <a:ext cx="183082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Aerial View</a:t>
            </a:r>
            <a:endParaRPr lang="en-US" sz="28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8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7"/>
    </mc:Choice>
    <mc:Fallback>
      <p:transition spd="slow" advTm="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7" b="7243"/>
          <a:stretch>
            <a:fillRect/>
          </a:stretch>
        </p:blipFill>
        <p:spPr bwMode="auto">
          <a:xfrm>
            <a:off x="246603" y="1352314"/>
            <a:ext cx="8683203" cy="414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6093" y="498832"/>
            <a:ext cx="1864228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Street View</a:t>
            </a:r>
            <a:endParaRPr lang="en-US" sz="28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5"/>
    </mc:Choice>
    <mc:Fallback>
      <p:transition spd="slow" advTm="1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2591" r="10356" b="2078"/>
          <a:stretch>
            <a:fillRect/>
          </a:stretch>
        </p:blipFill>
        <p:spPr bwMode="auto">
          <a:xfrm>
            <a:off x="180369" y="1110787"/>
            <a:ext cx="8356311" cy="554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BDF10F-9B71-6D4D-82AB-2F61D6B3BF2F}"/>
              </a:ext>
            </a:extLst>
          </p:cNvPr>
          <p:cNvSpPr txBox="1"/>
          <p:nvPr/>
        </p:nvSpPr>
        <p:spPr>
          <a:xfrm>
            <a:off x="0" y="440877"/>
            <a:ext cx="1607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Existing </a:t>
            </a:r>
            <a:r>
              <a:rPr lang="en-US" sz="2800" dirty="0"/>
              <a:t>Site Plan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775700" y="3754658"/>
            <a:ext cx="15930" cy="9985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36680" y="4876027"/>
            <a:ext cx="5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DF10F-9B71-6D4D-82AB-2F61D6B3BF2F}"/>
              </a:ext>
            </a:extLst>
          </p:cNvPr>
          <p:cNvSpPr txBox="1"/>
          <p:nvPr/>
        </p:nvSpPr>
        <p:spPr>
          <a:xfrm>
            <a:off x="7496193" y="440878"/>
            <a:ext cx="1607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Proposed </a:t>
            </a:r>
            <a:r>
              <a:rPr lang="en-US" sz="2800" dirty="0"/>
              <a:t>Site Plan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3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7"/>
    </mc:Choice>
    <mc:Fallback>
      <p:transition spd="slow" advTm="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5" y="678728"/>
            <a:ext cx="7943850" cy="6257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5511" y="373860"/>
            <a:ext cx="1999265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3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Demo Plan</a:t>
            </a:r>
            <a:endParaRPr lang="en-US" sz="28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2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9"/>
    </mc:Choice>
    <mc:Fallback>
      <p:transition spd="slow" advTm="12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" y="746170"/>
            <a:ext cx="9152623" cy="23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/>
          <a:stretch>
            <a:fillRect/>
          </a:stretch>
        </p:blipFill>
        <p:spPr bwMode="auto">
          <a:xfrm>
            <a:off x="21807" y="3683726"/>
            <a:ext cx="9168081" cy="269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65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3855" y="373860"/>
            <a:ext cx="5642570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Existing &amp; Proposed </a:t>
            </a:r>
            <a:r>
              <a:rPr lang="en-US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West (Front) Elevation</a:t>
            </a:r>
            <a:endParaRPr lang="en-US" sz="20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FF892-3C27-A546-A0C2-01DECDB4C8D1}"/>
              </a:ext>
            </a:extLst>
          </p:cNvPr>
          <p:cNvSpPr txBox="1"/>
          <p:nvPr/>
        </p:nvSpPr>
        <p:spPr>
          <a:xfrm>
            <a:off x="2605757" y="5151563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0BBEF-C02C-A74B-B743-5F2054E8289B}"/>
              </a:ext>
            </a:extLst>
          </p:cNvPr>
          <p:cNvSpPr txBox="1"/>
          <p:nvPr/>
        </p:nvSpPr>
        <p:spPr>
          <a:xfrm>
            <a:off x="6463526" y="1621654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</a:t>
            </a:r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9" y="920342"/>
            <a:ext cx="5514481" cy="284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63" y="3460380"/>
            <a:ext cx="5252437" cy="328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0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96"/>
    </mc:Choice>
    <mc:Fallback>
      <p:transition spd="slow" advTm="43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8868" y="397530"/>
            <a:ext cx="7231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Existing &amp; Proposed North </a:t>
            </a:r>
            <a:r>
              <a:rPr lang="en-US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Elevation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0BBEF-C02C-A74B-B743-5F2054E8289B}"/>
              </a:ext>
            </a:extLst>
          </p:cNvPr>
          <p:cNvSpPr txBox="1"/>
          <p:nvPr/>
        </p:nvSpPr>
        <p:spPr>
          <a:xfrm>
            <a:off x="5943600" y="1950013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FF892-3C27-A546-A0C2-01DECDB4C8D1}"/>
              </a:ext>
            </a:extLst>
          </p:cNvPr>
          <p:cNvSpPr txBox="1"/>
          <p:nvPr/>
        </p:nvSpPr>
        <p:spPr>
          <a:xfrm>
            <a:off x="1976120" y="5416764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 </a:t>
            </a:r>
          </a:p>
        </p:txBody>
      </p:sp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263"/>
            <a:ext cx="59436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55" y="3441700"/>
            <a:ext cx="59499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3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1"/>
    </mc:Choice>
    <mc:Fallback>
      <p:transition spd="slow" advTm="13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3596</TotalTime>
  <Words>240</Words>
  <Application>Microsoft Office PowerPoint</Application>
  <PresentationFormat>On-screen Show (4:3)</PresentationFormat>
  <Paragraphs>59</Paragraphs>
  <Slides>17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 Commission Options: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Malinda Lim</dc:creator>
  <cp:lastModifiedBy>Malinda Lim</cp:lastModifiedBy>
  <cp:revision>222</cp:revision>
  <cp:lastPrinted>2020-02-21T01:44:28Z</cp:lastPrinted>
  <dcterms:created xsi:type="dcterms:W3CDTF">2017-12-04T17:55:54Z</dcterms:created>
  <dcterms:modified xsi:type="dcterms:W3CDTF">2020-10-09T03:54:38Z</dcterms:modified>
</cp:coreProperties>
</file>