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308" r:id="rId4"/>
    <p:sldId id="324" r:id="rId5"/>
    <p:sldId id="329" r:id="rId6"/>
    <p:sldId id="330" r:id="rId7"/>
    <p:sldId id="317" r:id="rId8"/>
    <p:sldId id="336" r:id="rId9"/>
    <p:sldId id="303" r:id="rId10"/>
    <p:sldId id="302" r:id="rId11"/>
    <p:sldId id="301" r:id="rId1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FFFFFF"/>
    <a:srgbClr val="97B5C9"/>
    <a:srgbClr val="93E6CC"/>
    <a:srgbClr val="E20EC4"/>
    <a:srgbClr val="57576E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9" autoAdjust="0"/>
    <p:restoredTop sz="78604" autoAdjust="0"/>
  </p:normalViewPr>
  <p:slideViewPr>
    <p:cSldViewPr snapToGrid="0">
      <p:cViewPr varScale="1">
        <p:scale>
          <a:sx n="92" d="100"/>
          <a:sy n="92" d="100"/>
        </p:scale>
        <p:origin x="17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3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3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6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6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9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77240" y="2888749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September 8, </a:t>
            </a:r>
            <a:r>
              <a:rPr lang="en-US" sz="1800" b="1" baseline="0" dirty="0">
                <a:solidFill>
                  <a:srgbClr val="57576E"/>
                </a:solidFill>
                <a:latin typeface="+mj-lt"/>
              </a:rPr>
              <a:t>2020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768883"/>
            <a:ext cx="786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sz="4400" b="1" baseline="0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400" b="1" baseline="0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901 Fair Oaks Suite B</a:t>
            </a:r>
          </a:p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Chipotle Alcohol CUP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2960" y="2147816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2290-CUP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7576E"/>
                </a:solidFill>
                <a:latin typeface="+mj-lt"/>
              </a:rPr>
              <a:t>City of South Pasadena   |   </a:t>
            </a:r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Planning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901 Fair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Oaks Suite B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(2290-CUP)</a:t>
            </a: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3285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2 – 901 Fair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Oaks Suite B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(2290-CUP)</a:t>
            </a:r>
          </a:p>
          <a:p>
            <a:pPr algn="l">
              <a:tabLst/>
            </a:pP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69166" y="-1"/>
            <a:ext cx="1655932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September 8, </a:t>
            </a:r>
            <a:r>
              <a:rPr lang="en-US" altLang="en-US" dirty="0"/>
              <a:t>2020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4"/>
    </mc:Choice>
    <mc:Fallback>
      <p:transition spd="slow" advTm="8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" y="1068186"/>
            <a:ext cx="9229725" cy="806334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Planning Commission Options</a:t>
            </a:r>
            <a:r>
              <a:rPr lang="en-US" sz="4900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926" y="1296954"/>
            <a:ext cx="8621486" cy="356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Approve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with condition(s) added;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baseline="0" dirty="0"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to address comments discussed; or  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Deny the project.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26"/>
    </mc:Choice>
    <mc:Fallback>
      <p:transition spd="slow" advTm="13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6673" y="1155727"/>
            <a:ext cx="3242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Questions?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0"/>
    </mc:Choice>
    <mc:Fallback>
      <p:transition spd="slow" advTm="7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0" y="1199226"/>
            <a:ext cx="857949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Aft>
                <a:spcPts val="1200"/>
              </a:spcAft>
            </a:pPr>
            <a:r>
              <a:rPr lang="en-US" altLang="en-US" sz="2800" dirty="0">
                <a:latin typeface="+mn-lt"/>
              </a:rPr>
              <a:t>Proposal: </a:t>
            </a:r>
            <a:r>
              <a:rPr lang="en-US" altLang="en-US" sz="2800" dirty="0" smtClean="0">
                <a:latin typeface="+mn-lt"/>
              </a:rPr>
              <a:t>Conditional Use Permit (CUP) for the sales of beer and wine for on-site consumption (Type 41 License) at 901 Fair Oaks Suite B and patio area in front of restaurant. </a:t>
            </a:r>
            <a:endParaRPr lang="en-US" altLang="en-US" sz="2800" dirty="0" smtClean="0">
              <a:latin typeface="+mn-lt"/>
            </a:endParaRPr>
          </a:p>
          <a:p>
            <a:pPr lvl="2">
              <a:spcAft>
                <a:spcPts val="1200"/>
              </a:spcAft>
            </a:pPr>
            <a:r>
              <a:rPr lang="en-US" altLang="en-US" sz="2800" i="1" dirty="0" smtClean="0">
                <a:latin typeface="+mn-lt"/>
              </a:rPr>
              <a:t>CEQA</a:t>
            </a:r>
            <a:r>
              <a:rPr lang="en-US" altLang="en-US" sz="2800" i="1" dirty="0">
                <a:latin typeface="+mn-lt"/>
              </a:rPr>
              <a:t>:  Categorical Exemption </a:t>
            </a:r>
            <a:r>
              <a:rPr lang="en-US" altLang="en-US" sz="2800" i="1" dirty="0" smtClean="0">
                <a:latin typeface="+mn-lt"/>
              </a:rPr>
              <a:t>– </a:t>
            </a:r>
          </a:p>
          <a:p>
            <a:pPr lvl="3">
              <a:spcAft>
                <a:spcPts val="1200"/>
              </a:spcAft>
            </a:pPr>
            <a:r>
              <a:rPr lang="en-US" altLang="en-US" sz="2600" i="1" dirty="0" smtClean="0">
                <a:latin typeface="+mn-lt"/>
              </a:rPr>
              <a:t>Section </a:t>
            </a:r>
            <a:r>
              <a:rPr lang="en-US" altLang="en-US" sz="2600" i="1" dirty="0">
                <a:latin typeface="+mn-lt"/>
              </a:rPr>
              <a:t>15301 Class 1 Existing </a:t>
            </a:r>
            <a:r>
              <a:rPr lang="en-US" altLang="en-US" sz="2600" i="1" dirty="0" smtClean="0">
                <a:latin typeface="+mn-lt"/>
              </a:rPr>
              <a:t>Facilities</a:t>
            </a:r>
            <a:endParaRPr lang="en-US" altLang="en-US" sz="2600" i="1" dirty="0" smtClean="0">
              <a:latin typeface="+mn-lt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414353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3200" dirty="0"/>
              <a:t>Project Description</a:t>
            </a:r>
            <a:endParaRPr lang="en-US" altLang="en-US" sz="28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62"/>
    </mc:Choice>
    <mc:Fallback>
      <p:transition spd="slow" advTm="17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1613" y="4643219"/>
            <a:ext cx="5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096563" y="5289550"/>
            <a:ext cx="0" cy="8377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88671" y="648971"/>
            <a:ext cx="7052942" cy="5853429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38"/>
    </mc:Choice>
    <mc:Fallback>
      <p:transition spd="slow" advTm="17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75" y="427962"/>
            <a:ext cx="8467725" cy="648652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2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90"/>
    </mc:Choice>
    <mc:Fallback>
      <p:transition spd="slow" advTm="25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-674568" y="929675"/>
            <a:ext cx="5670462" cy="598888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3470882" y="847789"/>
            <a:ext cx="5520718" cy="1624486"/>
          </a:xfrm>
          <a:prstGeom prst="rect">
            <a:avLst/>
          </a:prstGeom>
        </p:spPr>
      </p:pic>
      <p:pic>
        <p:nvPicPr>
          <p:cNvPr id="9" name="Picture 8" descr="C:\Users\Malinda Lim\AppData\Local\Microsoft\Windows\INetCache\Content.MSO\3AC923D6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882" y="1713743"/>
            <a:ext cx="5520718" cy="20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5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43"/>
    </mc:Choice>
    <mc:Fallback>
      <p:transition spd="slow" advTm="28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56015" y="494385"/>
            <a:ext cx="4213204" cy="34175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3911936"/>
            <a:ext cx="4269219" cy="190146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4325234" y="494385"/>
            <a:ext cx="4790003" cy="3972466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1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01"/>
    </mc:Choice>
    <mc:Fallback>
      <p:transition spd="slow" advTm="11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132646"/>
              </p:ext>
            </p:extLst>
          </p:nvPr>
        </p:nvGraphicFramePr>
        <p:xfrm>
          <a:off x="1029457" y="1235350"/>
          <a:ext cx="6915529" cy="4612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800">
                  <a:extLst>
                    <a:ext uri="{9D8B030D-6E8A-4147-A177-3AD203B41FA5}">
                      <a16:colId xmlns:a16="http://schemas.microsoft.com/office/drawing/2014/main" val="1589260151"/>
                    </a:ext>
                  </a:extLst>
                </a:gridCol>
                <a:gridCol w="3615838">
                  <a:extLst>
                    <a:ext uri="{9D8B030D-6E8A-4147-A177-3AD203B41FA5}">
                      <a16:colId xmlns:a16="http://schemas.microsoft.com/office/drawing/2014/main" val="2174526224"/>
                    </a:ext>
                  </a:extLst>
                </a:gridCol>
                <a:gridCol w="1985891">
                  <a:extLst>
                    <a:ext uri="{9D8B030D-6E8A-4147-A177-3AD203B41FA5}">
                      <a16:colId xmlns:a16="http://schemas.microsoft.com/office/drawing/2014/main" val="2718134869"/>
                    </a:ext>
                  </a:extLst>
                </a:gridCol>
              </a:tblGrid>
              <a:tr h="368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Type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Licenses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698955"/>
                  </a:ext>
                </a:extLst>
              </a:tr>
              <a:tr h="36818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On-Sale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 – On-Sale Beer &amp; Wine Eating Place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501443"/>
                  </a:ext>
                </a:extLst>
              </a:tr>
              <a:tr h="368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 – On-Sale General Eating Place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915596"/>
                  </a:ext>
                </a:extLst>
              </a:tr>
              <a:tr h="368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On-Sale License Types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661915"/>
                  </a:ext>
                </a:extLst>
              </a:tr>
              <a:tr h="368182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Off-Sale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 – Off-Sale Beer &amp; Wine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543674"/>
                  </a:ext>
                </a:extLst>
              </a:tr>
              <a:tr h="368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 – Off-Sale General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748193"/>
                  </a:ext>
                </a:extLst>
              </a:tr>
              <a:tr h="368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 – Caterer’s Permit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138366"/>
                  </a:ext>
                </a:extLst>
              </a:tr>
              <a:tr h="368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85 – Limited Off-Sale Wine License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487398"/>
                  </a:ext>
                </a:extLst>
              </a:tr>
              <a:tr h="368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Total: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 Off-Sale License Types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157550"/>
                  </a:ext>
                </a:extLst>
              </a:tr>
              <a:tr h="368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Total: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 Different License Types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 Licenses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491359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335838" y="9350375"/>
            <a:ext cx="195262" cy="160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79359" y="1974135"/>
            <a:ext cx="599507" cy="3875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041568" y="3348763"/>
            <a:ext cx="6927640" cy="6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17346" y="5554021"/>
            <a:ext cx="6927640" cy="6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3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84"/>
    </mc:Choice>
    <mc:Fallback>
      <p:transition spd="slow" advTm="88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16410"/>
            <a:ext cx="7276289" cy="11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300" dirty="0" smtClean="0"/>
              <a:t>Conditions of Approval: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7981" y="848837"/>
            <a:ext cx="8621486" cy="5561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The sales of beer and wine shall be limited to the hours of operation.</a:t>
            </a:r>
          </a:p>
          <a:p>
            <a:pPr lvl="0" defTabSz="914400">
              <a:lnSpc>
                <a:spcPct val="90000"/>
              </a:lnSpc>
              <a:spcBef>
                <a:spcPct val="0"/>
              </a:spcBef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All alcohol sales cases/displays shall be located in such a manner to prevent “grab and run” thefts of alcohol. The sales cases/displays shall be located in sight of the sales counter at all times, if possible. 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The consumption of beer and wine shall be permitted only within the restaurant and in the patio area in front of the restaurant as outlined in green (for Suite B uses only) and the shared patio area on the corner of Fair Oaks and Mission </a:t>
            </a:r>
            <a:r>
              <a:rPr lang="en-US" sz="2000" dirty="0" smtClean="0"/>
              <a:t>Street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advertising for alcoholic beverages may be displayed in store windows or outside of the store.  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Signs shall be posted that alcohol consumption is not permitted beyond the fenced patio </a:t>
            </a:r>
            <a:r>
              <a:rPr lang="en-US" sz="2000" dirty="0" smtClean="0"/>
              <a:t>area </a:t>
            </a:r>
            <a:r>
              <a:rPr lang="en-US" sz="2000" dirty="0"/>
              <a:t>directly </a:t>
            </a:r>
            <a:r>
              <a:rPr lang="en-US" sz="2000" dirty="0" smtClean="0"/>
              <a:t>in front of </a:t>
            </a:r>
            <a:r>
              <a:rPr lang="en-US" sz="2000" dirty="0"/>
              <a:t>Suite </a:t>
            </a:r>
            <a:r>
              <a:rPr lang="en-US" sz="2000" dirty="0" smtClean="0"/>
              <a:t>B.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8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14"/>
    </mc:Choice>
    <mc:Fallback>
      <p:transition spd="slow" advTm="42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16410"/>
            <a:ext cx="7276289" cy="11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300" dirty="0"/>
              <a:t>Staff Recommendation: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2663" y="1367000"/>
            <a:ext cx="7669667" cy="493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dopt </a:t>
            </a:r>
            <a:r>
              <a:rPr lang="en-US" sz="3600" dirty="0"/>
              <a:t>a Resolution approving Project No. 2290-CUP, Conditional Use Permit for sales of beer and wine (Type 41 License)</a:t>
            </a:r>
            <a:r>
              <a:rPr lang="en-US" sz="3600" b="1" dirty="0"/>
              <a:t> </a:t>
            </a:r>
            <a:r>
              <a:rPr lang="en-US" sz="3600" dirty="0"/>
              <a:t>at 901 Fair Oaks Suite B and the </a:t>
            </a:r>
            <a:r>
              <a:rPr lang="en-US" sz="3600" dirty="0" smtClean="0"/>
              <a:t>directly front adjacent patio area,</a:t>
            </a:r>
            <a:r>
              <a:rPr lang="en-US" sz="3600" dirty="0" smtClean="0"/>
              <a:t> </a:t>
            </a:r>
            <a:r>
              <a:rPr lang="en-US" sz="3600" dirty="0"/>
              <a:t>subject to conditions of approval. 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90"/>
    </mc:Choice>
    <mc:Fallback>
      <p:transition spd="slow" advTm="21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3613</TotalTime>
  <Words>365</Words>
  <Application>Microsoft Office PowerPoint</Application>
  <PresentationFormat>On-screen Show (4:3)</PresentationFormat>
  <Paragraphs>61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Commission Options: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Malinda Lim</cp:lastModifiedBy>
  <cp:revision>235</cp:revision>
  <cp:lastPrinted>2020-02-21T01:44:28Z</cp:lastPrinted>
  <dcterms:created xsi:type="dcterms:W3CDTF">2017-12-04T17:55:54Z</dcterms:created>
  <dcterms:modified xsi:type="dcterms:W3CDTF">2020-09-04T19:02:46Z</dcterms:modified>
</cp:coreProperties>
</file>