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308" r:id="rId4"/>
    <p:sldId id="324" r:id="rId5"/>
    <p:sldId id="317" r:id="rId6"/>
    <p:sldId id="329" r:id="rId7"/>
    <p:sldId id="313" r:id="rId8"/>
    <p:sldId id="310" r:id="rId9"/>
    <p:sldId id="312" r:id="rId10"/>
    <p:sldId id="311" r:id="rId11"/>
    <p:sldId id="327" r:id="rId12"/>
    <p:sldId id="325" r:id="rId13"/>
    <p:sldId id="328" r:id="rId14"/>
    <p:sldId id="303" r:id="rId15"/>
    <p:sldId id="302" r:id="rId16"/>
    <p:sldId id="301" r:id="rId1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33C"/>
    <a:srgbClr val="FFFFFF"/>
    <a:srgbClr val="97B5C9"/>
    <a:srgbClr val="93E6CC"/>
    <a:srgbClr val="E20EC4"/>
    <a:srgbClr val="57576E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5783" autoAdjust="0"/>
  </p:normalViewPr>
  <p:slideViewPr>
    <p:cSldViewPr snapToGrid="0">
      <p:cViewPr varScale="1">
        <p:scale>
          <a:sx n="106" d="100"/>
          <a:sy n="106" d="100"/>
        </p:scale>
        <p:origin x="978" y="11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DBC765-651A-4039-8BD4-6EAA4206E9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20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50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5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concludes staff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3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7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96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7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53B1C-9F3F-43FF-ABF7-E4A5C87A84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7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731520" y="2433454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 smtClean="0">
                <a:solidFill>
                  <a:srgbClr val="57576E"/>
                </a:solidFill>
                <a:latin typeface="+mj-lt"/>
              </a:rPr>
              <a:t>August 25,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516601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 smtClean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1818 Peterson Avenue 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201668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No. </a:t>
            </a:r>
            <a:r>
              <a:rPr lang="en-US" sz="4000" b="0" baseline="0" dirty="0" smtClean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2237-HDP/DRX/VAR/TRP/JADU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   </a:t>
            </a:r>
            <a:r>
              <a:rPr lang="en-US" sz="2400" b="1" dirty="0" smtClean="0">
                <a:solidFill>
                  <a:srgbClr val="57576E"/>
                </a:solidFill>
                <a:latin typeface="+mj-lt"/>
              </a:rPr>
              <a:t>Planning Commission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1818 Peterson Avenue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(2237-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HDP/DRX/VAR/TRP)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0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1818 Peterson Avenue</a:t>
            </a:r>
            <a:r>
              <a:rPr lang="en-US" sz="2000" b="0" baseline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(2237-</a:t>
            </a:r>
            <a:r>
              <a:rPr lang="en-US" sz="2000" b="0" dirty="0" smtClean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HDP/DRX/VAR/TRP)</a:t>
            </a:r>
            <a:endParaRPr lang="en-US" sz="2000" b="0" dirty="0">
              <a:solidFill>
                <a:srgbClr val="D253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69166" y="-1"/>
            <a:ext cx="1655932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 smtClean="0"/>
              <a:t>August 25, 2021</a:t>
            </a:r>
            <a:endParaRPr lang="en-US" alt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220347" y="-9130"/>
            <a:ext cx="56170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en-US" sz="1200" b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9"/>
    </mc:Choice>
    <mc:Fallback xmlns="">
      <p:transition spd="slow" advTm="114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0492" y="633046"/>
            <a:ext cx="5050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Proposed East (Rear) Elevation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54745" y="1744394"/>
            <a:ext cx="8567224" cy="31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1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8"/>
    </mc:Choice>
    <mc:Fallback xmlns="">
      <p:transition spd="slow" advTm="969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3522"/>
            <a:ext cx="9147813" cy="3833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82" y="595006"/>
            <a:ext cx="3187681" cy="1994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Times New Roman" panose="02020603050405020304" pitchFamily="18" charset="0"/>
              </a:rPr>
              <a:t>Variance - </a:t>
            </a:r>
            <a:r>
              <a:rPr lang="en-US" sz="2400" i="1" dirty="0" smtClean="0"/>
              <a:t> </a:t>
            </a:r>
            <a:r>
              <a:rPr lang="en-US" sz="2400" i="1" dirty="0"/>
              <a:t>Reduce the Percentage of Lot to Natural </a:t>
            </a:r>
            <a:r>
              <a:rPr lang="en-US" sz="2400" i="1" dirty="0" smtClean="0"/>
              <a:t>State &amp; Vegetation</a:t>
            </a:r>
            <a:endParaRPr lang="en-US" sz="24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864171"/>
              </p:ext>
            </p:extLst>
          </p:nvPr>
        </p:nvGraphicFramePr>
        <p:xfrm>
          <a:off x="2926079" y="522514"/>
          <a:ext cx="6061166" cy="2982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349">
                  <a:extLst>
                    <a:ext uri="{9D8B030D-6E8A-4147-A177-3AD203B41FA5}">
                      <a16:colId xmlns:a16="http://schemas.microsoft.com/office/drawing/2014/main" val="4149764958"/>
                    </a:ext>
                  </a:extLst>
                </a:gridCol>
                <a:gridCol w="659634">
                  <a:extLst>
                    <a:ext uri="{9D8B030D-6E8A-4147-A177-3AD203B41FA5}">
                      <a16:colId xmlns:a16="http://schemas.microsoft.com/office/drawing/2014/main" val="1338133705"/>
                    </a:ext>
                  </a:extLst>
                </a:gridCol>
                <a:gridCol w="846323">
                  <a:extLst>
                    <a:ext uri="{9D8B030D-6E8A-4147-A177-3AD203B41FA5}">
                      <a16:colId xmlns:a16="http://schemas.microsoft.com/office/drawing/2014/main" val="184350965"/>
                    </a:ext>
                  </a:extLst>
                </a:gridCol>
                <a:gridCol w="460499">
                  <a:extLst>
                    <a:ext uri="{9D8B030D-6E8A-4147-A177-3AD203B41FA5}">
                      <a16:colId xmlns:a16="http://schemas.microsoft.com/office/drawing/2014/main" val="95267122"/>
                    </a:ext>
                  </a:extLst>
                </a:gridCol>
                <a:gridCol w="721864">
                  <a:extLst>
                    <a:ext uri="{9D8B030D-6E8A-4147-A177-3AD203B41FA5}">
                      <a16:colId xmlns:a16="http://schemas.microsoft.com/office/drawing/2014/main" val="2071917369"/>
                    </a:ext>
                  </a:extLst>
                </a:gridCol>
                <a:gridCol w="721864">
                  <a:extLst>
                    <a:ext uri="{9D8B030D-6E8A-4147-A177-3AD203B41FA5}">
                      <a16:colId xmlns:a16="http://schemas.microsoft.com/office/drawing/2014/main" val="3827628892"/>
                    </a:ext>
                  </a:extLst>
                </a:gridCol>
                <a:gridCol w="684527">
                  <a:extLst>
                    <a:ext uri="{9D8B030D-6E8A-4147-A177-3AD203B41FA5}">
                      <a16:colId xmlns:a16="http://schemas.microsoft.com/office/drawing/2014/main" val="3745719465"/>
                    </a:ext>
                  </a:extLst>
                </a:gridCol>
                <a:gridCol w="896106">
                  <a:extLst>
                    <a:ext uri="{9D8B030D-6E8A-4147-A177-3AD203B41FA5}">
                      <a16:colId xmlns:a16="http://schemas.microsoft.com/office/drawing/2014/main" val="2233008132"/>
                    </a:ext>
                  </a:extLst>
                </a:gridCol>
              </a:tblGrid>
              <a:tr h="30865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Project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Lot Size (sq. ft.)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Home Size (sq. ft.)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Slope (%)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Natural State (%)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Approval Date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0126719"/>
                  </a:ext>
                </a:extLst>
              </a:tr>
              <a:tr h="4797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Required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Proposed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Deviation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492458"/>
                  </a:ext>
                </a:extLst>
              </a:tr>
              <a:tr h="3086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226 Warwick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4,465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1,510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35.7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60.7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46.5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14.2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10-Dec-19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80044833"/>
                  </a:ext>
                </a:extLst>
              </a:tr>
              <a:tr h="3086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228 Warwick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4,352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1,334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37.8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62.8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45.3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10-Dec-19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56245696"/>
                  </a:ext>
                </a:extLst>
              </a:tr>
              <a:tr h="4797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804 Valley View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7,500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3,125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57.0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13-Oct-20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0681418"/>
                  </a:ext>
                </a:extLst>
              </a:tr>
              <a:tr h="3086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807 Rollin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9,970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3,411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12-Jan-21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86142827"/>
                  </a:ext>
                </a:extLst>
              </a:tr>
              <a:tr h="3086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1502 Indiana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7,170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2,362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63.0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24.5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Continued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3947956"/>
                  </a:ext>
                </a:extLst>
              </a:tr>
              <a:tr h="4797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Subject Project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3,740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1,231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54.0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79.6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43.4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Pending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9425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3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49"/>
    </mc:Choice>
    <mc:Fallback xmlns="">
      <p:transition spd="slow" advTm="9524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331" y="549351"/>
            <a:ext cx="8579869" cy="116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smtClean="0">
                <a:ea typeface="Times New Roman" panose="02020603050405020304" pitchFamily="18" charset="0"/>
              </a:rPr>
              <a:t>Variance – </a:t>
            </a:r>
            <a:r>
              <a:rPr lang="en-US" sz="2800" i="1" dirty="0" smtClean="0"/>
              <a:t>Reduce Front Yard </a:t>
            </a:r>
            <a:r>
              <a:rPr lang="en-US" sz="2800" i="1" dirty="0"/>
              <a:t>Setback</a:t>
            </a:r>
            <a:endParaRPr lang="en-US" sz="28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315"/>
            <a:ext cx="9097587" cy="45195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733006" y="4354287"/>
            <a:ext cx="583474" cy="16385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333897" y="2639788"/>
            <a:ext cx="966652" cy="1714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00549" y="2446752"/>
            <a:ext cx="161109" cy="1930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582092" y="4824549"/>
            <a:ext cx="404948" cy="1168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987040" y="3270186"/>
            <a:ext cx="870857" cy="15543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57898" y="2446752"/>
            <a:ext cx="494462" cy="8234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52359" y="2063931"/>
            <a:ext cx="102953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Required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15993" y="2063931"/>
            <a:ext cx="1098955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79"/>
    </mc:Choice>
    <mc:Fallback xmlns="">
      <p:transition spd="slow" advTm="6107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96" y="404392"/>
            <a:ext cx="6439874" cy="137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a typeface="Times New Roman" panose="02020603050405020304" pitchFamily="18" charset="0"/>
              </a:rPr>
              <a:t>Variance – </a:t>
            </a:r>
            <a:r>
              <a:rPr lang="en-US" sz="2800" i="1" dirty="0" smtClean="0"/>
              <a:t>Increased Retaining Wall Height in Front and Rear Setback</a:t>
            </a:r>
            <a:endParaRPr lang="en-US" sz="2800" dirty="0"/>
          </a:p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400" b="1" dirty="0" smtClean="0"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ea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0789"/>
            <a:ext cx="9173454" cy="455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382" y="1093812"/>
            <a:ext cx="4252474" cy="23649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375723">
            <a:off x="1678522" y="2757788"/>
            <a:ext cx="2328117" cy="14543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86868">
            <a:off x="1499959" y="6209539"/>
            <a:ext cx="2552809" cy="5666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06"/>
    </mc:Choice>
    <mc:Fallback xmlns="">
      <p:transition spd="slow" advTm="4940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616410"/>
            <a:ext cx="7276289" cy="11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300" dirty="0"/>
              <a:t>Staff Recommendation: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5533" y="1196377"/>
            <a:ext cx="7669667" cy="493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dopt </a:t>
            </a:r>
            <a:r>
              <a:rPr lang="en-US" sz="3600" dirty="0"/>
              <a:t>a Resolution approving Project No. </a:t>
            </a:r>
            <a:r>
              <a:rPr lang="en-US" sz="3600" dirty="0" smtClean="0"/>
              <a:t>2237-HDP/DRX/VAR/TRP (Hillside </a:t>
            </a:r>
            <a:r>
              <a:rPr lang="en-US" sz="3600" dirty="0"/>
              <a:t>Development Permit, Design Review, </a:t>
            </a:r>
            <a:r>
              <a:rPr lang="en-US" sz="3600" dirty="0" smtClean="0"/>
              <a:t>Variances, and Tree Removal Permit) </a:t>
            </a:r>
            <a:r>
              <a:rPr lang="en-US" sz="3600" dirty="0"/>
              <a:t>for the property located at </a:t>
            </a:r>
            <a:r>
              <a:rPr lang="en-US" sz="3600" dirty="0" smtClean="0"/>
              <a:t>1818 Peterson Avenue</a:t>
            </a:r>
            <a:r>
              <a:rPr lang="en-US" sz="3600" dirty="0"/>
              <a:t>, subject to conditions of approval. </a:t>
            </a:r>
            <a:endParaRPr kumimoji="0" lang="en-US" sz="96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3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1"/>
    </mc:Choice>
    <mc:Fallback xmlns="">
      <p:transition spd="slow" advTm="1804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" y="1068186"/>
            <a:ext cx="9229725" cy="806334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Planning Commission Options</a:t>
            </a:r>
            <a:r>
              <a:rPr lang="en-US" sz="4900" dirty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1162" y="1703354"/>
            <a:ext cx="8621486" cy="356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Approve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condition(s) modified/added.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en-US" sz="440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>
                <a:latin typeface="+mj-lt"/>
              </a:rPr>
              <a:t>Identify other issues or concerns with the proposed project and provide the applicant with direction to further modify the project and continue the public hearing to a date certain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Deny the project.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2"/>
    </mc:Choice>
    <mc:Fallback xmlns="">
      <p:transition spd="slow" advTm="2343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3" y="1155727"/>
            <a:ext cx="3242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1635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5"/>
    </mc:Choice>
    <mc:Fallback xmlns="">
      <p:transition spd="slow" advTm="63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0" y="1199226"/>
            <a:ext cx="8579492" cy="544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indent="-182563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573088" indent="-45720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004888" indent="-182563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1030288" indent="-45720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14874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19446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24018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2859088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2">
              <a:spcAft>
                <a:spcPts val="1200"/>
              </a:spcAft>
            </a:pPr>
            <a:r>
              <a:rPr lang="en-US" altLang="en-US" sz="2800" dirty="0" smtClean="0">
                <a:latin typeface="+mn-lt"/>
              </a:rPr>
              <a:t>Applications: 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Hillside Development Permit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Design Review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Variances</a:t>
            </a:r>
          </a:p>
          <a:p>
            <a:pPr lvl="3">
              <a:spcAft>
                <a:spcPts val="1200"/>
              </a:spcAft>
            </a:pPr>
            <a:r>
              <a:rPr lang="en-US" altLang="en-US" sz="2600" dirty="0" smtClean="0">
                <a:latin typeface="+mn-lt"/>
              </a:rPr>
              <a:t>Tree Removal Permit</a:t>
            </a:r>
          </a:p>
          <a:p>
            <a:pPr lvl="2">
              <a:spcAft>
                <a:spcPts val="1200"/>
              </a:spcAft>
            </a:pPr>
            <a:r>
              <a:rPr lang="en-US" altLang="en-US" sz="2800" i="1" dirty="0" smtClean="0">
                <a:latin typeface="+mn-lt"/>
              </a:rPr>
              <a:t>CEQA</a:t>
            </a:r>
            <a:r>
              <a:rPr lang="en-US" altLang="en-US" sz="2800" i="1" dirty="0">
                <a:latin typeface="+mn-lt"/>
              </a:rPr>
              <a:t>:  Categorical Exemption </a:t>
            </a:r>
            <a:r>
              <a:rPr lang="en-US" altLang="en-US" sz="2800" i="1" dirty="0" smtClean="0">
                <a:latin typeface="+mn-lt"/>
              </a:rPr>
              <a:t>– 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+mn-lt"/>
              </a:rPr>
              <a:t>Section 15303 </a:t>
            </a:r>
            <a:r>
              <a:rPr lang="en-US" altLang="en-US" sz="2600" i="1" dirty="0">
                <a:latin typeface="+mn-lt"/>
              </a:rPr>
              <a:t>Class </a:t>
            </a:r>
            <a:r>
              <a:rPr lang="en-US" altLang="en-US" sz="2600" i="1" dirty="0" smtClean="0">
                <a:latin typeface="+mn-lt"/>
              </a:rPr>
              <a:t>3 New Construction or Conversion of Small Structures &amp;</a:t>
            </a:r>
          </a:p>
          <a:p>
            <a:pPr lvl="3">
              <a:spcAft>
                <a:spcPts val="1200"/>
              </a:spcAft>
            </a:pPr>
            <a:r>
              <a:rPr lang="en-US" altLang="en-US" sz="2600" i="1" dirty="0" smtClean="0">
                <a:latin typeface="+mn-lt"/>
              </a:rPr>
              <a:t>Section 15332 Class 32 In-Fill Development Projects 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0" y="41435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3200" dirty="0"/>
              <a:t>Project Description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0"/>
    </mc:Choice>
    <mc:Fallback xmlns="">
      <p:transition spd="slow" advTm="9526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1613" y="4643219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96563" y="5289550"/>
            <a:ext cx="0" cy="8377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672793" y="498832"/>
            <a:ext cx="1830822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Aerial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14215" t="17135" r="56526" b="9463"/>
          <a:stretch/>
        </p:blipFill>
        <p:spPr bwMode="auto">
          <a:xfrm>
            <a:off x="365759" y="1086685"/>
            <a:ext cx="7475853" cy="541258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71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"/>
    </mc:Choice>
    <mc:Fallback xmlns="">
      <p:transition spd="slow" advTm="867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093" y="498832"/>
            <a:ext cx="1864228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Street View</a:t>
            </a:r>
            <a:endParaRPr lang="en-US" sz="28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19232" t="14537" r="14143" b="17682"/>
          <a:stretch/>
        </p:blipFill>
        <p:spPr bwMode="auto">
          <a:xfrm>
            <a:off x="703385" y="1057575"/>
            <a:ext cx="7779433" cy="5090007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062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85"/>
    </mc:Choice>
    <mc:Fallback xmlns="">
      <p:transition spd="slow" advTm="1758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H="1" flipV="1">
            <a:off x="8775700" y="3754658"/>
            <a:ext cx="15930" cy="9985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36680" y="4876027"/>
            <a:ext cx="50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DF10F-9B71-6D4D-82AB-2F61D6B3BF2F}"/>
              </a:ext>
            </a:extLst>
          </p:cNvPr>
          <p:cNvSpPr txBox="1"/>
          <p:nvPr/>
        </p:nvSpPr>
        <p:spPr>
          <a:xfrm>
            <a:off x="3388608" y="454945"/>
            <a:ext cx="308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Proposed </a:t>
            </a:r>
            <a:r>
              <a:rPr lang="en-US" sz="2800" dirty="0"/>
              <a:t>Site Plan 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5902" t="26131" r="11690" b="9259"/>
          <a:stretch/>
        </p:blipFill>
        <p:spPr bwMode="auto">
          <a:xfrm>
            <a:off x="-17420" y="1645920"/>
            <a:ext cx="8554100" cy="418372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9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7"/>
    </mc:Choice>
    <mc:Fallback xmlns="">
      <p:transition spd="slow" advTm="864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401" y="373860"/>
            <a:ext cx="243348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32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Cross-Section</a:t>
            </a:r>
            <a:endParaRPr lang="en-US" sz="28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40384" t="50945" r="23402" b="9187"/>
          <a:stretch/>
        </p:blipFill>
        <p:spPr bwMode="auto">
          <a:xfrm>
            <a:off x="281354" y="1167619"/>
            <a:ext cx="8581291" cy="545826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38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9"/>
    </mc:Choice>
    <mc:Fallback xmlns="">
      <p:transition spd="slow" advTm="1217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9912" y="598943"/>
            <a:ext cx="4994509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Proposed West (Front) Elevation</a:t>
            </a:r>
            <a:endParaRPr lang="en-US" sz="2400" dirty="0"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4655" t="20377" r="68768" b="19326"/>
          <a:stretch/>
        </p:blipFill>
        <p:spPr bwMode="auto">
          <a:xfrm>
            <a:off x="226424" y="1236617"/>
            <a:ext cx="8673736" cy="535577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030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96"/>
    </mc:Choice>
    <mc:Fallback xmlns="">
      <p:transition spd="slow" advTm="431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5478" y="664816"/>
            <a:ext cx="7231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North </a:t>
            </a:r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 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182880" y="1529714"/>
            <a:ext cx="8806375" cy="49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1"/>
    </mc:Choice>
    <mc:Fallback xmlns="">
      <p:transition spd="slow" advTm="1331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5875" y="648343"/>
            <a:ext cx="4442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Proposed </a:t>
            </a:r>
            <a:r>
              <a:rPr lang="en-US" sz="2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South </a:t>
            </a:r>
            <a:r>
              <a:rPr lang="en-US" sz="28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Elevation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323557" y="1292889"/>
            <a:ext cx="8567223" cy="48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4"/>
    </mc:Choice>
    <mc:Fallback xmlns="">
      <p:transition spd="slow" advTm="1954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3807</TotalTime>
  <Words>292</Words>
  <Application>Microsoft Office PowerPoint</Application>
  <PresentationFormat>On-screen Show (4:3)</PresentationFormat>
  <Paragraphs>109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Planning Commission Options: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Malinda Lim</dc:creator>
  <cp:lastModifiedBy>Malinda Lim</cp:lastModifiedBy>
  <cp:revision>232</cp:revision>
  <cp:lastPrinted>2020-02-21T01:44:28Z</cp:lastPrinted>
  <dcterms:created xsi:type="dcterms:W3CDTF">2017-12-04T17:55:54Z</dcterms:created>
  <dcterms:modified xsi:type="dcterms:W3CDTF">2021-08-20T01:10:02Z</dcterms:modified>
</cp:coreProperties>
</file>