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93" r:id="rId5"/>
    <p:sldMasterId id="2147483681" r:id="rId6"/>
    <p:sldMasterId id="2147483669" r:id="rId7"/>
  </p:sldMasterIdLst>
  <p:notesMasterIdLst>
    <p:notesMasterId r:id="rId19"/>
  </p:notesMasterIdLst>
  <p:handoutMasterIdLst>
    <p:handoutMasterId r:id="rId20"/>
  </p:handoutMasterIdLst>
  <p:sldIdLst>
    <p:sldId id="256" r:id="rId8"/>
    <p:sldId id="308" r:id="rId9"/>
    <p:sldId id="334" r:id="rId10"/>
    <p:sldId id="257" r:id="rId11"/>
    <p:sldId id="335" r:id="rId12"/>
    <p:sldId id="342" r:id="rId13"/>
    <p:sldId id="343" r:id="rId14"/>
    <p:sldId id="333" r:id="rId15"/>
    <p:sldId id="341" r:id="rId16"/>
    <p:sldId id="303" r:id="rId17"/>
    <p:sldId id="301" r:id="rId18"/>
  </p:sldIdLst>
  <p:sldSz cx="9144000" cy="6858000" type="screen4x3"/>
  <p:notesSz cx="7077075" cy="8412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ida Neal" initials="CN" lastIdx="1" clrIdx="0">
    <p:extLst>
      <p:ext uri="{19B8F6BF-5375-455C-9EA6-DF929625EA0E}">
        <p15:presenceInfo xmlns:p15="http://schemas.microsoft.com/office/powerpoint/2012/main" userId="S::cneal@interwestgrp.com::f7fcebc7-5ff9-419c-97ba-b7541f920e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a:srgbClr val="FFFFFF"/>
    <a:srgbClr val="97B5C9"/>
    <a:srgbClr val="93E6CC"/>
    <a:srgbClr val="E20EC4"/>
    <a:srgbClr val="57576E"/>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5786" autoAdjust="0"/>
  </p:normalViewPr>
  <p:slideViewPr>
    <p:cSldViewPr snapToGrid="0">
      <p:cViewPr varScale="1">
        <p:scale>
          <a:sx n="43" d="100"/>
          <a:sy n="43" d="100"/>
        </p:scale>
        <p:origin x="253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4" d="100"/>
          <a:sy n="94" d="100"/>
        </p:scale>
        <p:origin x="276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ida Neal" userId="a7a53bd4-8996-41a8-aece-ebb6b246827d" providerId="ADAL" clId="{AF8B2406-F6D1-42AD-AC81-6737604A0DE2}"/>
    <pc:docChg chg="modMainMaster">
      <pc:chgData name="Candida Neal" userId="a7a53bd4-8996-41a8-aece-ebb6b246827d" providerId="ADAL" clId="{AF8B2406-F6D1-42AD-AC81-6737604A0DE2}" dt="2020-12-09T18:01:52.616" v="1" actId="6549"/>
      <pc:docMkLst>
        <pc:docMk/>
      </pc:docMkLst>
      <pc:sldMasterChg chg="modSldLayout">
        <pc:chgData name="Candida Neal" userId="a7a53bd4-8996-41a8-aece-ebb6b246827d" providerId="ADAL" clId="{AF8B2406-F6D1-42AD-AC81-6737604A0DE2}" dt="2020-12-09T18:01:52.616" v="1" actId="6549"/>
        <pc:sldMasterMkLst>
          <pc:docMk/>
          <pc:sldMasterMk cId="1173366282" sldId="2147483660"/>
        </pc:sldMasterMkLst>
        <pc:sldLayoutChg chg="modSp">
          <pc:chgData name="Candida Neal" userId="a7a53bd4-8996-41a8-aece-ebb6b246827d" providerId="ADAL" clId="{AF8B2406-F6D1-42AD-AC81-6737604A0DE2}" dt="2020-12-09T18:01:52.616" v="1" actId="6549"/>
          <pc:sldLayoutMkLst>
            <pc:docMk/>
            <pc:sldMasterMk cId="1173366282" sldId="2147483660"/>
            <pc:sldLayoutMk cId="0" sldId="2147483668"/>
          </pc:sldLayoutMkLst>
          <pc:spChg chg="mod">
            <ac:chgData name="Candida Neal" userId="a7a53bd4-8996-41a8-aece-ebb6b246827d" providerId="ADAL" clId="{AF8B2406-F6D1-42AD-AC81-6737604A0DE2}" dt="2020-12-09T18:01:52.616" v="1" actId="6549"/>
            <ac:spMkLst>
              <pc:docMk/>
              <pc:sldMasterMk cId="1173366282" sldId="2147483660"/>
              <pc:sldLayoutMk cId="0" sldId="2147483668"/>
              <ac:spMk id="3" creationId="{B9535A83-3CC0-42E2-AAD8-4E209BAEF54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22069"/>
          </a:xfrm>
          <a:prstGeom prst="rect">
            <a:avLst/>
          </a:prstGeom>
        </p:spPr>
        <p:txBody>
          <a:bodyPr vert="horz" lIns="93324" tIns="46662" rIns="93324" bIns="46662" rtlCol="0"/>
          <a:lstStyle>
            <a:lvl1pPr algn="r">
              <a:defRPr sz="1200"/>
            </a:lvl1pPr>
          </a:lstStyle>
          <a:p>
            <a:fld id="{ED1353F5-6A43-40DB-9596-38C46502E0E1}" type="datetimeFigureOut">
              <a:rPr lang="en-US" smtClean="0"/>
              <a:pPr/>
              <a:t>12/10/2020</a:t>
            </a:fld>
            <a:endParaRPr lang="en-US"/>
          </a:p>
        </p:txBody>
      </p:sp>
      <p:sp>
        <p:nvSpPr>
          <p:cNvPr id="4" name="Footer Placeholder 3"/>
          <p:cNvSpPr>
            <a:spLocks noGrp="1"/>
          </p:cNvSpPr>
          <p:nvPr>
            <p:ph type="ftr" sz="quarter" idx="2"/>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7990096"/>
            <a:ext cx="3066732" cy="422068"/>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22069"/>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4008706" y="0"/>
            <a:ext cx="3066732" cy="422069"/>
          </a:xfrm>
          <a:prstGeom prst="rect">
            <a:avLst/>
          </a:prstGeom>
        </p:spPr>
        <p:txBody>
          <a:bodyPr vert="horz" lIns="93324" tIns="46662" rIns="93324" bIns="46662" rtlCol="0"/>
          <a:lstStyle>
            <a:lvl1pPr algn="r">
              <a:defRPr sz="1200"/>
            </a:lvl1pPr>
          </a:lstStyle>
          <a:p>
            <a:fld id="{AF5D39D9-A4C1-4AD1-BAF1-29CF785EDF99}" type="datetimeFigureOut">
              <a:rPr lang="en-US" smtClean="0"/>
              <a:pPr/>
              <a:t>12/10/2020</a:t>
            </a:fld>
            <a:endParaRPr lang="en-US"/>
          </a:p>
        </p:txBody>
      </p:sp>
      <p:sp>
        <p:nvSpPr>
          <p:cNvPr id="4" name="Slide Image Placeholder 3"/>
          <p:cNvSpPr>
            <a:spLocks noGrp="1" noRot="1" noChangeAspect="1"/>
          </p:cNvSpPr>
          <p:nvPr>
            <p:ph type="sldImg" idx="2"/>
          </p:nvPr>
        </p:nvSpPr>
        <p:spPr>
          <a:xfrm>
            <a:off x="1644650" y="1050925"/>
            <a:ext cx="3787775" cy="2840038"/>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7708" y="4048353"/>
            <a:ext cx="5661660" cy="3312289"/>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7990096"/>
            <a:ext cx="3066732" cy="422068"/>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7990096"/>
            <a:ext cx="3066732" cy="422068"/>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odepublishing.com/CA/SouthPasadena/cgi/defs.pl?def=13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odepublishing.com/CA/SouthPasadena/cgi/defs.pl?def=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Good evening, Chair and Commissioners, my name is Candida Neal, I am a contract planner for the City of South Pasadena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Before you tonight is Project No. 2341 which is a request for a Hillside Development Permit, Design Review and Variance to construct a single family home on a vacant lot at 807 Rollin Street.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will also be considering a Tree Removal Permit to allow removal of 5 trees and the relocation of one tree on site, subject to Public Works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applicant is, Adrian Dahl, Dahl Architects. Also, attending the meeting are the property owners Wendy Mak and her husband Hong Ho.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10</a:t>
            </a:fld>
            <a:endParaRPr lang="en-US"/>
          </a:p>
        </p:txBody>
      </p:sp>
    </p:spTree>
    <p:extLst>
      <p:ext uri="{BB962C8B-B14F-4D97-AF65-F5344CB8AC3E}">
        <p14:creationId xmlns:p14="http://schemas.microsoft.com/office/powerpoint/2010/main" val="199039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staff presentation and staff stands ready to answer any questions you may have. </a:t>
            </a:r>
          </a:p>
        </p:txBody>
      </p:sp>
      <p:sp>
        <p:nvSpPr>
          <p:cNvPr id="4" name="Slide Number Placeholder 3"/>
          <p:cNvSpPr>
            <a:spLocks noGrp="1"/>
          </p:cNvSpPr>
          <p:nvPr>
            <p:ph type="sldNum" sz="quarter" idx="5"/>
          </p:nvPr>
        </p:nvSpPr>
        <p:spPr/>
        <p:txBody>
          <a:bodyPr/>
          <a:lstStyle/>
          <a:p>
            <a:fld id="{45553B1C-9F3F-43FF-ABF7-E4A5C87A8439}" type="slidenum">
              <a:rPr lang="en-US" smtClean="0"/>
              <a:pPr/>
              <a:t>11</a:t>
            </a:fld>
            <a:endParaRPr lang="en-US"/>
          </a:p>
        </p:txBody>
      </p:sp>
    </p:spTree>
    <p:extLst>
      <p:ext uri="{BB962C8B-B14F-4D97-AF65-F5344CB8AC3E}">
        <p14:creationId xmlns:p14="http://schemas.microsoft.com/office/powerpoint/2010/main" val="234436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 site  is generally located west of Meridian Avenue and south of Monterey 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surrounded by single-family residences, the vacant lot is in close proximity to South Pasadena High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aerial photo you can see that the site, outlined in yellow, is directly adjacent to the </a:t>
            </a:r>
            <a:r>
              <a:rPr lang="en-US" dirty="0" err="1"/>
              <a:t>cul</a:t>
            </a:r>
            <a:r>
              <a:rPr lang="en-US" dirty="0"/>
              <a:t> de sac at the south end of Rollin Street</a:t>
            </a:r>
          </a:p>
        </p:txBody>
      </p:sp>
      <p:sp>
        <p:nvSpPr>
          <p:cNvPr id="4" name="Slide Number Placeholder 3"/>
          <p:cNvSpPr>
            <a:spLocks noGrp="1"/>
          </p:cNvSpPr>
          <p:nvPr>
            <p:ph type="sldNum" sz="quarter" idx="5"/>
          </p:nvPr>
        </p:nvSpPr>
        <p:spPr/>
        <p:txBody>
          <a:bodyPr/>
          <a:lstStyle/>
          <a:p>
            <a:fld id="{45553B1C-9F3F-43FF-ABF7-E4A5C87A8439}" type="slidenum">
              <a:rPr lang="en-US" smtClean="0"/>
              <a:pPr/>
              <a:t>2</a:t>
            </a:fld>
            <a:endParaRPr lang="en-US"/>
          </a:p>
        </p:txBody>
      </p:sp>
    </p:spTree>
    <p:extLst>
      <p:ext uri="{BB962C8B-B14F-4D97-AF65-F5344CB8AC3E}">
        <p14:creationId xmlns:p14="http://schemas.microsoft.com/office/powerpoint/2010/main" val="59017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Originally purchased by </a:t>
            </a:r>
            <a:r>
              <a:rPr lang="en-US" sz="1200" kern="1200" dirty="0" err="1">
                <a:solidFill>
                  <a:schemeClr val="tx1"/>
                </a:solidFill>
                <a:effectLst/>
                <a:latin typeface="+mn-lt"/>
                <a:ea typeface="+mn-ea"/>
                <a:cs typeface="+mn-cs"/>
              </a:rPr>
              <a:t>CalTrans</a:t>
            </a:r>
            <a:r>
              <a:rPr lang="en-US" sz="1200" kern="1200" dirty="0">
                <a:solidFill>
                  <a:schemeClr val="tx1"/>
                </a:solidFill>
                <a:effectLst/>
                <a:latin typeface="+mn-lt"/>
                <a:ea typeface="+mn-ea"/>
                <a:cs typeface="+mn-cs"/>
              </a:rPr>
              <a:t> for the extension of the 710 freeway when the freeway project was abandoned, the site and the neighboring property to the north were subdivided</a:t>
            </a:r>
          </a:p>
          <a:p>
            <a:r>
              <a:rPr lang="en-US" sz="1200" kern="1200" dirty="0">
                <a:solidFill>
                  <a:schemeClr val="tx1"/>
                </a:solidFill>
                <a:effectLst/>
                <a:latin typeface="+mn-lt"/>
                <a:ea typeface="+mn-ea"/>
                <a:cs typeface="+mn-cs"/>
              </a:rPr>
              <a:t>The subdivision created a 20-foot private driveway between the two existing lots and two additional residential parcels at the end of the driveway.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Surrounded by homes that were constructed in the 1960s and 1970s, </a:t>
            </a:r>
            <a:r>
              <a:rPr lang="en-US" sz="1200" kern="1200" dirty="0">
                <a:solidFill>
                  <a:schemeClr val="tx1"/>
                </a:solidFill>
                <a:effectLst/>
                <a:latin typeface="+mn-lt"/>
                <a:ea typeface="+mn-ea"/>
                <a:cs typeface="+mn-cs"/>
              </a:rPr>
              <a:t>The site slopes upward away from the street and  is higher in the center than along the north and south property lines.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geotechnical report indicates that the mound in the center of the lot was created when developing properties in the area used the 807 Rollin site to offload soil from their grading.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notice on the right the private driveway and  residence to the north of the site and on the left the </a:t>
            </a:r>
            <a:r>
              <a:rPr lang="en-US" sz="1200" kern="1200" dirty="0" err="1">
                <a:solidFill>
                  <a:schemeClr val="tx1"/>
                </a:solidFill>
                <a:effectLst/>
                <a:latin typeface="+mn-lt"/>
                <a:ea typeface="+mn-ea"/>
                <a:cs typeface="+mn-cs"/>
              </a:rPr>
              <a:t>cul</a:t>
            </a:r>
            <a:r>
              <a:rPr lang="en-US" sz="1200" kern="1200" dirty="0">
                <a:solidFill>
                  <a:schemeClr val="tx1"/>
                </a:solidFill>
                <a:effectLst/>
                <a:latin typeface="+mn-lt"/>
                <a:ea typeface="+mn-ea"/>
                <a:cs typeface="+mn-cs"/>
              </a:rPr>
              <a:t> de sac bulb and the neighboring home to the rear of the lot.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3</a:t>
            </a:fld>
            <a:endParaRPr lang="en-US" dirty="0"/>
          </a:p>
        </p:txBody>
      </p:sp>
    </p:spTree>
    <p:extLst>
      <p:ext uri="{BB962C8B-B14F-4D97-AF65-F5344CB8AC3E}">
        <p14:creationId xmlns:p14="http://schemas.microsoft.com/office/powerpoint/2010/main" val="191384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800" dirty="0"/>
              <a:t>The modern courtyard home, shown in pink on the site plan, consists of three levels which follow the slope of the lot up the hillside,  </a:t>
            </a:r>
          </a:p>
          <a:p>
            <a:r>
              <a:rPr lang="en-US" sz="1800" dirty="0"/>
              <a:t>The design and location of the new home are sensitive to preserving the privacy of the neighboring residences. </a:t>
            </a:r>
          </a:p>
          <a:p>
            <a:endParaRPr lang="en-US" sz="1800" dirty="0"/>
          </a:p>
          <a:p>
            <a:r>
              <a:rPr lang="en-US" sz="1800" dirty="0"/>
              <a:t>Notice how The new house steps away from the north property line increasing the distance between the home on the other side of the private drive.  On the south side  location of new home is east of the neighboring home to the south. The natural open space shown in green is located between the new home and the existing residence to the west.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Side driveway access is provided from the </a:t>
            </a:r>
            <a:r>
              <a:rPr lang="en-US" sz="1800" kern="1200" dirty="0" err="1">
                <a:solidFill>
                  <a:schemeClr val="tx1"/>
                </a:solidFill>
                <a:effectLst/>
                <a:latin typeface="+mn-lt"/>
                <a:ea typeface="+mn-ea"/>
                <a:cs typeface="+mn-cs"/>
              </a:rPr>
              <a:t>cul</a:t>
            </a:r>
            <a:r>
              <a:rPr lang="en-US" sz="1800" kern="1200" dirty="0">
                <a:solidFill>
                  <a:schemeClr val="tx1"/>
                </a:solidFill>
                <a:effectLst/>
                <a:latin typeface="+mn-lt"/>
                <a:ea typeface="+mn-ea"/>
                <a:cs typeface="+mn-cs"/>
              </a:rPr>
              <a:t> de sac bulb. LOWER RT HD CORNER OF THE SITE PLAN.  And in the rendering below. Locating the curb cut from the side of the lot creates an uninterrupted landscaped frontage. . </a:t>
            </a:r>
            <a:endParaRPr lang="en-US" sz="1800" dirty="0"/>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Approximately 23% of the lot, will be left ungraded and in a natural state.  Although the landscaped area in front of the house SHOWN IN THE RENDERING will be landscaped with plants native to California, it will be graded and as a result does not satisfy the criteria for natural state and a variance has been requested to reduce percentage of the lot required to be left in a natural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With the exception of the variance, the project complies with the General Plan, the Zoning Code, and the City’s adopted design guidelines for new residential construction and hillside development. </a:t>
            </a:r>
          </a:p>
          <a:p>
            <a:endParaRPr lang="en-US" sz="1800" dirty="0"/>
          </a:p>
          <a:p>
            <a:endParaRPr lang="en-US" sz="1800" dirty="0"/>
          </a:p>
          <a:p>
            <a:pPr lvl="0"/>
            <a:endParaRPr lang="en-US" sz="1800"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modern style home is clad in  horizontal Hardie Plank, vertical standing seam metal siding, vertical board formed concrete textured siding. The variety of materials breaks up the wall into smaller modules and creating interest and variety.  The extensive use of glass windows and doors surrounding the courtyard bring the outdoors into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roof design, probably the most dramatic element of the home,  incorporates a combination of  shed and reverse gable  or “butterfly” roofs,  with 2’ eave overhangs and a 2:12 pitch. There are multiple different levels and sections of roof that vary from front to back. </a:t>
            </a:r>
          </a:p>
        </p:txBody>
      </p:sp>
      <p:sp>
        <p:nvSpPr>
          <p:cNvPr id="4" name="Slide Number Placeholder 3"/>
          <p:cNvSpPr>
            <a:spLocks noGrp="1"/>
          </p:cNvSpPr>
          <p:nvPr>
            <p:ph type="sldNum" sz="quarter" idx="5"/>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31853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these elevations, you can see how privacy was a priority for the family.   The North Elevation, the upper drawing, steps back from the north property line.  Windows are designed to provide light and air but not to frame vistas. The South Elevation shows the walls of glass surrounding the courtyard which is located east  and down slope of the adjacent neighbor’s home.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of height restrictions in the Zoning Code is to ensure that the building form follows the natural slope.  It does this by establishing the maximum height level in relationship to the existing grade or the pre-grading grade.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Maximum building height is based on the roof pitch, for structures, like the one proposed at 807 Rollin, with a roof pitch that is less than 3:12, the maximum height allowed is 24 feet, The highest point of an exposed single wall plane from the </a:t>
            </a:r>
            <a:r>
              <a:rPr lang="en-US" sz="1200" i="1" kern="1200" dirty="0">
                <a:solidFill>
                  <a:schemeClr val="tx1"/>
                </a:solidFill>
                <a:effectLst/>
                <a:latin typeface="+mn-lt"/>
                <a:ea typeface="+mn-ea"/>
                <a:cs typeface="+mn-cs"/>
              </a:rPr>
              <a:t>existing grade</a:t>
            </a:r>
            <a:r>
              <a:rPr lang="en-US" sz="1200" kern="1200" dirty="0">
                <a:solidFill>
                  <a:schemeClr val="tx1"/>
                </a:solidFill>
                <a:effectLst/>
                <a:latin typeface="+mn-lt"/>
                <a:ea typeface="+mn-ea"/>
                <a:cs typeface="+mn-cs"/>
              </a:rPr>
              <a:t> is approximately 23’9”.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seen in the renderings below, the massing and scale is appropriate to the slope of the lot. </a:t>
            </a:r>
          </a:p>
          <a:p>
            <a:endParaRPr lang="en-US" dirty="0"/>
          </a:p>
          <a:p>
            <a:endParaRPr lang="en-US" dirty="0"/>
          </a:p>
          <a:p>
            <a:r>
              <a:rPr lang="en-US" dirty="0"/>
              <a:t>For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height of the building is approximately 31’ from garage entry to top of the second story roof.  The highest point of an exposed single wall plane is approximately 25’7” from the </a:t>
            </a:r>
            <a:r>
              <a:rPr lang="en-US" sz="1200" i="1" kern="1200" dirty="0">
                <a:solidFill>
                  <a:schemeClr val="tx1"/>
                </a:solidFill>
                <a:effectLst/>
                <a:latin typeface="+mn-lt"/>
                <a:ea typeface="+mn-ea"/>
                <a:cs typeface="+mn-cs"/>
              </a:rPr>
              <a:t>proposed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grade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208128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rear of the home fronts onto a small backyard behind retaining walls.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rest of the lot, 23% being left in a natural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some will be lower, no retaining walls exceed the maximum  permitted 6 ft in height.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408792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55000" lnSpcReduction="20000"/>
          </a:bodyPr>
          <a:lstStyle/>
          <a:p>
            <a:r>
              <a:rPr lang="en-US" sz="1200" kern="1200" dirty="0">
                <a:solidFill>
                  <a:schemeClr val="tx1"/>
                </a:solidFill>
                <a:effectLst/>
                <a:latin typeface="+mn-lt"/>
                <a:ea typeface="+mn-ea"/>
                <a:cs typeface="+mn-cs"/>
              </a:rPr>
              <a:t>The Hillside Ordinance requires that a minimum of 25 percent of the </a:t>
            </a:r>
            <a:r>
              <a:rPr lang="en-US" sz="1200" u="sng" kern="1200" dirty="0">
                <a:solidFill>
                  <a:schemeClr val="tx1"/>
                </a:solidFill>
                <a:effectLst/>
                <a:latin typeface="+mn-lt"/>
                <a:ea typeface="+mn-ea"/>
                <a:cs typeface="+mn-cs"/>
                <a:hlinkClick r:id="rId3"/>
              </a:rPr>
              <a:t>lot area</a:t>
            </a:r>
            <a:r>
              <a:rPr lang="en-US" sz="1200" kern="1200" dirty="0">
                <a:solidFill>
                  <a:schemeClr val="tx1"/>
                </a:solidFill>
                <a:effectLst/>
                <a:latin typeface="+mn-lt"/>
                <a:ea typeface="+mn-ea"/>
                <a:cs typeface="+mn-cs"/>
              </a:rPr>
              <a:t> plus the percentage figure of the </a:t>
            </a:r>
            <a:r>
              <a:rPr lang="en-US" sz="1200" u="sng" kern="1200" dirty="0">
                <a:solidFill>
                  <a:schemeClr val="tx1"/>
                </a:solidFill>
                <a:effectLst/>
                <a:latin typeface="+mn-lt"/>
                <a:ea typeface="+mn-ea"/>
                <a:cs typeface="+mn-cs"/>
                <a:hlinkClick r:id="rId4"/>
              </a:rPr>
              <a:t>average slope</a:t>
            </a:r>
            <a:r>
              <a:rPr lang="en-US" sz="1200" kern="1200" dirty="0">
                <a:solidFill>
                  <a:schemeClr val="tx1"/>
                </a:solidFill>
                <a:effectLst/>
                <a:latin typeface="+mn-lt"/>
                <a:ea typeface="+mn-ea"/>
                <a:cs typeface="+mn-cs"/>
              </a:rPr>
              <a:t> must be remediated to its natural state for both slope and vegetation.  With average slope of 22.1%, 47.1% of the site must remain in a natural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applicant is requesting a variance to reduce the requirement to 23% of the lot area and has provided a detailed written narrative justifying this request.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cites physical characteristics of the lot that restrict development, the shallow natural slope, the mound of artificial fill that extends from the street level up the hillside. In addition to the narrowness of the lot less than 50 feet wide on the west property 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Staff supports the variance and believes that strict application of the natural state requirement will prevent the property owner from building a home with the same square footage and amenities as other homes in the neighborhood.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also be </a:t>
            </a:r>
            <a:r>
              <a:rPr lang="en-US" sz="1200" kern="1200" dirty="0" err="1">
                <a:solidFill>
                  <a:schemeClr val="tx1"/>
                </a:solidFill>
                <a:effectLst/>
                <a:latin typeface="+mn-lt"/>
                <a:ea typeface="+mn-ea"/>
                <a:cs typeface="+mn-cs"/>
              </a:rPr>
              <a:t>notted</a:t>
            </a:r>
            <a:r>
              <a:rPr lang="en-US" sz="1200" kern="1200" dirty="0">
                <a:solidFill>
                  <a:schemeClr val="tx1"/>
                </a:solidFill>
                <a:effectLst/>
                <a:latin typeface="+mn-lt"/>
                <a:ea typeface="+mn-ea"/>
                <a:cs typeface="+mn-cs"/>
              </a:rPr>
              <a:t> that in addition to the 23% area dedicated to natural state, the project is using California Native plants in the front yard setback and along a portion of the north side yard.  Although the area will be graded, the use of native landscaping will partially meet the intent of the Hillside Protection Ordinance to preserve the natural hillside vegetation.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points of the applicant’s narrative are that: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Site is surrounded by developed single-family lots.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Site has accepted artificial fill which resulted in an artificial increase of the slope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Trees and plants on-site are invasive and non-native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Biological Survey did not identify any plants or animals that should be protected;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the existing site is over a 20% average slope, this new home project is subject to the hillside standards, but the primary slope up from the street is less steep than other typical hillside projects.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combination with some of the other Design Guidelines and Development Standards, the shallow slope causes other complications. The home is designed to fit in with the slope of the hillside and is more stretched out across the lot. A steeper hillside could accommodate a more compact and vertical design that is sunk into the hill, but the shallowness here necessitates a more stretched out home. This means the home takes up a larger percentage of the lot area than normal and the 47% of lot area needed for natural state cannot be reached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Despite applying for the variance for the reasons stated above, the site design still aims to maximize the natural state as much as 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Staff concurs with the Applicant’s statements and recommends that the variance for the natural state is warranted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208282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048353"/>
            <a:ext cx="5661660" cy="3941743"/>
          </a:xfrm>
        </p:spPr>
        <p:txBody>
          <a:bodyPr>
            <a:normAutofit fontScale="85000" lnSpcReduction="20000"/>
          </a:bodyPr>
          <a:lstStyle/>
          <a:p>
            <a:r>
              <a:rPr lang="en-US" sz="1200" b="1" kern="1200" dirty="0">
                <a:solidFill>
                  <a:schemeClr val="tx1"/>
                </a:solidFill>
                <a:effectLst/>
                <a:latin typeface="+mn-lt"/>
                <a:ea typeface="+mn-ea"/>
                <a:cs typeface="+mn-cs"/>
              </a:rPr>
              <a:t>Entitlement Findings</a:t>
            </a:r>
            <a:endParaRPr lang="en-US" sz="1200" b="0" kern="1200" dirty="0">
              <a:solidFill>
                <a:schemeClr val="tx1"/>
              </a:solidFill>
              <a:effectLst/>
              <a:latin typeface="+mn-lt"/>
              <a:ea typeface="+mn-ea"/>
              <a:cs typeface="+mn-cs"/>
            </a:endParaRPr>
          </a:p>
          <a:p>
            <a:pPr marL="0" indent="0">
              <a:buFont typeface="Arial" panose="020B0604020202020204" pitchFamily="34" charset="0"/>
              <a:buNone/>
            </a:pPr>
            <a:r>
              <a:rPr lang="en-US" sz="1200" dirty="0"/>
              <a:t>In order to approve the Hillside Development Permit, Design Review and Variance for the property at 807 Rollin Street the Planning Commission must adopt specific findings with supporting evidence for each entitlement. </a:t>
            </a:r>
          </a:p>
          <a:p>
            <a:pPr marL="0" indent="0">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reviewing the application staff determined that the Project meets all required findings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findings and with supporting evidence are found  in the resolution which is included as Attachment 1 of the staff report.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Findings are not required to adopt the Tree Removal Permit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Environmental Analysis</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accordance with the California Environmental Quality Act (CEQA), the project qualifies for a Categorical Exemption under Section 15332, Class 32 In-Fill Development projects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findings and evidence supporting CEQA determination are also included in the resolution found in Attachment 1 of the staff report.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project is consistent with the applicable General Plan designation and all applicable General Plan policies as well as with applicable zoning designation and regulations.</a:t>
            </a:r>
          </a:p>
          <a:p>
            <a:pPr lvl="0"/>
            <a:r>
              <a:rPr lang="en-US" sz="1200" kern="1200" dirty="0">
                <a:solidFill>
                  <a:schemeClr val="tx1"/>
                </a:solidFill>
                <a:effectLst/>
                <a:latin typeface="+mn-lt"/>
                <a:ea typeface="+mn-ea"/>
                <a:cs typeface="+mn-cs"/>
              </a:rPr>
              <a:t>The proposed development occurs within city limits on a project site of no more than five acres substantially surrounded by urban uses.</a:t>
            </a:r>
          </a:p>
          <a:p>
            <a:pPr lvl="0"/>
            <a:r>
              <a:rPr lang="en-US" sz="1200" kern="1200" dirty="0">
                <a:solidFill>
                  <a:schemeClr val="tx1"/>
                </a:solidFill>
                <a:effectLst/>
                <a:latin typeface="+mn-lt"/>
                <a:ea typeface="+mn-ea"/>
                <a:cs typeface="+mn-cs"/>
              </a:rPr>
              <a:t>The project site has no value as habitat for endangered, rare or threatened species.</a:t>
            </a:r>
          </a:p>
          <a:p>
            <a:pPr lvl="0"/>
            <a:r>
              <a:rPr lang="en-US" sz="1200" kern="1200" dirty="0">
                <a:solidFill>
                  <a:schemeClr val="tx1"/>
                </a:solidFill>
                <a:effectLst/>
                <a:latin typeface="+mn-lt"/>
                <a:ea typeface="+mn-ea"/>
                <a:cs typeface="+mn-cs"/>
              </a:rPr>
              <a:t>Approval of the project would not result in any significant effects relating to traffic, noise, air quality, or water quality.</a:t>
            </a:r>
          </a:p>
          <a:p>
            <a:pPr lvl="0"/>
            <a:r>
              <a:rPr lang="en-US" sz="1200" kern="1200" dirty="0">
                <a:solidFill>
                  <a:schemeClr val="tx1"/>
                </a:solidFill>
                <a:effectLst/>
                <a:latin typeface="+mn-lt"/>
                <a:ea typeface="+mn-ea"/>
                <a:cs typeface="+mn-cs"/>
              </a:rPr>
              <a:t>The site can be adequately served by all required utilities and public services.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3551820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900" y="3310756"/>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731520" y="2433454"/>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December 15, 2020</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dirty="0">
                <a:solidFill>
                  <a:srgbClr val="D2533C"/>
                </a:solidFill>
                <a:latin typeface="Calibri" panose="020F0502020204030204" pitchFamily="34" charset="0"/>
                <a:cs typeface="Calibri" panose="020F0502020204030204" pitchFamily="34" charset="0"/>
              </a:rPr>
              <a:t>Item</a:t>
            </a:r>
            <a:r>
              <a:rPr lang="en-US" sz="4400" b="1" baseline="0" dirty="0">
                <a:solidFill>
                  <a:srgbClr val="D2533C"/>
                </a:solidFill>
                <a:latin typeface="Calibri" panose="020F0502020204030204" pitchFamily="34" charset="0"/>
                <a:cs typeface="Calibri" panose="020F0502020204030204" pitchFamily="34" charset="0"/>
              </a:rPr>
              <a:t> 2 – 807 Rollin Street</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2341-HDP/DRX/VAR/TRP</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   Planning Commission</a:t>
            </a:r>
          </a:p>
        </p:txBody>
      </p:sp>
    </p:spTree>
    <p:extLst>
      <p:ext uri="{BB962C8B-B14F-4D97-AF65-F5344CB8AC3E}">
        <p14:creationId xmlns:p14="http://schemas.microsoft.com/office/powerpoint/2010/main" val="387682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CCAA-44FC-4E98-AE63-E4ED3941A29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2D6EBC-E298-46C9-BB28-C6484DEC806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9B88C-E522-4F01-9567-7B0C26579E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A21705-11C1-4059-B4D6-123370F3C8F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FF7F0-6078-49F6-8823-9C52AAB0A6A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8FB25D-34EA-4569-BB9C-BBF52C2B13CC}"/>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8" name="Footer Placeholder 7">
            <a:extLst>
              <a:ext uri="{FF2B5EF4-FFF2-40B4-BE49-F238E27FC236}">
                <a16:creationId xmlns:a16="http://schemas.microsoft.com/office/drawing/2014/main" id="{31A27DC7-EC77-424C-9472-64116ACCE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BDB4BD-4A23-48B9-8D10-84A9816D07A7}"/>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84783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F7AB-3DBB-4810-B59B-3780690B1E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7F7E5-796A-4931-9FEF-5C81D2C2E488}"/>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4" name="Footer Placeholder 3">
            <a:extLst>
              <a:ext uri="{FF2B5EF4-FFF2-40B4-BE49-F238E27FC236}">
                <a16:creationId xmlns:a16="http://schemas.microsoft.com/office/drawing/2014/main" id="{C7D34F76-DF00-47E1-A844-C7C5C310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20658D-40B3-49D5-8B5F-5A58BD55719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27667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F2D82-103F-4FFC-BC5B-70FCE37A2272}"/>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3" name="Footer Placeholder 2">
            <a:extLst>
              <a:ext uri="{FF2B5EF4-FFF2-40B4-BE49-F238E27FC236}">
                <a16:creationId xmlns:a16="http://schemas.microsoft.com/office/drawing/2014/main" id="{4A7A17DE-7351-43EF-A2D4-6BB9A2AE2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328CAF-409C-4C12-88E0-4308D437B850}"/>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074474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90B5-F275-4FB4-B300-99AFF28F34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86E776-F54D-44E1-818B-2A903B570F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1971-0FE8-41CF-B8FF-215F2EC358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1A9DB-B2D3-4B65-A5CC-5D851437D3B8}"/>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6" name="Footer Placeholder 5">
            <a:extLst>
              <a:ext uri="{FF2B5EF4-FFF2-40B4-BE49-F238E27FC236}">
                <a16:creationId xmlns:a16="http://schemas.microsoft.com/office/drawing/2014/main" id="{1AA32FCF-CB2B-4D12-9268-7F592EAA7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DF76F-4C4C-4E9D-89F3-0383947B279A}"/>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85755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FA9F-27A4-4CE1-8177-6F51414202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740B47-BD90-4582-ABB4-79C3FC246FB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1E695B-4CD5-448B-BAD3-8416338ADC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A1D11-B2DB-4667-A1F0-7D9BEF672876}"/>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6" name="Footer Placeholder 5">
            <a:extLst>
              <a:ext uri="{FF2B5EF4-FFF2-40B4-BE49-F238E27FC236}">
                <a16:creationId xmlns:a16="http://schemas.microsoft.com/office/drawing/2014/main" id="{658FF97A-D6B4-422B-9361-C85D64761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59F38-7B7C-406E-8B80-C82551D8A34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64574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0F4A-2066-4820-8E83-FD03387D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117546-D146-4229-9C3E-12ED8AAD1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297EC-C066-41C7-85BA-D93ABC1731C5}"/>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7B46BE0B-4079-4A45-B6BF-86CC253B3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64ED-EFCD-48D1-A793-5C5DB35ED565}"/>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1017222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54CAE-F553-42D9-A9E7-0A1143AFB1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C7D99C-79B7-403A-8DB0-090DD1CB263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AD1E-4B75-4F73-9133-3F7A76853F0C}"/>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F0404CA0-9A2C-4DE9-9B5D-DA64CE1BA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43C9D-1BF8-43CA-8E28-30AEC1F3FCF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36114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3890-274C-45D5-9195-BB3BF41F33F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956760-9F4D-42DE-BD9C-6388EAD8528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19B565-7464-45D7-900A-61E67BEE0FA8}"/>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2ADF38CD-DD03-41DF-A289-BE748A008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A8F99-E35D-4B45-87B6-A324DA6483F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570176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E932-B5A4-45E8-A33E-F860F7886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3AA58-640D-4997-B126-64D0C534C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6CC1F-8A54-46EB-A605-D73AF4C39F5B}"/>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246D949E-1794-4163-B393-28FC07B18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F741A-FDEB-47E1-A60A-ECB06C24B177}"/>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812905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742F-362B-4C60-A7E9-9371829B9C8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92826-8723-42E5-86C8-80D3D2F302D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968EE-3CD9-4E51-903A-3613A680C9C6}"/>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23667DBE-3835-4277-AA68-3E34E3B66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703E2-8AFB-4CD6-9FAC-413190B62433}"/>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85554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2 – 807 Rollin Street (2341-HDP/DRX/VAR/TRP)</a:t>
            </a:r>
          </a:p>
        </p:txBody>
      </p:sp>
    </p:spTree>
    <p:extLst>
      <p:ext uri="{BB962C8B-B14F-4D97-AF65-F5344CB8AC3E}">
        <p14:creationId xmlns:p14="http://schemas.microsoft.com/office/powerpoint/2010/main" val="85061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E00D-96D8-49AB-9D08-9D018C466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C2AA2-2597-40FA-B29B-8CDD12FDDE2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64C-BC66-4E29-887C-BDFE656D466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2D536-1307-4CF9-A0F2-FDC2006EAB20}"/>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6" name="Footer Placeholder 5">
            <a:extLst>
              <a:ext uri="{FF2B5EF4-FFF2-40B4-BE49-F238E27FC236}">
                <a16:creationId xmlns:a16="http://schemas.microsoft.com/office/drawing/2014/main" id="{8A39F147-74A1-4150-B4E3-94F032D97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91194-A264-4435-847F-568395943840}"/>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58128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C413-3A62-443C-802C-485ED4D2FF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8BA82C-4836-4DC1-A969-020F397A784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97D2E-A18D-4501-B666-6059882E69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5D36BF-724B-44C3-9764-8D1FD902864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4DFBD4-224F-4EFD-904C-D85934E94AB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E76EE-F39D-463C-8123-28F9FEF062D8}"/>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8" name="Footer Placeholder 7">
            <a:extLst>
              <a:ext uri="{FF2B5EF4-FFF2-40B4-BE49-F238E27FC236}">
                <a16:creationId xmlns:a16="http://schemas.microsoft.com/office/drawing/2014/main" id="{E59B8ABA-1D40-4B34-80A7-7B0AD6497E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B126D1-AD35-4D5C-BB57-7BE72E3EF749}"/>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3016789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6BB2-10DA-44F4-A92E-2D2F37736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65C4E-594D-4AA0-9D6C-0C127486E108}"/>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4" name="Footer Placeholder 3">
            <a:extLst>
              <a:ext uri="{FF2B5EF4-FFF2-40B4-BE49-F238E27FC236}">
                <a16:creationId xmlns:a16="http://schemas.microsoft.com/office/drawing/2014/main" id="{F666217D-EA28-4570-8681-F80E1340C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60F87D-A6EC-4145-A8DD-814CBD749B3E}"/>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878899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ACAB0-2C51-4F63-A716-9429FF6F5B88}"/>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3" name="Footer Placeholder 2">
            <a:extLst>
              <a:ext uri="{FF2B5EF4-FFF2-40B4-BE49-F238E27FC236}">
                <a16:creationId xmlns:a16="http://schemas.microsoft.com/office/drawing/2014/main" id="{1860BC78-F76E-4320-BECD-1ADCCCA63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814AB-4C3E-4F87-BA7D-03BBF94DF48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2327730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D794-47C2-4F63-BD30-67E66A28B3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221386-1C8D-469B-AA57-EB0A258F5B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1684C-9C0A-49EB-B7C1-1BD423B447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DA550-D9BE-423F-8F07-D3FE7722BC28}"/>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6" name="Footer Placeholder 5">
            <a:extLst>
              <a:ext uri="{FF2B5EF4-FFF2-40B4-BE49-F238E27FC236}">
                <a16:creationId xmlns:a16="http://schemas.microsoft.com/office/drawing/2014/main" id="{C12589FA-91D5-4993-AA86-0E15718D9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48975-1B55-46F0-BD19-C95AE3BD896D}"/>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361065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9241-9255-480F-92FF-73A8BA4DBD6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87C9A0-1318-43D6-BCAC-C0277ABE39F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073FA3-CBBE-4438-8E01-82D25F4308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A34BA-7D01-4F75-BFEE-0AA9B9046644}"/>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6" name="Footer Placeholder 5">
            <a:extLst>
              <a:ext uri="{FF2B5EF4-FFF2-40B4-BE49-F238E27FC236}">
                <a16:creationId xmlns:a16="http://schemas.microsoft.com/office/drawing/2014/main" id="{42C853F5-B0E0-4817-A6CF-895B1D771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53927-9535-4470-975E-007406D2A446}"/>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1232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2A9F-023D-4A14-A935-8D3061634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1C07E-28AA-4E8F-B1E1-113D4AFA4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0AC7A-5A43-4C11-9AD4-72CD02D7CF75}"/>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77B788EA-750D-46B2-B5DF-92AE545C0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EBE69-B457-410E-9C98-9691296D7EC2}"/>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4140055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E790F-116B-4A72-B997-AA5CACC15AB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133F97-110F-4680-8C4C-ECFFCB856B2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A2F5E-0222-41D8-941A-34CB8D585EAF}"/>
              </a:ext>
            </a:extLst>
          </p:cNvPr>
          <p:cNvSpPr>
            <a:spLocks noGrp="1"/>
          </p:cNvSpPr>
          <p:nvPr>
            <p:ph type="dt" sz="half" idx="10"/>
          </p:nvPr>
        </p:nvSpPr>
        <p:spPr/>
        <p:txBody>
          <a:body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FFAE19CA-3735-49D8-94FD-1085438D8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E358-1B8F-499E-8087-100C89C1E40B}"/>
              </a:ext>
            </a:extLst>
          </p:cNvPr>
          <p:cNvSpPr>
            <a:spLocks noGrp="1"/>
          </p:cNvSpPr>
          <p:nvPr>
            <p:ph type="sldNum" sz="quarter" idx="12"/>
          </p:nvPr>
        </p:nvSpPr>
        <p:spPr/>
        <p:txBody>
          <a:bodyPr/>
          <a:lstStyle/>
          <a:p>
            <a:fld id="{DA06DD1A-1C50-4B17-8F07-EE6F4AF5F096}" type="slidenum">
              <a:rPr lang="en-US" smtClean="0"/>
              <a:t>‹#›</a:t>
            </a:fld>
            <a:endParaRPr lang="en-US"/>
          </a:p>
        </p:txBody>
      </p:sp>
    </p:spTree>
    <p:extLst>
      <p:ext uri="{BB962C8B-B14F-4D97-AF65-F5344CB8AC3E}">
        <p14:creationId xmlns:p14="http://schemas.microsoft.com/office/powerpoint/2010/main" val="152754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B177-9BA9-48C0-8EF6-0F20C63935A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6ACB1-C806-46AD-BAD1-37C3CA00F59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F20DB-5AD3-4D38-ACB9-36493064A2E2}"/>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E9AF4B79-E872-4717-B215-70DA0117D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315F-82A1-43F1-A10C-15540D2A7F4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43719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CBC0-3D9B-4F9C-AE1E-FECBE1B09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21096-2C39-4F85-AB0D-9BFC4012C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BC1B-6701-4AA4-BAAD-2449E3C5EBCB}"/>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BDBF40AF-EA32-4348-9A45-092A647C6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B43E8-3C3B-4A8B-BD0B-3361811DD03C}"/>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194549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BF85C-D910-47D1-A2FB-9FC29381EBD2}"/>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2 – 807 Rollin Street (2341-HDP/DRX/VAR/TRP)</a:t>
            </a:r>
          </a:p>
        </p:txBody>
      </p:sp>
    </p:spTree>
    <p:extLst>
      <p:ext uri="{BB962C8B-B14F-4D97-AF65-F5344CB8AC3E}">
        <p14:creationId xmlns:p14="http://schemas.microsoft.com/office/powerpoint/2010/main" val="253710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FB399-132E-4F26-A757-92955F73C43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71BEC-5907-46C8-9B6D-59EE00BB8D5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EC0EC-7634-4C01-A2C5-427CDF200D3B}"/>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282D0A68-2AA2-4D63-8041-CCED271CE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DFB-9A31-4DF8-8858-1B35F5C052A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66747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2081-222A-4E26-8730-8C7E29DE9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F7582-201E-4544-B119-B915A47377D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A3942-6A5A-4969-B678-A635A37A543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64ED3-1263-430A-A794-03230F6772A8}"/>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6" name="Footer Placeholder 5">
            <a:extLst>
              <a:ext uri="{FF2B5EF4-FFF2-40B4-BE49-F238E27FC236}">
                <a16:creationId xmlns:a16="http://schemas.microsoft.com/office/drawing/2014/main" id="{52FAAAD2-5FAE-413E-8E6F-BA83DDFA0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7FA04-FE6C-4168-AA0F-41E8ACE351FF}"/>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7089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685F-EDA5-4A3F-AA3B-636965787E3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B02D9-47B0-4987-98AF-5F7E009FD1A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DCF898-E0EB-4460-9491-3046AE45D9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F277C-C83F-44EB-AB7A-D2B470D71B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A21C3B-D278-43D0-92C7-FC0A00B103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A4C492-3801-48F0-97B9-F93C3FBE0BA9}"/>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8" name="Footer Placeholder 7">
            <a:extLst>
              <a:ext uri="{FF2B5EF4-FFF2-40B4-BE49-F238E27FC236}">
                <a16:creationId xmlns:a16="http://schemas.microsoft.com/office/drawing/2014/main" id="{4261D5F6-0685-4144-A9AA-9CE6D919A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AF9F-C9F3-401F-B3B5-4EFA3FC5AB4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3450479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612E1-3F72-44E3-87B7-9A34A0FEFF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8F038-285E-4A92-82E7-2CE196A8EBFC}"/>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4" name="Footer Placeholder 3">
            <a:extLst>
              <a:ext uri="{FF2B5EF4-FFF2-40B4-BE49-F238E27FC236}">
                <a16:creationId xmlns:a16="http://schemas.microsoft.com/office/drawing/2014/main" id="{56BCC847-7918-4869-88D1-224702D11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DDDDE-75BE-46FD-B3A8-A722E47DD515}"/>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146463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F7DF50-8645-4FEB-BF2D-BB4E8266C84F}"/>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3" name="Footer Placeholder 2">
            <a:extLst>
              <a:ext uri="{FF2B5EF4-FFF2-40B4-BE49-F238E27FC236}">
                <a16:creationId xmlns:a16="http://schemas.microsoft.com/office/drawing/2014/main" id="{DF0B5469-DC56-43CB-8E81-916977E8A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6806A-02B5-448D-A27B-A5B416786FAD}"/>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21421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4F41-9C4E-4650-9704-6F6601FDBE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D916FF-BE69-48B7-88A7-F76758D2A81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D5C18-0527-43DA-88E0-D54204DB75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A33DF6-BA72-41E4-A803-1EFC0F4F58AE}"/>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6" name="Footer Placeholder 5">
            <a:extLst>
              <a:ext uri="{FF2B5EF4-FFF2-40B4-BE49-F238E27FC236}">
                <a16:creationId xmlns:a16="http://schemas.microsoft.com/office/drawing/2014/main" id="{C487A016-1B80-465F-9B9B-1ED65CF14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3E7CD-C55B-4154-9ECE-80E010F4372E}"/>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288912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9138-EA2C-4000-9E40-43FF143137F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1B66F4-4E74-4BFE-AB6F-400D9CFAA5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CD28A-6319-4214-9E83-960E1DA7A1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4CFB-DC5C-4786-9B3E-278044BE8488}"/>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6" name="Footer Placeholder 5">
            <a:extLst>
              <a:ext uri="{FF2B5EF4-FFF2-40B4-BE49-F238E27FC236}">
                <a16:creationId xmlns:a16="http://schemas.microsoft.com/office/drawing/2014/main" id="{E175855E-06B2-4352-A7D6-0B5DBBAE9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9F5F4-FCDE-46F4-AAD0-6F499A9A8A88}"/>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2563223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1DEF-3309-4825-B6A5-69D2C2ABDD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5E026-4723-42A9-9E90-163C263563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69755-D546-4689-92DF-3CE436743045}"/>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DDA501B0-D766-4E28-AEDD-B29ECA9AF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00A44-77E5-4698-ACE8-B617EB791851}"/>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87305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E95AC-A0D6-466C-BF6C-10FD984029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F70FC-A889-4EF2-9A49-FF6B13D03AB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3C814-409F-4294-A4C3-F7EEC256734A}"/>
              </a:ext>
            </a:extLst>
          </p:cNvPr>
          <p:cNvSpPr>
            <a:spLocks noGrp="1"/>
          </p:cNvSpPr>
          <p:nvPr>
            <p:ph type="dt" sz="half" idx="10"/>
          </p:nvPr>
        </p:nvSpPr>
        <p:spPr/>
        <p:txBody>
          <a:body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807C8163-3C34-4120-A84F-6079A780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554D4-9C11-46E1-B82A-ADF5F579F060}"/>
              </a:ext>
            </a:extLst>
          </p:cNvPr>
          <p:cNvSpPr>
            <a:spLocks noGrp="1"/>
          </p:cNvSpPr>
          <p:nvPr>
            <p:ph type="sldNum" sz="quarter" idx="12"/>
          </p:nvPr>
        </p:nvSpPr>
        <p:spPr/>
        <p:txBody>
          <a:bodyPr/>
          <a:lstStyle/>
          <a:p>
            <a:fld id="{5D1E2836-967A-4F78-9FBF-EBA835BA84FE}" type="slidenum">
              <a:rPr lang="en-US" smtClean="0"/>
              <a:t>‹#›</a:t>
            </a:fld>
            <a:endParaRPr lang="en-US"/>
          </a:p>
        </p:txBody>
      </p:sp>
    </p:spTree>
    <p:extLst>
      <p:ext uri="{BB962C8B-B14F-4D97-AF65-F5344CB8AC3E}">
        <p14:creationId xmlns:p14="http://schemas.microsoft.com/office/powerpoint/2010/main" val="49748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0"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a:solidFill>
                  <a:srgbClr val="D2533C"/>
                </a:solidFill>
                <a:latin typeface="Arial" panose="020B0604020202020204" pitchFamily="34" charset="0"/>
                <a:cs typeface="Arial" panose="020B0604020202020204" pitchFamily="34" charset="0"/>
              </a:rPr>
              <a:t> Item 2 </a:t>
            </a:r>
            <a:r>
              <a:rPr lang="en-US" sz="2000" b="0" dirty="0">
                <a:solidFill>
                  <a:srgbClr val="D2533C"/>
                </a:solidFill>
                <a:latin typeface="Arial" panose="020B0604020202020204" pitchFamily="34" charset="0"/>
                <a:cs typeface="Arial" panose="020B0604020202020204" pitchFamily="34" charset="0"/>
              </a:rPr>
              <a:t>– </a:t>
            </a:r>
            <a:r>
              <a:rPr lang="en-US" sz="1900" b="0" dirty="0">
                <a:solidFill>
                  <a:srgbClr val="D2533C"/>
                </a:solidFill>
                <a:latin typeface="Arial" panose="020B0604020202020204" pitchFamily="34" charset="0"/>
                <a:cs typeface="Arial" panose="020B0604020202020204" pitchFamily="34" charset="0"/>
              </a:rPr>
              <a:t>807 Rollin Street (2341- HDP/DRX/VAR/TRP)</a:t>
            </a:r>
          </a:p>
        </p:txBody>
      </p:sp>
    </p:spTree>
    <p:extLst>
      <p:ext uri="{BB962C8B-B14F-4D97-AF65-F5344CB8AC3E}">
        <p14:creationId xmlns:p14="http://schemas.microsoft.com/office/powerpoint/2010/main" val="212702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B9535A83-3CC0-42E2-AAD8-4E209BAEF54C}"/>
              </a:ext>
            </a:extLst>
          </p:cNvPr>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a:solidFill>
                  <a:srgbClr val="D2533C"/>
                </a:solidFill>
                <a:latin typeface="Arial" panose="020B0604020202020204" pitchFamily="34" charset="0"/>
                <a:cs typeface="Arial" panose="020B0604020202020204" pitchFamily="34" charset="0"/>
              </a:rPr>
              <a:t>Item –</a:t>
            </a:r>
            <a:endParaRPr lang="en-US" sz="2000" b="0" dirty="0">
              <a:solidFill>
                <a:srgbClr val="D2533C"/>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00C09-4A64-4B3E-8BCF-6002BF56B0D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731B3-6398-4763-AA48-B241659B2C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E9CC07-5B3E-4303-88BA-59AC333D1A36}"/>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EA240A6E-243F-4133-BC08-51AB3DB9B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DC495-590D-46B9-A8A3-D23AFB274AC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79793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C9CA-3205-4073-8705-FCBD0B1A5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4E63D-EFB0-4E41-8FDC-E398B92FBC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F1DC5-014C-433C-A816-AC2EE4ADF76F}"/>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844F5A11-C2F6-4CEF-9B1D-C3D96227B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2C289-15BC-4F9E-8B2E-7F084EFDCE60}"/>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92677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7078A-69E2-4B6D-A520-D6B3092EF5B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D8065F-FCAE-4244-A27C-C2E6C7ED5D3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8F9AD-F70A-43E4-903B-92122D5B27AB}"/>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A950606F-97B8-45D2-88F7-6755E7DB3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E3EAE-9818-44AA-B1F1-5F2636EB5A46}"/>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300157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C9CE-A122-4CB0-8E66-FD41D1AAA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7FD45-5F00-44CE-8C90-B37762E9CEA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7BBDE4-587E-4573-8F05-985A19775B1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73300D-919D-4392-94C7-CE8E9A7F6BFE}"/>
              </a:ext>
            </a:extLst>
          </p:cNvPr>
          <p:cNvSpPr>
            <a:spLocks noGrp="1"/>
          </p:cNvSpPr>
          <p:nvPr>
            <p:ph type="dt" sz="half" idx="10"/>
          </p:nvPr>
        </p:nvSpPr>
        <p:spPr/>
        <p:txBody>
          <a:bodyPr/>
          <a:lstStyle/>
          <a:p>
            <a:fld id="{A19E514B-8B28-4E61-9AEA-B6E559C0BF74}" type="datetimeFigureOut">
              <a:rPr lang="en-US" smtClean="0"/>
              <a:t>12/10/2020</a:t>
            </a:fld>
            <a:endParaRPr lang="en-US"/>
          </a:p>
        </p:txBody>
      </p:sp>
      <p:sp>
        <p:nvSpPr>
          <p:cNvPr id="6" name="Footer Placeholder 5">
            <a:extLst>
              <a:ext uri="{FF2B5EF4-FFF2-40B4-BE49-F238E27FC236}">
                <a16:creationId xmlns:a16="http://schemas.microsoft.com/office/drawing/2014/main" id="{C0821C8D-839D-4599-89B8-D05E6CDD0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C91F8-5D14-4635-A68C-F1AA4609BF6C}"/>
              </a:ext>
            </a:extLst>
          </p:cNvPr>
          <p:cNvSpPr>
            <a:spLocks noGrp="1"/>
          </p:cNvSpPr>
          <p:nvPr>
            <p:ph type="sldNum" sz="quarter" idx="12"/>
          </p:nvPr>
        </p:nvSpPr>
        <p:spPr/>
        <p:txBody>
          <a:bodyPr/>
          <a:lstStyle/>
          <a:p>
            <a:fld id="{D6862387-EC38-4997-82EB-DD341E8455A6}" type="slidenum">
              <a:rPr lang="en-US" smtClean="0"/>
              <a:t>‹#›</a:t>
            </a:fld>
            <a:endParaRPr lang="en-US"/>
          </a:p>
        </p:txBody>
      </p:sp>
    </p:spTree>
    <p:extLst>
      <p:ext uri="{BB962C8B-B14F-4D97-AF65-F5344CB8AC3E}">
        <p14:creationId xmlns:p14="http://schemas.microsoft.com/office/powerpoint/2010/main" val="2667903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69166" y="-1"/>
            <a:ext cx="1655932"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December 15, 2020</a:t>
            </a:r>
          </a:p>
        </p:txBody>
      </p:sp>
      <p:sp>
        <p:nvSpPr>
          <p:cNvPr id="14" name="Slide Number Placeholder 5"/>
          <p:cNvSpPr txBox="1">
            <a:spLocks/>
          </p:cNvSpPr>
          <p:nvPr userDrawn="1"/>
        </p:nvSpPr>
        <p:spPr>
          <a:xfrm>
            <a:off x="8220347" y="-9130"/>
            <a:ext cx="56170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7E0EA-986F-436E-84FD-1CC83AE9E47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CC454-E623-4DB0-87FD-B13767DC1B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436BD-F40B-4B4C-B575-624E493C16A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514B-8B28-4E61-9AEA-B6E559C0BF74}" type="datetimeFigureOut">
              <a:rPr lang="en-US" smtClean="0"/>
              <a:t>12/10/2020</a:t>
            </a:fld>
            <a:endParaRPr lang="en-US"/>
          </a:p>
        </p:txBody>
      </p:sp>
      <p:sp>
        <p:nvSpPr>
          <p:cNvPr id="5" name="Footer Placeholder 4">
            <a:extLst>
              <a:ext uri="{FF2B5EF4-FFF2-40B4-BE49-F238E27FC236}">
                <a16:creationId xmlns:a16="http://schemas.microsoft.com/office/drawing/2014/main" id="{CC50BC03-B0CB-4F2C-AF21-62015C4974E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4AD6A8-703F-4FF8-8112-1FD2CFC3296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62387-EC38-4997-82EB-DD341E8455A6}" type="slidenum">
              <a:rPr lang="en-US" smtClean="0"/>
              <a:t>‹#›</a:t>
            </a:fld>
            <a:endParaRPr lang="en-US"/>
          </a:p>
        </p:txBody>
      </p:sp>
    </p:spTree>
    <p:extLst>
      <p:ext uri="{BB962C8B-B14F-4D97-AF65-F5344CB8AC3E}">
        <p14:creationId xmlns:p14="http://schemas.microsoft.com/office/powerpoint/2010/main" val="6096968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264A2-21A8-4403-AAD1-D9450CA4465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810DB-D6CB-456C-97E8-20D12465E1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3813F-49FF-41D7-852D-D3B75A67845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EDD0A-02B2-4E5E-B59B-F757A060A1A7}" type="datetimeFigureOut">
              <a:rPr lang="en-US" smtClean="0"/>
              <a:t>12/10/2020</a:t>
            </a:fld>
            <a:endParaRPr lang="en-US"/>
          </a:p>
        </p:txBody>
      </p:sp>
      <p:sp>
        <p:nvSpPr>
          <p:cNvPr id="5" name="Footer Placeholder 4">
            <a:extLst>
              <a:ext uri="{FF2B5EF4-FFF2-40B4-BE49-F238E27FC236}">
                <a16:creationId xmlns:a16="http://schemas.microsoft.com/office/drawing/2014/main" id="{21031B73-168A-4A2A-9E0E-BC9E7B995B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F8A23E-A86C-4C41-A39D-EBAAD4722D1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6DD1A-1C50-4B17-8F07-EE6F4AF5F096}" type="slidenum">
              <a:rPr lang="en-US" smtClean="0"/>
              <a:t>‹#›</a:t>
            </a:fld>
            <a:endParaRPr lang="en-US"/>
          </a:p>
        </p:txBody>
      </p:sp>
    </p:spTree>
    <p:extLst>
      <p:ext uri="{BB962C8B-B14F-4D97-AF65-F5344CB8AC3E}">
        <p14:creationId xmlns:p14="http://schemas.microsoft.com/office/powerpoint/2010/main" val="156215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1A76B-110D-4301-A03C-CC6DF9A577D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BBCC234-91E3-42F5-817F-7F010B0034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5C0B0-A669-49B0-A058-C030CFFFE37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050FA-77C2-407C-810E-AE782880F942}" type="datetimeFigureOut">
              <a:rPr lang="en-US" smtClean="0"/>
              <a:t>12/10/2020</a:t>
            </a:fld>
            <a:endParaRPr lang="en-US"/>
          </a:p>
        </p:txBody>
      </p:sp>
      <p:sp>
        <p:nvSpPr>
          <p:cNvPr id="5" name="Footer Placeholder 4">
            <a:extLst>
              <a:ext uri="{FF2B5EF4-FFF2-40B4-BE49-F238E27FC236}">
                <a16:creationId xmlns:a16="http://schemas.microsoft.com/office/drawing/2014/main" id="{A1AB3A64-7F91-49B2-8A3F-40FDAC6FCD6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5EAA45-716C-4D1B-8496-B62B36E29B2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2836-967A-4F78-9FBF-EBA835BA84FE}" type="slidenum">
              <a:rPr lang="en-US" smtClean="0"/>
              <a:t>‹#›</a:t>
            </a:fld>
            <a:endParaRPr lang="en-US"/>
          </a:p>
        </p:txBody>
      </p:sp>
    </p:spTree>
    <p:extLst>
      <p:ext uri="{BB962C8B-B14F-4D97-AF65-F5344CB8AC3E}">
        <p14:creationId xmlns:p14="http://schemas.microsoft.com/office/powerpoint/2010/main" val="41285239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7DCD18CC-3E56-4F23-8BC1-AF1EB2AF1F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p14:dur="1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4011" y="1328247"/>
            <a:ext cx="8375973" cy="1046610"/>
          </a:xfrm>
          <a:prstGeom prst="rect">
            <a:avLst/>
          </a:prstGeom>
        </p:spPr>
        <p:txBody>
          <a:bodyPr vert="horz" lIns="91440" tIns="45720" rIns="91440" bIns="45720" rtlCol="0" anchor="t">
            <a:noAutofit/>
          </a:bodyPr>
          <a:lstStyle/>
          <a:p>
            <a:r>
              <a:rPr lang="en-US" sz="2600" b="1" dirty="0"/>
              <a:t>Approve</a:t>
            </a:r>
            <a:r>
              <a:rPr lang="en-US" sz="2600" dirty="0"/>
              <a:t> the Hillside Development Permit, Design Review, Variance, and Tree Removal Permit</a:t>
            </a:r>
          </a:p>
        </p:txBody>
      </p:sp>
      <p:sp>
        <p:nvSpPr>
          <p:cNvPr id="4" name="Content Placeholder 3">
            <a:extLst>
              <a:ext uri="{FF2B5EF4-FFF2-40B4-BE49-F238E27FC236}">
                <a16:creationId xmlns:a16="http://schemas.microsoft.com/office/drawing/2014/main" id="{71A63A7D-7CE7-4690-947F-56C2B0E5B8D1}"/>
              </a:ext>
            </a:extLst>
          </p:cNvPr>
          <p:cNvSpPr txBox="1">
            <a:spLocks/>
          </p:cNvSpPr>
          <p:nvPr/>
        </p:nvSpPr>
        <p:spPr>
          <a:xfrm>
            <a:off x="-2" y="516167"/>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600" dirty="0"/>
              <a:t>Staff Recommendation</a:t>
            </a:r>
          </a:p>
        </p:txBody>
      </p:sp>
      <p:sp>
        <p:nvSpPr>
          <p:cNvPr id="5" name="Content Placeholder 3">
            <a:extLst>
              <a:ext uri="{FF2B5EF4-FFF2-40B4-BE49-F238E27FC236}">
                <a16:creationId xmlns:a16="http://schemas.microsoft.com/office/drawing/2014/main" id="{0180B040-FFBF-4F35-8DE5-9C44356256F6}"/>
              </a:ext>
            </a:extLst>
          </p:cNvPr>
          <p:cNvSpPr txBox="1">
            <a:spLocks/>
          </p:cNvSpPr>
          <p:nvPr/>
        </p:nvSpPr>
        <p:spPr>
          <a:xfrm>
            <a:off x="0" y="3037602"/>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200" dirty="0"/>
              <a:t>Planning Commission Options - Alternatives to Staff Recommendation:</a:t>
            </a:r>
          </a:p>
        </p:txBody>
      </p:sp>
      <p:sp>
        <p:nvSpPr>
          <p:cNvPr id="6" name="Title 1">
            <a:extLst>
              <a:ext uri="{FF2B5EF4-FFF2-40B4-BE49-F238E27FC236}">
                <a16:creationId xmlns:a16="http://schemas.microsoft.com/office/drawing/2014/main" id="{393D47BB-0D48-4CCC-9428-7DF61B4E96C7}"/>
              </a:ext>
            </a:extLst>
          </p:cNvPr>
          <p:cNvSpPr txBox="1">
            <a:spLocks/>
          </p:cNvSpPr>
          <p:nvPr/>
        </p:nvSpPr>
        <p:spPr>
          <a:xfrm>
            <a:off x="261256" y="4372987"/>
            <a:ext cx="8621486" cy="4213509"/>
          </a:xfrm>
          <a:prstGeom prst="rect">
            <a:avLst/>
          </a:prstGeom>
        </p:spPr>
        <p:txBody>
          <a:bodyPr vert="horz" lIns="91440" tIns="45720" rIns="91440" bIns="45720" rtlCol="0" anchor="t">
            <a:normAutofit fontScale="97500"/>
          </a:bodyPr>
          <a:lstStyle/>
          <a:p>
            <a:pPr marL="457200" lvl="0" indent="-457200" defTabSz="914400">
              <a:lnSpc>
                <a:spcPct val="90000"/>
              </a:lnSpc>
              <a:spcBef>
                <a:spcPct val="0"/>
              </a:spcBef>
              <a:buFont typeface="+mj-lt"/>
              <a:buAutoNum type="arabicPeriod"/>
              <a:defRPr/>
            </a:pPr>
            <a:r>
              <a:rPr kumimoji="0" lang="en-US" sz="2500" b="0" i="0" u="none" strike="noStrike" kern="1200" cap="none" spc="0" normalizeH="0" baseline="0" noProof="0" dirty="0">
                <a:ln>
                  <a:noFill/>
                </a:ln>
                <a:solidFill>
                  <a:schemeClr val="tx1"/>
                </a:solidFill>
                <a:effectLst/>
                <a:uLnTx/>
                <a:uFillTx/>
                <a:ea typeface="+mj-ea"/>
                <a:cs typeface="+mj-cs"/>
              </a:rPr>
              <a:t>Approve with </a:t>
            </a:r>
            <a:r>
              <a:rPr lang="en-US" sz="2500" dirty="0">
                <a:ea typeface="+mj-ea"/>
                <a:cs typeface="+mj-cs"/>
              </a:rPr>
              <a:t>modified/</a:t>
            </a:r>
            <a:r>
              <a:rPr kumimoji="0" lang="en-US" sz="2500" b="0" i="0" u="none" strike="noStrike" kern="1200" cap="none" spc="0" normalizeH="0" baseline="0" noProof="0" dirty="0">
                <a:ln>
                  <a:noFill/>
                </a:ln>
                <a:solidFill>
                  <a:schemeClr val="tx1"/>
                </a:solidFill>
                <a:effectLst/>
                <a:uLnTx/>
                <a:uFillTx/>
                <a:ea typeface="+mj-ea"/>
                <a:cs typeface="+mj-cs"/>
              </a:rPr>
              <a:t>additional conditions</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en-US" sz="2500" b="0" i="0" u="none" strike="noStrike" kern="1200" cap="none" spc="0" normalizeH="0" noProof="0" dirty="0">
              <a:ln>
                <a:noFill/>
              </a:ln>
              <a:solidFill>
                <a:schemeClr val="tx1"/>
              </a:solidFill>
              <a:effectLst/>
              <a:uLnTx/>
              <a:uFillTx/>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500" b="0" i="0" u="none" strike="noStrike" kern="1200" cap="none" spc="0" normalizeH="0" baseline="0" noProof="0" dirty="0">
                <a:ln>
                  <a:noFill/>
                </a:ln>
                <a:solidFill>
                  <a:schemeClr val="tx1"/>
                </a:solidFill>
                <a:effectLst/>
                <a:uLnTx/>
                <a:uFillTx/>
                <a:ea typeface="+mj-ea"/>
                <a:cs typeface="+mj-cs"/>
              </a:rPr>
              <a:t>Continue</a:t>
            </a:r>
            <a:r>
              <a:rPr kumimoji="0" lang="en-US" sz="2500" b="0" i="0" u="none" strike="noStrike" kern="1200" cap="none" spc="0" normalizeH="0" noProof="0" dirty="0">
                <a:ln>
                  <a:noFill/>
                </a:ln>
                <a:solidFill>
                  <a:schemeClr val="tx1"/>
                </a:solidFill>
                <a:effectLst/>
                <a:uLnTx/>
                <a:uFillTx/>
                <a:ea typeface="+mj-ea"/>
                <a:cs typeface="+mj-cs"/>
              </a:rPr>
              <a:t> the public hearing</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en-US" sz="2500" b="0" i="0" u="none" strike="noStrike" kern="1200" cap="none" spc="0" normalizeH="0" noProof="0" dirty="0">
              <a:ln>
                <a:noFill/>
              </a:ln>
              <a:solidFill>
                <a:schemeClr val="tx1"/>
              </a:solidFill>
              <a:effectLst/>
              <a:uLnTx/>
              <a:uFillTx/>
              <a:ea typeface="+mj-ea"/>
              <a:cs typeface="+mj-cs"/>
            </a:endParaRPr>
          </a:p>
          <a:p>
            <a:pPr marL="514350" indent="-514350" defTabSz="914400">
              <a:lnSpc>
                <a:spcPct val="90000"/>
              </a:lnSpc>
              <a:spcBef>
                <a:spcPct val="0"/>
              </a:spcBef>
              <a:buFont typeface="+mj-lt"/>
              <a:buAutoNum type="arabicPeriod"/>
              <a:defRPr/>
            </a:pPr>
            <a:r>
              <a:rPr lang="en-US" sz="2500" dirty="0">
                <a:ea typeface="+mj-ea"/>
                <a:cs typeface="+mj-cs"/>
              </a:rPr>
              <a:t>Deny the project</a:t>
            </a:r>
            <a:endParaRPr lang="en-US" sz="2500" dirty="0"/>
          </a:p>
          <a:p>
            <a:pPr marR="0" lvl="0" algn="l" defTabSz="914400" rtl="0" eaLnBrk="1" fontAlgn="auto" latinLnBrk="0" hangingPunct="1">
              <a:lnSpc>
                <a:spcPct val="90000"/>
              </a:lnSpc>
              <a:spcBef>
                <a:spcPct val="0"/>
              </a:spcBef>
              <a:spcAft>
                <a:spcPts val="0"/>
              </a:spcAft>
              <a:buClrTx/>
              <a:buSzTx/>
              <a:tabLst/>
              <a:defRPr/>
            </a:pP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Recorded Sound">
            <a:hlinkClick r:id="" action="ppaction://media"/>
            <a:extLst>
              <a:ext uri="{FF2B5EF4-FFF2-40B4-BE49-F238E27FC236}">
                <a16:creationId xmlns:a16="http://schemas.microsoft.com/office/drawing/2014/main" id="{96522E48-74DA-4C89-BE9E-E816135B4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339335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326673" y="1155727"/>
            <a:ext cx="3242077" cy="769441"/>
          </a:xfrm>
          <a:prstGeom prst="rect">
            <a:avLst/>
          </a:prstGeom>
          <a:noFill/>
        </p:spPr>
        <p:txBody>
          <a:bodyPr wrap="square" rtlCol="0">
            <a:spAutoFit/>
          </a:bodyPr>
          <a:lstStyle/>
          <a:p>
            <a:r>
              <a:rPr lang="en-US" sz="4400" dirty="0"/>
              <a:t>Questions? </a:t>
            </a:r>
          </a:p>
        </p:txBody>
      </p:sp>
      <p:pic>
        <p:nvPicPr>
          <p:cNvPr id="6" name="Recorded Sound">
            <a:hlinkClick r:id="" action="ppaction://media"/>
            <a:extLst>
              <a:ext uri="{FF2B5EF4-FFF2-40B4-BE49-F238E27FC236}">
                <a16:creationId xmlns:a16="http://schemas.microsoft.com/office/drawing/2014/main" id="{1C0F6168-88AA-4F53-89A4-897A1D812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63576685"/>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7C4E5E-3749-4797-AC45-80A047812DDF}"/>
              </a:ext>
            </a:extLst>
          </p:cNvPr>
          <p:cNvSpPr/>
          <p:nvPr/>
        </p:nvSpPr>
        <p:spPr>
          <a:xfrm>
            <a:off x="4223083" y="2733675"/>
            <a:ext cx="601329" cy="11763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a:extLst>
              <a:ext uri="{FF2B5EF4-FFF2-40B4-BE49-F238E27FC236}">
                <a16:creationId xmlns:a16="http://schemas.microsoft.com/office/drawing/2014/main" id="{4BC96237-E96F-4759-8F8A-FF4ABA359A2A}"/>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Aerial View</a:t>
            </a:r>
            <a:endParaRPr lang="en-US" altLang="en-US" sz="4000" dirty="0"/>
          </a:p>
        </p:txBody>
      </p:sp>
      <p:pic>
        <p:nvPicPr>
          <p:cNvPr id="2" name="Picture 1">
            <a:extLst>
              <a:ext uri="{FF2B5EF4-FFF2-40B4-BE49-F238E27FC236}">
                <a16:creationId xmlns:a16="http://schemas.microsoft.com/office/drawing/2014/main" id="{34233776-7F22-4BEC-8458-4A362B4D6BC6}"/>
              </a:ext>
            </a:extLst>
          </p:cNvPr>
          <p:cNvPicPr>
            <a:picLocks noChangeAspect="1"/>
          </p:cNvPicPr>
          <p:nvPr/>
        </p:nvPicPr>
        <p:blipFill>
          <a:blip r:embed="rId5"/>
          <a:stretch>
            <a:fillRect/>
          </a:stretch>
        </p:blipFill>
        <p:spPr>
          <a:xfrm>
            <a:off x="743209" y="1184324"/>
            <a:ext cx="7643028" cy="5295418"/>
          </a:xfrm>
          <a:prstGeom prst="rect">
            <a:avLst/>
          </a:prstGeom>
        </p:spPr>
      </p:pic>
      <p:sp>
        <p:nvSpPr>
          <p:cNvPr id="4" name="TextBox 3"/>
          <p:cNvSpPr txBox="1"/>
          <p:nvPr/>
        </p:nvSpPr>
        <p:spPr>
          <a:xfrm>
            <a:off x="7765999" y="1930986"/>
            <a:ext cx="509900" cy="646331"/>
          </a:xfrm>
          <a:prstGeom prst="rect">
            <a:avLst/>
          </a:prstGeom>
          <a:noFill/>
        </p:spPr>
        <p:txBody>
          <a:bodyPr wrap="square" rtlCol="0">
            <a:spAutoFit/>
          </a:bodyPr>
          <a:lstStyle/>
          <a:p>
            <a:r>
              <a:rPr lang="en-US" sz="3600" b="1" dirty="0"/>
              <a:t>N</a:t>
            </a:r>
            <a:endParaRPr lang="en-US" b="1" dirty="0"/>
          </a:p>
        </p:txBody>
      </p:sp>
      <p:sp>
        <p:nvSpPr>
          <p:cNvPr id="3" name="Arrow: Right 2">
            <a:extLst>
              <a:ext uri="{FF2B5EF4-FFF2-40B4-BE49-F238E27FC236}">
                <a16:creationId xmlns:a16="http://schemas.microsoft.com/office/drawing/2014/main" id="{420C32ED-9293-4D79-A2EC-644068210D30}"/>
              </a:ext>
            </a:extLst>
          </p:cNvPr>
          <p:cNvSpPr/>
          <p:nvPr/>
        </p:nvSpPr>
        <p:spPr>
          <a:xfrm rot="16200000">
            <a:off x="7766965" y="1590007"/>
            <a:ext cx="470762" cy="26382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798E10E1-A87F-4379-B3D9-A1475A732D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6718224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72B54D-3B4C-4E91-84FF-03F23FB2C134}"/>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Street View</a:t>
            </a:r>
            <a:endParaRPr lang="en-US" altLang="en-US" sz="4000" dirty="0"/>
          </a:p>
        </p:txBody>
      </p:sp>
      <p:pic>
        <p:nvPicPr>
          <p:cNvPr id="9" name="Picture 8">
            <a:extLst>
              <a:ext uri="{FF2B5EF4-FFF2-40B4-BE49-F238E27FC236}">
                <a16:creationId xmlns:a16="http://schemas.microsoft.com/office/drawing/2014/main" id="{AD79F94D-3327-4454-A587-9F343109817A}"/>
              </a:ext>
            </a:extLst>
          </p:cNvPr>
          <p:cNvPicPr/>
          <p:nvPr/>
        </p:nvPicPr>
        <p:blipFill>
          <a:blip r:embed="rId5"/>
          <a:stretch>
            <a:fillRect/>
          </a:stretch>
        </p:blipFill>
        <p:spPr>
          <a:xfrm>
            <a:off x="191578" y="1290577"/>
            <a:ext cx="8760844" cy="4276846"/>
          </a:xfrm>
          <a:prstGeom prst="rect">
            <a:avLst/>
          </a:prstGeom>
          <a:ln>
            <a:solidFill>
              <a:schemeClr val="tx1"/>
            </a:solidFill>
          </a:ln>
        </p:spPr>
      </p:pic>
      <p:sp>
        <p:nvSpPr>
          <p:cNvPr id="3" name="TextBox 2">
            <a:extLst>
              <a:ext uri="{FF2B5EF4-FFF2-40B4-BE49-F238E27FC236}">
                <a16:creationId xmlns:a16="http://schemas.microsoft.com/office/drawing/2014/main" id="{0CE408F1-7AE8-458D-89AA-68F0627438AF}"/>
              </a:ext>
            </a:extLst>
          </p:cNvPr>
          <p:cNvSpPr txBox="1"/>
          <p:nvPr/>
        </p:nvSpPr>
        <p:spPr>
          <a:xfrm>
            <a:off x="5116010" y="5660018"/>
            <a:ext cx="3836412" cy="369332"/>
          </a:xfrm>
          <a:prstGeom prst="rect">
            <a:avLst/>
          </a:prstGeom>
          <a:noFill/>
        </p:spPr>
        <p:txBody>
          <a:bodyPr wrap="square" rtlCol="0">
            <a:spAutoFit/>
          </a:bodyPr>
          <a:lstStyle/>
          <a:p>
            <a:pPr algn="r"/>
            <a:r>
              <a:rPr lang="en-US" dirty="0"/>
              <a:t>Looking west, from Rollin Street</a:t>
            </a:r>
          </a:p>
        </p:txBody>
      </p:sp>
      <p:pic>
        <p:nvPicPr>
          <p:cNvPr id="2" name="Recorded Sound">
            <a:hlinkClick r:id="" action="ppaction://media"/>
            <a:extLst>
              <a:ext uri="{FF2B5EF4-FFF2-40B4-BE49-F238E27FC236}">
                <a16:creationId xmlns:a16="http://schemas.microsoft.com/office/drawing/2014/main" id="{6B426ACC-9FDD-4260-A50E-E17C92754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76581878"/>
      </p:ext>
    </p:extLst>
  </p:cSld>
  <p:clrMapOvr>
    <a:masterClrMapping/>
  </p:clrMapOvr>
  <mc:AlternateContent xmlns:mc="http://schemas.openxmlformats.org/markup-compatibility/2006" xmlns:p14="http://schemas.microsoft.com/office/powerpoint/2010/main">
    <mc:Choice Requires="p14">
      <p:transition spd="slow" p14:dur="2000" advClick="0" advTm="59000"/>
    </mc:Choice>
    <mc:Fallback xmlns="">
      <p:transition spd="slow" advClick="0" advTm="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Project Description</a:t>
            </a:r>
            <a:endParaRPr lang="en-US" altLang="en-US" sz="4000" dirty="0"/>
          </a:p>
        </p:txBody>
      </p:sp>
      <p:sp>
        <p:nvSpPr>
          <p:cNvPr id="6" name="TextBox 5">
            <a:extLst>
              <a:ext uri="{FF2B5EF4-FFF2-40B4-BE49-F238E27FC236}">
                <a16:creationId xmlns:a16="http://schemas.microsoft.com/office/drawing/2014/main" id="{06D1432B-8579-47A3-ABC2-A8D13ED9BD41}"/>
              </a:ext>
            </a:extLst>
          </p:cNvPr>
          <p:cNvSpPr txBox="1"/>
          <p:nvPr/>
        </p:nvSpPr>
        <p:spPr>
          <a:xfrm>
            <a:off x="162548" y="1102578"/>
            <a:ext cx="2598821" cy="5539978"/>
          </a:xfrm>
          <a:prstGeom prst="rect">
            <a:avLst/>
          </a:prstGeom>
          <a:noFill/>
        </p:spPr>
        <p:txBody>
          <a:bodyPr wrap="square" rtlCol="0">
            <a:spAutoFit/>
          </a:bodyPr>
          <a:lstStyle/>
          <a:p>
            <a:r>
              <a:rPr lang="en-US" sz="2800" dirty="0"/>
              <a:t>Lot:  </a:t>
            </a:r>
          </a:p>
          <a:p>
            <a:pPr marL="457200" indent="-457200">
              <a:buFont typeface="Arial" panose="020B0604020202020204" pitchFamily="34" charset="0"/>
              <a:buChar char="•"/>
            </a:pPr>
            <a:r>
              <a:rPr lang="en-US" sz="2800" dirty="0"/>
              <a:t>9,970 sf </a:t>
            </a:r>
          </a:p>
          <a:p>
            <a:pPr marL="457200" indent="-457200">
              <a:buFont typeface="Arial" panose="020B0604020202020204" pitchFamily="34" charset="0"/>
              <a:buChar char="•"/>
            </a:pPr>
            <a:r>
              <a:rPr lang="en-US" sz="2800" dirty="0"/>
              <a:t>22.1% slope</a:t>
            </a:r>
          </a:p>
          <a:p>
            <a:endParaRPr lang="en-US" sz="2800" dirty="0"/>
          </a:p>
          <a:p>
            <a:r>
              <a:rPr lang="en-US" sz="2800" dirty="0"/>
              <a:t>House:  </a:t>
            </a:r>
          </a:p>
          <a:p>
            <a:pPr marL="457200" indent="-457200">
              <a:buFont typeface="Arial" panose="020B0604020202020204" pitchFamily="34" charset="0"/>
              <a:buChar char="•"/>
            </a:pPr>
            <a:r>
              <a:rPr lang="en-US" sz="2800" dirty="0"/>
              <a:t>3,411 sf </a:t>
            </a:r>
          </a:p>
          <a:p>
            <a:pPr marL="457200" indent="-457200">
              <a:buFont typeface="Arial" panose="020B0604020202020204" pitchFamily="34" charset="0"/>
              <a:buChar char="•"/>
            </a:pPr>
            <a:r>
              <a:rPr lang="en-US" sz="2800" dirty="0"/>
              <a:t> 3 levels</a:t>
            </a:r>
          </a:p>
          <a:p>
            <a:endParaRPr lang="en-US" sz="2800" dirty="0"/>
          </a:p>
          <a:p>
            <a:r>
              <a:rPr lang="en-US" sz="2800" dirty="0"/>
              <a:t>Attached garage:  </a:t>
            </a:r>
          </a:p>
          <a:p>
            <a:pPr marL="457200" indent="-457200">
              <a:buFont typeface="Arial" panose="020B0604020202020204" pitchFamily="34" charset="0"/>
              <a:buChar char="•"/>
            </a:pPr>
            <a:r>
              <a:rPr lang="en-US" sz="2800" dirty="0"/>
              <a:t>2-car</a:t>
            </a:r>
          </a:p>
          <a:p>
            <a:pPr marL="457200" indent="-457200">
              <a:buFont typeface="Arial" panose="020B0604020202020204" pitchFamily="34" charset="0"/>
              <a:buChar char="•"/>
            </a:pPr>
            <a:r>
              <a:rPr lang="en-US" sz="2800" dirty="0"/>
              <a:t>538 sf</a:t>
            </a:r>
          </a:p>
          <a:p>
            <a:endParaRPr lang="en-US" dirty="0"/>
          </a:p>
        </p:txBody>
      </p:sp>
      <p:pic>
        <p:nvPicPr>
          <p:cNvPr id="2" name="Picture 1">
            <a:extLst>
              <a:ext uri="{FF2B5EF4-FFF2-40B4-BE49-F238E27FC236}">
                <a16:creationId xmlns:a16="http://schemas.microsoft.com/office/drawing/2014/main" id="{EA1C6ACB-3645-43D9-8DCA-99987ECCD12A}"/>
              </a:ext>
            </a:extLst>
          </p:cNvPr>
          <p:cNvPicPr>
            <a:picLocks noChangeAspect="1"/>
          </p:cNvPicPr>
          <p:nvPr/>
        </p:nvPicPr>
        <p:blipFill rotWithShape="1">
          <a:blip r:embed="rId5"/>
          <a:srcRect l="2241" t="3500" r="1780" b="23578"/>
          <a:stretch/>
        </p:blipFill>
        <p:spPr>
          <a:xfrm>
            <a:off x="3229337" y="1223183"/>
            <a:ext cx="5393800" cy="2507600"/>
          </a:xfrm>
          <a:prstGeom prst="rect">
            <a:avLst/>
          </a:prstGeom>
          <a:ln>
            <a:solidFill>
              <a:schemeClr val="tx1"/>
            </a:solidFill>
          </a:ln>
        </p:spPr>
      </p:pic>
      <p:pic>
        <p:nvPicPr>
          <p:cNvPr id="7" name="Picture 6">
            <a:extLst>
              <a:ext uri="{FF2B5EF4-FFF2-40B4-BE49-F238E27FC236}">
                <a16:creationId xmlns:a16="http://schemas.microsoft.com/office/drawing/2014/main" id="{EB538218-6E49-4962-8AC9-C136C30F127F}"/>
              </a:ext>
            </a:extLst>
          </p:cNvPr>
          <p:cNvPicPr/>
          <p:nvPr/>
        </p:nvPicPr>
        <p:blipFill>
          <a:blip r:embed="rId6"/>
          <a:stretch>
            <a:fillRect/>
          </a:stretch>
        </p:blipFill>
        <p:spPr>
          <a:xfrm>
            <a:off x="3204306" y="3935420"/>
            <a:ext cx="5443862" cy="2656326"/>
          </a:xfrm>
          <a:prstGeom prst="rect">
            <a:avLst/>
          </a:prstGeom>
          <a:ln>
            <a:solidFill>
              <a:schemeClr val="tx1"/>
            </a:solidFill>
          </a:ln>
        </p:spPr>
      </p:pic>
      <p:sp>
        <p:nvSpPr>
          <p:cNvPr id="3" name="TextBox 2">
            <a:extLst>
              <a:ext uri="{FF2B5EF4-FFF2-40B4-BE49-F238E27FC236}">
                <a16:creationId xmlns:a16="http://schemas.microsoft.com/office/drawing/2014/main" id="{2EA9069D-A641-427D-9EEC-EE780688F717}"/>
              </a:ext>
            </a:extLst>
          </p:cNvPr>
          <p:cNvSpPr txBox="1"/>
          <p:nvPr/>
        </p:nvSpPr>
        <p:spPr>
          <a:xfrm>
            <a:off x="3507130" y="1331089"/>
            <a:ext cx="1840374" cy="369332"/>
          </a:xfrm>
          <a:prstGeom prst="rect">
            <a:avLst/>
          </a:prstGeom>
          <a:solidFill>
            <a:schemeClr val="bg1"/>
          </a:solidFill>
          <a:ln>
            <a:solidFill>
              <a:schemeClr val="tx1"/>
            </a:solidFill>
          </a:ln>
        </p:spPr>
        <p:txBody>
          <a:bodyPr wrap="square" rtlCol="0">
            <a:spAutoFit/>
          </a:bodyPr>
          <a:lstStyle/>
          <a:p>
            <a:r>
              <a:rPr lang="en-US" dirty="0"/>
              <a:t>Detail of Site Plan</a:t>
            </a:r>
          </a:p>
        </p:txBody>
      </p:sp>
      <p:sp>
        <p:nvSpPr>
          <p:cNvPr id="8" name="TextBox 7">
            <a:extLst>
              <a:ext uri="{FF2B5EF4-FFF2-40B4-BE49-F238E27FC236}">
                <a16:creationId xmlns:a16="http://schemas.microsoft.com/office/drawing/2014/main" id="{8C11968D-82E7-484B-A902-85F9D99196ED}"/>
              </a:ext>
            </a:extLst>
          </p:cNvPr>
          <p:cNvSpPr txBox="1"/>
          <p:nvPr/>
        </p:nvSpPr>
        <p:spPr>
          <a:xfrm>
            <a:off x="6065134" y="4052041"/>
            <a:ext cx="2421038" cy="369332"/>
          </a:xfrm>
          <a:prstGeom prst="rect">
            <a:avLst/>
          </a:prstGeom>
          <a:solidFill>
            <a:schemeClr val="bg1"/>
          </a:solidFill>
          <a:ln>
            <a:solidFill>
              <a:schemeClr val="tx1"/>
            </a:solidFill>
          </a:ln>
        </p:spPr>
        <p:txBody>
          <a:bodyPr wrap="square" rtlCol="0">
            <a:spAutoFit/>
          </a:bodyPr>
          <a:lstStyle/>
          <a:p>
            <a:pPr algn="r"/>
            <a:r>
              <a:rPr lang="en-US" dirty="0"/>
              <a:t>Architectural Rendering</a:t>
            </a:r>
          </a:p>
        </p:txBody>
      </p:sp>
      <p:pic>
        <p:nvPicPr>
          <p:cNvPr id="5" name="Recorded Sound">
            <a:hlinkClick r:id="" action="ppaction://media"/>
            <a:extLst>
              <a:ext uri="{FF2B5EF4-FFF2-40B4-BE49-F238E27FC236}">
                <a16:creationId xmlns:a16="http://schemas.microsoft.com/office/drawing/2014/main" id="{E606F522-28A1-43FE-A967-0D2FB8E116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Roof and Cladding</a:t>
            </a:r>
            <a:endParaRPr lang="en-US" altLang="en-US" sz="4000" dirty="0"/>
          </a:p>
        </p:txBody>
      </p:sp>
      <p:pic>
        <p:nvPicPr>
          <p:cNvPr id="13" name="Picture 12">
            <a:extLst>
              <a:ext uri="{FF2B5EF4-FFF2-40B4-BE49-F238E27FC236}">
                <a16:creationId xmlns:a16="http://schemas.microsoft.com/office/drawing/2014/main" id="{50C6194D-3C8C-4E76-8C74-3C06650D0091}"/>
              </a:ext>
            </a:extLst>
          </p:cNvPr>
          <p:cNvPicPr/>
          <p:nvPr/>
        </p:nvPicPr>
        <p:blipFill>
          <a:blip r:embed="rId5"/>
          <a:stretch>
            <a:fillRect/>
          </a:stretch>
        </p:blipFill>
        <p:spPr>
          <a:xfrm>
            <a:off x="3754761" y="3844294"/>
            <a:ext cx="5240356" cy="2806462"/>
          </a:xfrm>
          <a:prstGeom prst="rect">
            <a:avLst/>
          </a:prstGeom>
          <a:ln>
            <a:solidFill>
              <a:schemeClr val="tx1"/>
            </a:solidFill>
          </a:ln>
        </p:spPr>
      </p:pic>
      <p:pic>
        <p:nvPicPr>
          <p:cNvPr id="11" name="Picture 10">
            <a:extLst>
              <a:ext uri="{FF2B5EF4-FFF2-40B4-BE49-F238E27FC236}">
                <a16:creationId xmlns:a16="http://schemas.microsoft.com/office/drawing/2014/main" id="{20A51908-9A78-4853-B083-800A7F378267}"/>
              </a:ext>
            </a:extLst>
          </p:cNvPr>
          <p:cNvPicPr/>
          <p:nvPr/>
        </p:nvPicPr>
        <p:blipFill>
          <a:blip r:embed="rId6"/>
          <a:stretch>
            <a:fillRect/>
          </a:stretch>
        </p:blipFill>
        <p:spPr>
          <a:xfrm>
            <a:off x="255209" y="1167851"/>
            <a:ext cx="5806544" cy="2787700"/>
          </a:xfrm>
          <a:prstGeom prst="rect">
            <a:avLst/>
          </a:prstGeom>
          <a:ln>
            <a:solidFill>
              <a:schemeClr val="tx1"/>
            </a:solidFill>
          </a:ln>
        </p:spPr>
      </p:pic>
      <p:sp>
        <p:nvSpPr>
          <p:cNvPr id="14" name="TextBox 13">
            <a:extLst>
              <a:ext uri="{FF2B5EF4-FFF2-40B4-BE49-F238E27FC236}">
                <a16:creationId xmlns:a16="http://schemas.microsoft.com/office/drawing/2014/main" id="{AF9333CD-47D4-46F3-9C55-281C8E77FEB3}"/>
              </a:ext>
            </a:extLst>
          </p:cNvPr>
          <p:cNvSpPr txBox="1"/>
          <p:nvPr/>
        </p:nvSpPr>
        <p:spPr>
          <a:xfrm>
            <a:off x="6174768" y="1167851"/>
            <a:ext cx="2306353" cy="646331"/>
          </a:xfrm>
          <a:prstGeom prst="rect">
            <a:avLst/>
          </a:prstGeom>
          <a:solidFill>
            <a:schemeClr val="bg1"/>
          </a:solidFill>
          <a:ln>
            <a:solidFill>
              <a:schemeClr val="tx1"/>
            </a:solidFill>
          </a:ln>
        </p:spPr>
        <p:txBody>
          <a:bodyPr wrap="square" rtlCol="0">
            <a:spAutoFit/>
          </a:bodyPr>
          <a:lstStyle/>
          <a:p>
            <a:r>
              <a:rPr lang="en-US" dirty="0"/>
              <a:t>East (Front) Elevation-</a:t>
            </a:r>
          </a:p>
          <a:p>
            <a:r>
              <a:rPr lang="en-US" dirty="0"/>
              <a:t>From Street</a:t>
            </a:r>
          </a:p>
        </p:txBody>
      </p:sp>
      <p:sp>
        <p:nvSpPr>
          <p:cNvPr id="15" name="TextBox 14">
            <a:extLst>
              <a:ext uri="{FF2B5EF4-FFF2-40B4-BE49-F238E27FC236}">
                <a16:creationId xmlns:a16="http://schemas.microsoft.com/office/drawing/2014/main" id="{6BCE956B-7B69-444D-ADCA-BA318013C741}"/>
              </a:ext>
            </a:extLst>
          </p:cNvPr>
          <p:cNvSpPr txBox="1"/>
          <p:nvPr/>
        </p:nvSpPr>
        <p:spPr>
          <a:xfrm>
            <a:off x="450181" y="6004425"/>
            <a:ext cx="3003282" cy="646331"/>
          </a:xfrm>
          <a:prstGeom prst="rect">
            <a:avLst/>
          </a:prstGeom>
          <a:solidFill>
            <a:schemeClr val="bg1"/>
          </a:solidFill>
          <a:ln>
            <a:solidFill>
              <a:schemeClr val="tx1"/>
            </a:solidFill>
          </a:ln>
        </p:spPr>
        <p:txBody>
          <a:bodyPr wrap="square" rtlCol="0">
            <a:spAutoFit/>
          </a:bodyPr>
          <a:lstStyle/>
          <a:p>
            <a:pPr algn="r"/>
            <a:r>
              <a:rPr lang="en-US" dirty="0"/>
              <a:t>East (Front) Elevation-</a:t>
            </a:r>
          </a:p>
          <a:p>
            <a:pPr algn="r"/>
            <a:r>
              <a:rPr lang="en-US" dirty="0"/>
              <a:t>From Northeast Corner of Lot</a:t>
            </a:r>
          </a:p>
        </p:txBody>
      </p:sp>
      <p:pic>
        <p:nvPicPr>
          <p:cNvPr id="5" name="Recorded Sound">
            <a:hlinkClick r:id="" action="ppaction://media"/>
            <a:extLst>
              <a:ext uri="{FF2B5EF4-FFF2-40B4-BE49-F238E27FC236}">
                <a16:creationId xmlns:a16="http://schemas.microsoft.com/office/drawing/2014/main" id="{EEE98564-00A8-474D-932D-A8288CAF76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40114607"/>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Levels and Height</a:t>
            </a:r>
            <a:endParaRPr lang="en-US" altLang="en-US" sz="4000" dirty="0"/>
          </a:p>
        </p:txBody>
      </p:sp>
      <p:pic>
        <p:nvPicPr>
          <p:cNvPr id="5" name="Picture 4">
            <a:extLst>
              <a:ext uri="{FF2B5EF4-FFF2-40B4-BE49-F238E27FC236}">
                <a16:creationId xmlns:a16="http://schemas.microsoft.com/office/drawing/2014/main" id="{1644239A-A1F8-410A-A251-043713F8131A}"/>
              </a:ext>
            </a:extLst>
          </p:cNvPr>
          <p:cNvPicPr/>
          <p:nvPr/>
        </p:nvPicPr>
        <p:blipFill>
          <a:blip r:embed="rId5"/>
          <a:stretch>
            <a:fillRect/>
          </a:stretch>
        </p:blipFill>
        <p:spPr>
          <a:xfrm>
            <a:off x="274820" y="3626396"/>
            <a:ext cx="8548100" cy="2853346"/>
          </a:xfrm>
          <a:prstGeom prst="rect">
            <a:avLst/>
          </a:prstGeom>
          <a:ln>
            <a:solidFill>
              <a:schemeClr val="tx1"/>
            </a:solidFill>
          </a:ln>
        </p:spPr>
      </p:pic>
      <p:pic>
        <p:nvPicPr>
          <p:cNvPr id="7" name="Picture 6">
            <a:extLst>
              <a:ext uri="{FF2B5EF4-FFF2-40B4-BE49-F238E27FC236}">
                <a16:creationId xmlns:a16="http://schemas.microsoft.com/office/drawing/2014/main" id="{8BFD1B82-9D04-4549-BFB5-9C1B684C3291}"/>
              </a:ext>
            </a:extLst>
          </p:cNvPr>
          <p:cNvPicPr/>
          <p:nvPr/>
        </p:nvPicPr>
        <p:blipFill>
          <a:blip r:embed="rId6"/>
          <a:stretch>
            <a:fillRect/>
          </a:stretch>
        </p:blipFill>
        <p:spPr>
          <a:xfrm>
            <a:off x="274820" y="1185974"/>
            <a:ext cx="8548100" cy="2243026"/>
          </a:xfrm>
          <a:prstGeom prst="rect">
            <a:avLst/>
          </a:prstGeom>
          <a:ln>
            <a:solidFill>
              <a:schemeClr val="tx1"/>
            </a:solidFill>
          </a:ln>
        </p:spPr>
      </p:pic>
      <p:sp>
        <p:nvSpPr>
          <p:cNvPr id="8" name="TextBox 7">
            <a:extLst>
              <a:ext uri="{FF2B5EF4-FFF2-40B4-BE49-F238E27FC236}">
                <a16:creationId xmlns:a16="http://schemas.microsoft.com/office/drawing/2014/main" id="{033AC880-2806-44E3-B12C-2A0E25744690}"/>
              </a:ext>
            </a:extLst>
          </p:cNvPr>
          <p:cNvSpPr txBox="1"/>
          <p:nvPr/>
        </p:nvSpPr>
        <p:spPr>
          <a:xfrm>
            <a:off x="6297178" y="2717214"/>
            <a:ext cx="2306353" cy="369332"/>
          </a:xfrm>
          <a:prstGeom prst="rect">
            <a:avLst/>
          </a:prstGeom>
          <a:solidFill>
            <a:schemeClr val="bg1"/>
          </a:solidFill>
          <a:ln>
            <a:solidFill>
              <a:schemeClr val="tx1"/>
            </a:solidFill>
          </a:ln>
        </p:spPr>
        <p:txBody>
          <a:bodyPr wrap="square" rtlCol="0">
            <a:spAutoFit/>
          </a:bodyPr>
          <a:lstStyle/>
          <a:p>
            <a:r>
              <a:rPr lang="en-US" dirty="0"/>
              <a:t>North (Side) Elevation</a:t>
            </a:r>
          </a:p>
        </p:txBody>
      </p:sp>
      <p:sp>
        <p:nvSpPr>
          <p:cNvPr id="9" name="TextBox 8">
            <a:extLst>
              <a:ext uri="{FF2B5EF4-FFF2-40B4-BE49-F238E27FC236}">
                <a16:creationId xmlns:a16="http://schemas.microsoft.com/office/drawing/2014/main" id="{E6CDEDEE-334F-48FA-B187-5BB66AD9BC57}"/>
              </a:ext>
            </a:extLst>
          </p:cNvPr>
          <p:cNvSpPr txBox="1"/>
          <p:nvPr/>
        </p:nvSpPr>
        <p:spPr>
          <a:xfrm>
            <a:off x="612072" y="5956803"/>
            <a:ext cx="2306353" cy="369332"/>
          </a:xfrm>
          <a:prstGeom prst="rect">
            <a:avLst/>
          </a:prstGeom>
          <a:solidFill>
            <a:schemeClr val="bg1"/>
          </a:solidFill>
          <a:ln>
            <a:solidFill>
              <a:schemeClr val="tx1"/>
            </a:solidFill>
          </a:ln>
        </p:spPr>
        <p:txBody>
          <a:bodyPr wrap="square" rtlCol="0">
            <a:spAutoFit/>
          </a:bodyPr>
          <a:lstStyle/>
          <a:p>
            <a:r>
              <a:rPr lang="en-US" dirty="0"/>
              <a:t>South (Side) Elevation</a:t>
            </a:r>
          </a:p>
        </p:txBody>
      </p:sp>
      <p:pic>
        <p:nvPicPr>
          <p:cNvPr id="2" name="Recorded Sound">
            <a:hlinkClick r:id="" action="ppaction://media"/>
            <a:extLst>
              <a:ext uri="{FF2B5EF4-FFF2-40B4-BE49-F238E27FC236}">
                <a16:creationId xmlns:a16="http://schemas.microsoft.com/office/drawing/2014/main" id="{3B109922-5D1E-4172-99A0-DB2B879A72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45584931"/>
      </p:ext>
    </p:extLst>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E571D4-A8C0-4257-AC47-56DCB4854276}"/>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Design Review – Lot Design</a:t>
            </a:r>
            <a:endParaRPr lang="en-US" altLang="en-US" sz="4000" dirty="0"/>
          </a:p>
        </p:txBody>
      </p:sp>
      <p:pic>
        <p:nvPicPr>
          <p:cNvPr id="10" name="Picture 9">
            <a:extLst>
              <a:ext uri="{FF2B5EF4-FFF2-40B4-BE49-F238E27FC236}">
                <a16:creationId xmlns:a16="http://schemas.microsoft.com/office/drawing/2014/main" id="{AB80F47A-A97A-4D4C-8EED-FEDD21F8C83A}"/>
              </a:ext>
            </a:extLst>
          </p:cNvPr>
          <p:cNvPicPr/>
          <p:nvPr/>
        </p:nvPicPr>
        <p:blipFill>
          <a:blip r:embed="rId5"/>
          <a:stretch>
            <a:fillRect/>
          </a:stretch>
        </p:blipFill>
        <p:spPr>
          <a:xfrm>
            <a:off x="236306" y="1087314"/>
            <a:ext cx="8671388" cy="5235478"/>
          </a:xfrm>
          <a:prstGeom prst="rect">
            <a:avLst/>
          </a:prstGeom>
          <a:ln>
            <a:solidFill>
              <a:schemeClr val="tx1"/>
            </a:solidFill>
          </a:ln>
        </p:spPr>
      </p:pic>
      <p:sp>
        <p:nvSpPr>
          <p:cNvPr id="9" name="TextBox 8">
            <a:extLst>
              <a:ext uri="{FF2B5EF4-FFF2-40B4-BE49-F238E27FC236}">
                <a16:creationId xmlns:a16="http://schemas.microsoft.com/office/drawing/2014/main" id="{E6CDEDEE-334F-48FA-B187-5BB66AD9BC57}"/>
              </a:ext>
            </a:extLst>
          </p:cNvPr>
          <p:cNvSpPr txBox="1"/>
          <p:nvPr/>
        </p:nvSpPr>
        <p:spPr>
          <a:xfrm>
            <a:off x="6518978" y="5852879"/>
            <a:ext cx="2306353" cy="369332"/>
          </a:xfrm>
          <a:prstGeom prst="rect">
            <a:avLst/>
          </a:prstGeom>
          <a:solidFill>
            <a:schemeClr val="bg1"/>
          </a:solidFill>
          <a:ln>
            <a:solidFill>
              <a:schemeClr val="tx1"/>
            </a:solidFill>
          </a:ln>
        </p:spPr>
        <p:txBody>
          <a:bodyPr wrap="square" rtlCol="0">
            <a:spAutoFit/>
          </a:bodyPr>
          <a:lstStyle/>
          <a:p>
            <a:r>
              <a:rPr lang="en-US" dirty="0"/>
              <a:t>West (Rear) Elevation</a:t>
            </a:r>
          </a:p>
        </p:txBody>
      </p:sp>
      <p:pic>
        <p:nvPicPr>
          <p:cNvPr id="2" name="Recorded Sound">
            <a:hlinkClick r:id="" action="ppaction://media"/>
            <a:extLst>
              <a:ext uri="{FF2B5EF4-FFF2-40B4-BE49-F238E27FC236}">
                <a16:creationId xmlns:a16="http://schemas.microsoft.com/office/drawing/2014/main" id="{1A9E4F2E-D62B-40DD-8D8B-8B6C9D4E74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89382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69771F-2010-43E8-B87B-6C04A7EB872D}"/>
              </a:ext>
            </a:extLst>
          </p:cNvPr>
          <p:cNvSpPr>
            <a:spLocks noGrp="1"/>
          </p:cNvSpPr>
          <p:nvPr>
            <p:ph idx="4294967295"/>
          </p:nvPr>
        </p:nvSpPr>
        <p:spPr>
          <a:xfrm>
            <a:off x="418011" y="4600816"/>
            <a:ext cx="8307978" cy="1878925"/>
          </a:xfrm>
        </p:spPr>
        <p:txBody>
          <a:bodyPr numCol="2">
            <a:noAutofit/>
          </a:bodyPr>
          <a:lstStyle/>
          <a:p>
            <a:pPr marL="0" indent="0">
              <a:buNone/>
            </a:pPr>
            <a:r>
              <a:rPr lang="en-US" sz="2000" dirty="0"/>
              <a:t>Request: Reduce from Natural State requirement from 47.1% to 23%</a:t>
            </a:r>
          </a:p>
          <a:p>
            <a:r>
              <a:rPr lang="en-US" sz="2000" dirty="0"/>
              <a:t>Shallow slope of the site and the required height limits dictate use of a low stretched out design. </a:t>
            </a:r>
          </a:p>
          <a:p>
            <a:r>
              <a:rPr lang="en-US" sz="2000" dirty="0"/>
              <a:t>Infill of the site requires substantial grading to create a flat building pad.</a:t>
            </a:r>
          </a:p>
          <a:p>
            <a:r>
              <a:rPr lang="en-US" sz="2000" dirty="0"/>
              <a:t>Front yard although planted with California native plants will be graded and does not count as Natural State </a:t>
            </a:r>
          </a:p>
        </p:txBody>
      </p:sp>
      <p:sp>
        <p:nvSpPr>
          <p:cNvPr id="5" name="Content Placeholder 3">
            <a:extLst>
              <a:ext uri="{FF2B5EF4-FFF2-40B4-BE49-F238E27FC236}">
                <a16:creationId xmlns:a16="http://schemas.microsoft.com/office/drawing/2014/main" id="{A360C16A-733C-4F06-99B2-BC766D06CF8A}"/>
              </a:ext>
            </a:extLst>
          </p:cNvPr>
          <p:cNvSpPr txBox="1">
            <a:spLocks/>
          </p:cNvSpPr>
          <p:nvPr/>
        </p:nvSpPr>
        <p:spPr>
          <a:xfrm>
            <a:off x="0" y="378258"/>
            <a:ext cx="9144000" cy="5476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Variance Request</a:t>
            </a:r>
            <a:endParaRPr lang="en-US" altLang="en-US" sz="4000" dirty="0"/>
          </a:p>
        </p:txBody>
      </p:sp>
      <p:pic>
        <p:nvPicPr>
          <p:cNvPr id="2" name="Picture 1">
            <a:extLst>
              <a:ext uri="{FF2B5EF4-FFF2-40B4-BE49-F238E27FC236}">
                <a16:creationId xmlns:a16="http://schemas.microsoft.com/office/drawing/2014/main" id="{8D2B1087-E8FC-4D13-8C9B-4935722C7BDB}"/>
              </a:ext>
            </a:extLst>
          </p:cNvPr>
          <p:cNvPicPr>
            <a:picLocks noChangeAspect="1"/>
          </p:cNvPicPr>
          <p:nvPr/>
        </p:nvPicPr>
        <p:blipFill>
          <a:blip r:embed="rId5"/>
          <a:stretch>
            <a:fillRect/>
          </a:stretch>
        </p:blipFill>
        <p:spPr>
          <a:xfrm>
            <a:off x="986881" y="1085391"/>
            <a:ext cx="7189077" cy="3355980"/>
          </a:xfrm>
          <a:prstGeom prst="rect">
            <a:avLst/>
          </a:prstGeom>
        </p:spPr>
      </p:pic>
      <p:pic>
        <p:nvPicPr>
          <p:cNvPr id="3" name="Recorded Sound">
            <a:hlinkClick r:id="" action="ppaction://media"/>
            <a:extLst>
              <a:ext uri="{FF2B5EF4-FFF2-40B4-BE49-F238E27FC236}">
                <a16:creationId xmlns:a16="http://schemas.microsoft.com/office/drawing/2014/main" id="{1848470E-B309-494D-8D5F-4A6A73F95A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38135306"/>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69771F-2010-43E8-B87B-6C04A7EB872D}"/>
              </a:ext>
            </a:extLst>
          </p:cNvPr>
          <p:cNvSpPr>
            <a:spLocks noGrp="1"/>
          </p:cNvSpPr>
          <p:nvPr>
            <p:ph idx="4294967295"/>
          </p:nvPr>
        </p:nvSpPr>
        <p:spPr>
          <a:xfrm>
            <a:off x="4849285" y="1547196"/>
            <a:ext cx="3677186" cy="1472452"/>
          </a:xfrm>
        </p:spPr>
        <p:txBody>
          <a:bodyPr>
            <a:noAutofit/>
          </a:bodyPr>
          <a:lstStyle/>
          <a:p>
            <a:pPr marL="0" indent="0">
              <a:buNone/>
            </a:pPr>
            <a:r>
              <a:rPr lang="en-US" sz="2400" dirty="0"/>
              <a:t>Categorical Exemption Section 15332- Class 32, In-Fill Development</a:t>
            </a:r>
          </a:p>
        </p:txBody>
      </p:sp>
      <p:sp>
        <p:nvSpPr>
          <p:cNvPr id="5" name="Content Placeholder 3">
            <a:extLst>
              <a:ext uri="{FF2B5EF4-FFF2-40B4-BE49-F238E27FC236}">
                <a16:creationId xmlns:a16="http://schemas.microsoft.com/office/drawing/2014/main" id="{A360C16A-733C-4F06-99B2-BC766D06CF8A}"/>
              </a:ext>
            </a:extLst>
          </p:cNvPr>
          <p:cNvSpPr txBox="1">
            <a:spLocks/>
          </p:cNvSpPr>
          <p:nvPr/>
        </p:nvSpPr>
        <p:spPr>
          <a:xfrm>
            <a:off x="340243" y="527453"/>
            <a:ext cx="3678863" cy="748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400" dirty="0"/>
              <a:t>Findings</a:t>
            </a:r>
            <a:endParaRPr lang="en-US" altLang="en-US" sz="4000" dirty="0"/>
          </a:p>
        </p:txBody>
      </p:sp>
      <p:sp>
        <p:nvSpPr>
          <p:cNvPr id="4" name="Content Placeholder 3">
            <a:extLst>
              <a:ext uri="{FF2B5EF4-FFF2-40B4-BE49-F238E27FC236}">
                <a16:creationId xmlns:a16="http://schemas.microsoft.com/office/drawing/2014/main" id="{298E1B49-A503-478A-955B-0D19BFF6FB6A}"/>
              </a:ext>
            </a:extLst>
          </p:cNvPr>
          <p:cNvSpPr txBox="1">
            <a:spLocks/>
          </p:cNvSpPr>
          <p:nvPr/>
        </p:nvSpPr>
        <p:spPr>
          <a:xfrm>
            <a:off x="4572000" y="527453"/>
            <a:ext cx="4231757" cy="599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4000" dirty="0"/>
              <a:t>CEQA Review</a:t>
            </a:r>
          </a:p>
        </p:txBody>
      </p:sp>
      <p:sp>
        <p:nvSpPr>
          <p:cNvPr id="6" name="Content Placeholder 7">
            <a:extLst>
              <a:ext uri="{FF2B5EF4-FFF2-40B4-BE49-F238E27FC236}">
                <a16:creationId xmlns:a16="http://schemas.microsoft.com/office/drawing/2014/main" id="{23A4FD30-B048-4DBB-BEEE-5F49EEBBBA65}"/>
              </a:ext>
            </a:extLst>
          </p:cNvPr>
          <p:cNvSpPr txBox="1">
            <a:spLocks/>
          </p:cNvSpPr>
          <p:nvPr/>
        </p:nvSpPr>
        <p:spPr>
          <a:xfrm>
            <a:off x="340243" y="1547195"/>
            <a:ext cx="3871930" cy="2110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Hillside Development Permit</a:t>
            </a:r>
          </a:p>
          <a:p>
            <a:r>
              <a:rPr lang="en-US" sz="2400" dirty="0"/>
              <a:t>Design Review </a:t>
            </a:r>
          </a:p>
          <a:p>
            <a:r>
              <a:rPr lang="en-US" sz="2400" dirty="0"/>
              <a:t>Variance</a:t>
            </a:r>
          </a:p>
          <a:p>
            <a:pPr marL="0" indent="0">
              <a:buNone/>
            </a:pPr>
            <a:endParaRPr lang="en-US" sz="2400" dirty="0"/>
          </a:p>
        </p:txBody>
      </p:sp>
      <p:pic>
        <p:nvPicPr>
          <p:cNvPr id="10" name="Picture 9">
            <a:extLst>
              <a:ext uri="{FF2B5EF4-FFF2-40B4-BE49-F238E27FC236}">
                <a16:creationId xmlns:a16="http://schemas.microsoft.com/office/drawing/2014/main" id="{E508A6D5-699D-42B9-8923-3C657A7C8831}"/>
              </a:ext>
            </a:extLst>
          </p:cNvPr>
          <p:cNvPicPr>
            <a:picLocks noChangeAspect="1"/>
          </p:cNvPicPr>
          <p:nvPr/>
        </p:nvPicPr>
        <p:blipFill>
          <a:blip r:embed="rId5"/>
          <a:stretch>
            <a:fillRect/>
          </a:stretch>
        </p:blipFill>
        <p:spPr>
          <a:xfrm>
            <a:off x="2686443" y="3120814"/>
            <a:ext cx="5653767" cy="3036282"/>
          </a:xfrm>
          <a:prstGeom prst="rect">
            <a:avLst/>
          </a:prstGeom>
        </p:spPr>
      </p:pic>
      <p:pic>
        <p:nvPicPr>
          <p:cNvPr id="11" name="Recorded Sound">
            <a:hlinkClick r:id="" action="ppaction://media"/>
            <a:extLst>
              <a:ext uri="{FF2B5EF4-FFF2-40B4-BE49-F238E27FC236}">
                <a16:creationId xmlns:a16="http://schemas.microsoft.com/office/drawing/2014/main" id="{455A8F72-19E6-4082-9C36-D2D5A149D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49157402"/>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B68C38750A0C4AAF0B72F81EDB06CA" ma:contentTypeVersion="10" ma:contentTypeDescription="Create a new document." ma:contentTypeScope="" ma:versionID="dd96526620fe4620338304dad9543c45">
  <xsd:schema xmlns:xsd="http://www.w3.org/2001/XMLSchema" xmlns:xs="http://www.w3.org/2001/XMLSchema" xmlns:p="http://schemas.microsoft.com/office/2006/metadata/properties" xmlns:ns3="2045bbd5-fe1b-45a3-ab68-3bd6e2f7277e" targetNamespace="http://schemas.microsoft.com/office/2006/metadata/properties" ma:root="true" ma:fieldsID="555d153fd4a6ce67de0e0da1192fc641" ns3:_="">
    <xsd:import namespace="2045bbd5-fe1b-45a3-ab68-3bd6e2f7277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5bbd5-fe1b-45a3-ab68-3bd6e2f7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C14B9-44F7-4C93-A2C2-F4328AB59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45bbd5-fe1b-45a3-ab68-3bd6e2f72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2A1F61-4F43-4E9F-A6ED-494FBB8568DC}">
  <ds:schemaRefs>
    <ds:schemaRef ds:uri="http://purl.org/dc/dcmitype/"/>
    <ds:schemaRef ds:uri="http://schemas.microsoft.com/office/2006/metadata/properties"/>
    <ds:schemaRef ds:uri="http://schemas.microsoft.com/office/2006/documentManagement/types"/>
    <ds:schemaRef ds:uri="http://purl.org/dc/elements/1.1/"/>
    <ds:schemaRef ds:uri="2045bbd5-fe1b-45a3-ab68-3bd6e2f7277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A8EABA6-093D-4A60-906C-75BFA66B2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7220</TotalTime>
  <Words>1945</Words>
  <Application>Microsoft Office PowerPoint</Application>
  <PresentationFormat>On-screen Show (4:3)</PresentationFormat>
  <Paragraphs>165</Paragraphs>
  <Slides>11</Slides>
  <Notes>11</Notes>
  <HiddenSlides>0</HiddenSlides>
  <MMClips>11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Arial</vt:lpstr>
      <vt:lpstr>Calibri</vt:lpstr>
      <vt:lpstr>Calibri Light</vt:lpstr>
      <vt:lpstr>Office Theme</vt:lpstr>
      <vt:lpstr>2_Custom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Kanika Kith</cp:lastModifiedBy>
  <cp:revision>265</cp:revision>
  <cp:lastPrinted>2020-10-09T04:03:33Z</cp:lastPrinted>
  <dcterms:created xsi:type="dcterms:W3CDTF">2017-12-04T17:55:54Z</dcterms:created>
  <dcterms:modified xsi:type="dcterms:W3CDTF">2020-12-10T21:16:02Z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0x010100B3B68C38750A0C4AAF0B72F81EDB06CA</vt:lpwstr>
  </property>
</Properties>
</file>