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81" r:id="rId4"/>
    <p:sldId id="265" r:id="rId5"/>
    <p:sldId id="264" r:id="rId6"/>
    <p:sldId id="305" r:id="rId7"/>
    <p:sldId id="716" r:id="rId8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67" autoAdjust="0"/>
    <p:restoredTop sz="70920" autoAdjust="0"/>
  </p:normalViewPr>
  <p:slideViewPr>
    <p:cSldViewPr snapToGrid="0">
      <p:cViewPr varScale="1">
        <p:scale>
          <a:sx n="68" d="100"/>
          <a:sy n="68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1351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1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 marL="582359" indent="-349415">
              <a:spcBef>
                <a:spcPts val="510"/>
              </a:spcBef>
              <a:buFont typeface="Arial" panose="020B0604020202020204" pitchFamily="34" charset="0"/>
              <a:buChar char="•"/>
            </a:pPr>
            <a:endParaRPr lang="en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6429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 marL="582359" indent="-349415">
              <a:spcBef>
                <a:spcPts val="51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Addresses energy efficiency in Public Sector infrastructure </a:t>
            </a:r>
          </a:p>
          <a:p>
            <a:pPr marL="582359" indent="-349415">
              <a:spcBef>
                <a:spcPts val="51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Supports the California Long-term Energy Efficiency Strategic Plan (CAEESP)</a:t>
            </a:r>
          </a:p>
          <a:p>
            <a:pPr marL="582359" indent="-349415">
              <a:spcBef>
                <a:spcPts val="51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SGVCOG implements the programs while SCE and SCG administer the programs under the auspices of the CPUC </a:t>
            </a:r>
            <a:endParaRPr lang="en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5585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432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194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0:notes"/>
          <p:cNvSpPr txBox="1">
            <a:spLocks noGrp="1"/>
          </p:cNvSpPr>
          <p:nvPr>
            <p:ph type="body" idx="1"/>
          </p:nvPr>
        </p:nvSpPr>
        <p:spPr>
          <a:xfrm>
            <a:off x="701848" y="4473578"/>
            <a:ext cx="560832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897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599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599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4003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440"/>
              <a:buChar char="•"/>
              <a:defRPr/>
            </a:lvl1pPr>
            <a:lvl2pPr marL="685800" lvl="1" indent="-24003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Char char="•"/>
              <a:defRPr/>
            </a:lvl2pPr>
            <a:lvl3pPr marL="1028700" lvl="2" indent="-24002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3pPr>
            <a:lvl4pPr marL="1371600" lvl="3" indent="-24002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4pPr>
            <a:lvl5pPr marL="1714500" lvl="4" indent="-24002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5pPr>
            <a:lvl6pPr marL="2057400" lvl="5" indent="-24002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2400300" lvl="6" indent="-24002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2743200" lvl="7" indent="-24003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3086100" lvl="8" indent="-24003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6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4"/>
            <a:chOff x="0" y="3903669"/>
            <a:chExt cx="9144000" cy="1239924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099" cy="9878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099" cy="98789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19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7999" cy="31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199" cy="1564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199" cy="1269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694148"/>
            <a:ext cx="9143999" cy="1462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San Gabriel Valley </a:t>
            </a:r>
            <a:br>
              <a:rPr lang="en-US" b="1" dirty="0"/>
            </a:br>
            <a:r>
              <a:rPr lang="en-US" b="1" dirty="0"/>
              <a:t>Energy Wise Partnership</a:t>
            </a:r>
            <a:endParaRPr lang="en" b="1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61" y="3813490"/>
            <a:ext cx="1113008" cy="122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86" y="4086062"/>
            <a:ext cx="1113008" cy="678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288" y="4141601"/>
            <a:ext cx="2284353" cy="567479"/>
          </a:xfrm>
          <a:prstGeom prst="rect">
            <a:avLst/>
          </a:prstGeom>
        </p:spPr>
      </p:pic>
      <p:sp>
        <p:nvSpPr>
          <p:cNvPr id="8" name="Shape 92">
            <a:extLst>
              <a:ext uri="{FF2B5EF4-FFF2-40B4-BE49-F238E27FC236}">
                <a16:creationId xmlns:a16="http://schemas.microsoft.com/office/drawing/2014/main" id="{F89B90D9-01CB-4AC5-894E-AB0873E9EB15}"/>
              </a:ext>
            </a:extLst>
          </p:cNvPr>
          <p:cNvSpPr txBox="1">
            <a:spLocks/>
          </p:cNvSpPr>
          <p:nvPr/>
        </p:nvSpPr>
        <p:spPr>
          <a:xfrm>
            <a:off x="623400" y="2571750"/>
            <a:ext cx="8520599" cy="947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South Pasadena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City Council</a:t>
            </a: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500"/>
              </a:spcBef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262463" y="232775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San Gabriel Valley Council of Governments</a:t>
            </a:r>
            <a:endParaRPr lang="en" dirty="0"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464522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2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342900" rtl="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Sub-regional government agency that serves and represents 30 San Gabriel Valley cities, Los Angeles County, and 3 municipal water districts </a:t>
            </a:r>
          </a:p>
          <a:p>
            <a:pPr marL="571500" lvl="0" indent="-342900" rtl="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Works to improve the quality of life for the 2 million residents of the San Gabriel Valley </a:t>
            </a:r>
          </a:p>
          <a:p>
            <a:pPr marL="571500" lvl="0" indent="-342900" rtl="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Addressing issues of importance to the San Gabriel Valley, such as transportation, homelessness, environment, energy, and water 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342900" rtl="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08BA7-BAB7-47B0-B488-3CA32CC3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03" y="4035269"/>
            <a:ext cx="2284353" cy="567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San Gabriel Valley Energy Wise Partnership</a:t>
            </a:r>
            <a:endParaRPr lang="en" dirty="0"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82760" y="772476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2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342900" rtl="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Partnership between the SGVCOG 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SoCalGas (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SoCalGas)</a:t>
            </a: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that provides financial incentives for cities’ direct energy savings through the installation of energy efficiency measures</a:t>
            </a:r>
          </a:p>
          <a:p>
            <a:pPr marL="571500" lvl="0" indent="-342900" rtl="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Provides </a:t>
            </a: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education and outreach efforts related to energy-efficiency and conservation</a:t>
            </a:r>
          </a:p>
          <a:p>
            <a:pPr marL="571500" lvl="0" indent="-342900" rtl="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Funded by the California Public Utilities Commission (CPUC)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40" y="-37261"/>
            <a:ext cx="119126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EASY</a:t>
            </a:r>
            <a:r>
              <a:rPr lang="en-US" dirty="0"/>
              <a:t>: Residential Energy Efficiency Program</a:t>
            </a:r>
            <a:endParaRPr lang="en" dirty="0"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250976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Conducted by SGVCOG staff to assist residents to provide residents with information to increase energy efficiency and reduce their energy bills</a:t>
            </a:r>
          </a:p>
          <a:p>
            <a:pPr marL="571500" lvl="0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customized support and information on rebates and financing options</a:t>
            </a:r>
          </a:p>
          <a:p>
            <a:pPr marL="571500" lvl="0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Bilingual Services Available: English and Chinese </a:t>
            </a:r>
            <a:endParaRPr lang="en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Residents can sign up for an EASY energy assessment on </a:t>
            </a:r>
            <a:r>
              <a:rPr lang="en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sgvenergywise.org/easy 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5193" y="197925"/>
            <a:ext cx="794391" cy="8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600" dirty="0"/>
              <a:t>SGV Go Green: Commercial Energy Efficiency Program</a:t>
            </a:r>
            <a:endParaRPr lang="en" sz="26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977276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Conducted by SGVCOG to 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educate and encourage busines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es,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nonprofits, and public sector facilities 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utilize incentives/rebates in order to adopt energy-efficient practices and become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environmentally-responsibl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Participating organizations will be showcased on the monthly SGVCOG newsletters for their energy efficiency actions 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Bilingual Services Available: English and Chinese </a:t>
            </a:r>
            <a:endParaRPr lang="en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Organizations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sign up for an energy assessment on </a:t>
            </a:r>
            <a:r>
              <a:rPr lang="en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sgvenergywise.org/sgv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n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2" descr="https://static.wixstatic.com/media/f815d4_2cc5423e46a1452eba90df1a637c250e~mv2.jpg/v1/fill/w_544,h_217,al_c,lg_1,q_80/f815d4_2cc5423e46a1452eba90df1a637c250e~mv2.webp">
            <a:extLst>
              <a:ext uri="{FF2B5EF4-FFF2-40B4-BE49-F238E27FC236}">
                <a16:creationId xmlns:a16="http://schemas.microsoft.com/office/drawing/2014/main" id="{9B1B9FCE-7991-426E-AAFB-8E21E9AA56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static.wixstatic.com/media/f815d4_2cc5423e46a1452eba90df1a637c250e~mv2.jpg/v1/fill/w_544,h_217,al_c,lg_1,q_80/f815d4_2cc5423e46a1452eba90df1a637c250e~mv2.webp">
            <a:extLst>
              <a:ext uri="{FF2B5EF4-FFF2-40B4-BE49-F238E27FC236}">
                <a16:creationId xmlns:a16="http://schemas.microsoft.com/office/drawing/2014/main" id="{799C5F54-712B-496F-ABA5-16BBFEAEBD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C2500-0E8A-4149-BD47-75D003314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390" y="3026581"/>
            <a:ext cx="2271610" cy="952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2"/>
          <p:cNvSpPr txBox="1">
            <a:spLocks noGrp="1"/>
          </p:cNvSpPr>
          <p:nvPr>
            <p:ph type="title"/>
          </p:nvPr>
        </p:nvSpPr>
        <p:spPr>
          <a:xfrm>
            <a:off x="947363" y="6115"/>
            <a:ext cx="7406640" cy="101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SoCalGas Rebates</a:t>
            </a:r>
            <a:endParaRPr dirty="0"/>
          </a:p>
        </p:txBody>
      </p:sp>
      <p:sp>
        <p:nvSpPr>
          <p:cNvPr id="715" name="Google Shape;715;p62"/>
          <p:cNvSpPr txBox="1">
            <a:spLocks noGrp="1"/>
          </p:cNvSpPr>
          <p:nvPr>
            <p:ph type="sldNum" idx="12"/>
          </p:nvPr>
        </p:nvSpPr>
        <p:spPr>
          <a:xfrm>
            <a:off x="6899177" y="4655837"/>
            <a:ext cx="12796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/>
          </a:p>
        </p:txBody>
      </p:sp>
      <p:pic>
        <p:nvPicPr>
          <p:cNvPr id="716" name="Google Shape;716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3183"/>
            <a:ext cx="947370" cy="5921062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62"/>
          <p:cNvSpPr/>
          <p:nvPr/>
        </p:nvSpPr>
        <p:spPr>
          <a:xfrm>
            <a:off x="1401571" y="4119593"/>
            <a:ext cx="6498225" cy="485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35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Additional information can be found on: </a:t>
            </a:r>
            <a:endParaRPr sz="1050" dirty="0"/>
          </a:p>
          <a:p>
            <a:pPr algn="ctr"/>
            <a:r>
              <a:rPr lang="en-US" sz="135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https://www.socalgas.com/save-money-and-energy/rebates-and-incentives</a:t>
            </a:r>
            <a:endParaRPr sz="1050" dirty="0"/>
          </a:p>
        </p:txBody>
      </p:sp>
      <p:graphicFrame>
        <p:nvGraphicFramePr>
          <p:cNvPr id="719" name="Google Shape;719;p62"/>
          <p:cNvGraphicFramePr/>
          <p:nvPr>
            <p:extLst>
              <p:ext uri="{D42A27DB-BD31-4B8C-83A1-F6EECF244321}">
                <p14:modId xmlns:p14="http://schemas.microsoft.com/office/powerpoint/2010/main" val="2979836846"/>
              </p:ext>
            </p:extLst>
          </p:nvPr>
        </p:nvGraphicFramePr>
        <p:xfrm>
          <a:off x="1401542" y="896817"/>
          <a:ext cx="6498282" cy="311952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47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9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3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</a:t>
                      </a:r>
                      <a:endParaRPr sz="1100" b="1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Rebate ($)</a:t>
                      </a:r>
                      <a:endParaRPr sz="1100" b="1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Wall Insulation (Before 6/30/2020)</a:t>
                      </a:r>
                      <a:endParaRPr sz="11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$0.30/square feet</a:t>
                      </a:r>
                      <a:endParaRPr sz="11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Attic Insulation (Before 6/30/2020)</a:t>
                      </a:r>
                      <a:endParaRPr sz="11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$0.15/square feet</a:t>
                      </a:r>
                      <a:endParaRPr sz="11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Natural Gas Dryer</a:t>
                      </a:r>
                      <a:endParaRPr sz="11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$75*</a:t>
                      </a:r>
                      <a:endParaRPr sz="11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Pool Heater</a:t>
                      </a:r>
                      <a:endParaRPr sz="11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$300 to $750*</a:t>
                      </a:r>
                      <a:endParaRPr sz="11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Tankless Water Heater</a:t>
                      </a:r>
                      <a:endParaRPr sz="11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$400 to $1,000*</a:t>
                      </a:r>
                      <a:endParaRPr sz="11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 Heater</a:t>
                      </a:r>
                      <a:endParaRPr sz="11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$175*</a:t>
                      </a:r>
                      <a:endParaRPr sz="11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Natural Gas Fireplace Inserts</a:t>
                      </a:r>
                      <a:endParaRPr sz="11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$300 to $500*</a:t>
                      </a:r>
                      <a:endParaRPr sz="11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4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 STAR-certified Natural Gas Furnace</a:t>
                      </a:r>
                      <a:endParaRPr sz="11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$150 to $1,000*</a:t>
                      </a:r>
                      <a:endParaRPr sz="11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3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Gravity Wall Furnace</a:t>
                      </a:r>
                      <a:endParaRPr sz="11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$50*</a:t>
                      </a:r>
                      <a:endParaRPr sz="11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3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Smart Thermostat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$75*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20" name="Google Shape;720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8236" y="0"/>
            <a:ext cx="876322" cy="70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694148"/>
            <a:ext cx="9143999" cy="1462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San Gabriel Valley </a:t>
            </a:r>
            <a:br>
              <a:rPr lang="en-US" b="1" dirty="0"/>
            </a:br>
            <a:r>
              <a:rPr lang="en-US" b="1" dirty="0"/>
              <a:t>Energy Wise Partnership</a:t>
            </a:r>
            <a:endParaRPr lang="en" b="1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61" y="3813490"/>
            <a:ext cx="1113008" cy="122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86" y="4086062"/>
            <a:ext cx="1113008" cy="678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288" y="4141601"/>
            <a:ext cx="2284353" cy="567479"/>
          </a:xfrm>
          <a:prstGeom prst="rect">
            <a:avLst/>
          </a:prstGeom>
        </p:spPr>
      </p:pic>
      <p:sp>
        <p:nvSpPr>
          <p:cNvPr id="8" name="Shape 92">
            <a:extLst>
              <a:ext uri="{FF2B5EF4-FFF2-40B4-BE49-F238E27FC236}">
                <a16:creationId xmlns:a16="http://schemas.microsoft.com/office/drawing/2014/main" id="{F89B90D9-01CB-4AC5-894E-AB0873E9EB15}"/>
              </a:ext>
            </a:extLst>
          </p:cNvPr>
          <p:cNvSpPr txBox="1">
            <a:spLocks/>
          </p:cNvSpPr>
          <p:nvPr/>
        </p:nvSpPr>
        <p:spPr>
          <a:xfrm>
            <a:off x="623400" y="2571750"/>
            <a:ext cx="8520599" cy="947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South Pasadena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City Council</a:t>
            </a: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500"/>
              </a:spcBef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16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400</Words>
  <Application>Microsoft Office PowerPoint</Application>
  <PresentationFormat>On-screen Show (16:9)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Roboto</vt:lpstr>
      <vt:lpstr>Corbel</vt:lpstr>
      <vt:lpstr>geometric</vt:lpstr>
      <vt:lpstr> San Gabriel Valley  Energy Wise Partnership</vt:lpstr>
      <vt:lpstr>San Gabriel Valley Council of Governments</vt:lpstr>
      <vt:lpstr>San Gabriel Valley Energy Wise Partnership</vt:lpstr>
      <vt:lpstr>EASY: Residential Energy Efficiency Program</vt:lpstr>
      <vt:lpstr>SGV Go Green: Commercial Energy Efficiency Program</vt:lpstr>
      <vt:lpstr>SoCalGas Rebates</vt:lpstr>
      <vt:lpstr> San Gabriel Valley  Energy Wise Partnership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ENERGYWISE</dc:title>
  <dc:creator>Stefanie</dc:creator>
  <cp:lastModifiedBy>Arpy Kasparian</cp:lastModifiedBy>
  <cp:revision>61</cp:revision>
  <cp:lastPrinted>2019-08-28T14:46:22Z</cp:lastPrinted>
  <dcterms:modified xsi:type="dcterms:W3CDTF">2020-09-28T18:20:18Z</dcterms:modified>
</cp:coreProperties>
</file>