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349" r:id="rId3"/>
    <p:sldId id="352" r:id="rId4"/>
    <p:sldId id="350" r:id="rId5"/>
    <p:sldId id="351" r:id="rId6"/>
    <p:sldId id="342" r:id="rId7"/>
    <p:sldId id="346" r:id="rId8"/>
    <p:sldId id="354" r:id="rId9"/>
    <p:sldId id="353" r:id="rId10"/>
    <p:sldId id="344" r:id="rId11"/>
    <p:sldId id="355" r:id="rId12"/>
    <p:sldId id="356" r:id="rId1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33C"/>
    <a:srgbClr val="FFFFFF"/>
    <a:srgbClr val="97B5C9"/>
    <a:srgbClr val="93E6CC"/>
    <a:srgbClr val="E20EC4"/>
    <a:srgbClr val="57576E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74923" autoAdjust="0"/>
  </p:normalViewPr>
  <p:slideViewPr>
    <p:cSldViewPr snapToGrid="0">
      <p:cViewPr varScale="1">
        <p:scale>
          <a:sx n="93" d="100"/>
          <a:sy n="93" d="100"/>
        </p:scale>
        <p:origin x="17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6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DBC765-651A-4039-8BD4-6EAA4206E9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41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26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47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5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80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1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>
              <a:spcAft>
                <a:spcPts val="1200"/>
              </a:spcAft>
            </a:pP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70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7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731520" y="2894152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October 21, </a:t>
            </a:r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2020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1261318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Moffat Street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1520" y="2186266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</a:t>
            </a:r>
            <a:r>
              <a:rPr lang="en-US" sz="4000" b="0" baseline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2533</a:t>
            </a:r>
            <a:r>
              <a:rPr lang="en-US" sz="4000" b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-APP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   </a:t>
            </a:r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City Council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Moffatt Street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(2355-APP)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Moffatt Street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(2355-APP)</a:t>
            </a:r>
          </a:p>
          <a:p>
            <a:pPr algn="l">
              <a:tabLst/>
            </a:pP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Moffatt Street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(2355-APP)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3127" y="18258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69166" y="-1"/>
            <a:ext cx="1655932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 smtClean="0"/>
              <a:t>October 21, </a:t>
            </a:r>
            <a:r>
              <a:rPr lang="en-US" altLang="en-US" dirty="0"/>
              <a:t>2020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220347" y="-9130"/>
            <a:ext cx="5617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3"/>
    </mc:Choice>
    <mc:Fallback xmlns="">
      <p:transition spd="slow" advTm="9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221" y="1309288"/>
            <a:ext cx="7276289" cy="1159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Staff Recommendation: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275" y="1338144"/>
            <a:ext cx="8089014" cy="493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000" dirty="0">
                <a:latin typeface="Century Gothic" panose="020B0502020202020204" pitchFamily="34" charset="0"/>
              </a:rPr>
              <a:t>City Council </a:t>
            </a:r>
            <a:r>
              <a:rPr lang="en-US" sz="4000" b="1" dirty="0">
                <a:latin typeface="Century Gothic" panose="020B0502020202020204" pitchFamily="34" charset="0"/>
              </a:rPr>
              <a:t>uphold</a:t>
            </a:r>
            <a:r>
              <a:rPr lang="en-US" sz="4000" dirty="0">
                <a:latin typeface="Century Gothic" panose="020B0502020202020204" pitchFamily="34" charset="0"/>
              </a:rPr>
              <a:t> the </a:t>
            </a:r>
            <a:r>
              <a:rPr lang="en-US" sz="4000" dirty="0" smtClean="0">
                <a:latin typeface="Century Gothic" panose="020B0502020202020204" pitchFamily="34" charset="0"/>
              </a:rPr>
              <a:t>Planning </a:t>
            </a:r>
            <a:r>
              <a:rPr lang="en-US" sz="4000" dirty="0">
                <a:latin typeface="Century Gothic" panose="020B0502020202020204" pitchFamily="34" charset="0"/>
              </a:rPr>
              <a:t>Commission’s approval of Project No. </a:t>
            </a:r>
            <a:r>
              <a:rPr lang="en-US" sz="4000" dirty="0" smtClean="0">
                <a:latin typeface="Century Gothic" panose="020B0502020202020204" pitchFamily="34" charset="0"/>
              </a:rPr>
              <a:t>2191-HDP/TRP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7"/>
    </mc:Choice>
    <mc:Fallback xmlns="">
      <p:transition spd="slow" advTm="2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5946" y="1281285"/>
            <a:ext cx="8785654" cy="1159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Century Gothic" panose="020B0502020202020204" pitchFamily="34" charset="0"/>
              </a:rPr>
              <a:t>City Council Options:</a:t>
            </a:r>
            <a:r>
              <a:rPr lang="en-US" sz="2400" dirty="0">
                <a:latin typeface="Century Gothic" panose="020B0502020202020204" pitchFamily="34" charset="0"/>
              </a:rPr>
              <a:t/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/>
            </a:r>
            <a:br>
              <a:rPr lang="en-US" sz="2400" dirty="0">
                <a:latin typeface="Century Gothic" panose="020B0502020202020204" pitchFamily="34" charset="0"/>
              </a:rPr>
            </a:b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928294"/>
            <a:ext cx="9070427" cy="4303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Approve with additional condition(s) added; or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Send the project back to the PC; 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Deny the project.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88"/>
    </mc:Choice>
    <mc:Fallback xmlns="">
      <p:transition spd="slow" advTm="2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15050" y="2082483"/>
            <a:ext cx="4579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Questions?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6"/>
    </mc:Choice>
    <mc:Fallback xmlns="">
      <p:transition spd="slow" advTm="7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1130752" y="608423"/>
            <a:ext cx="7130884" cy="1973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Font typeface="Arial" charset="0"/>
              <a:buNone/>
            </a:pPr>
            <a:r>
              <a:rPr lang="en-US" altLang="en-US" sz="4800" dirty="0" smtClean="0">
                <a:latin typeface="Century Gothic" pitchFamily="34" charset="0"/>
              </a:rPr>
              <a:t>Appeal </a:t>
            </a:r>
            <a:endParaRPr lang="en-US" altLang="en-US" sz="4400" dirty="0">
              <a:latin typeface="Century Gothic" pitchFamily="34" charset="0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180654" y="1993663"/>
            <a:ext cx="8782692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August 26, 2020 – Micah Haserjian submitted the appeal</a:t>
            </a:r>
          </a:p>
          <a:p>
            <a:pPr lvl="2">
              <a:spcAft>
                <a:spcPts val="1200"/>
              </a:spcAft>
            </a:pPr>
            <a:endParaRPr lang="en-US" sz="2400" dirty="0" smtClean="0"/>
          </a:p>
          <a:p>
            <a:pPr marL="115888" lvl="2" indent="0">
              <a:spcAft>
                <a:spcPts val="1200"/>
              </a:spcAft>
              <a:buNone/>
            </a:pP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lvl="2">
              <a:spcAft>
                <a:spcPts val="1200"/>
              </a:spcAft>
            </a:pP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lvl="2">
              <a:spcAft>
                <a:spcPts val="1200"/>
              </a:spcAft>
            </a:pP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lvl="2">
              <a:spcAft>
                <a:spcPts val="1200"/>
              </a:spcAft>
            </a:pPr>
            <a:endParaRPr lang="en-US" sz="2800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2"/>
    </mc:Choice>
    <mc:Fallback xmlns="">
      <p:transition spd="slow" advTm="1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1130752" y="608423"/>
            <a:ext cx="7130884" cy="705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Font typeface="Arial" charset="0"/>
              <a:buNone/>
            </a:pPr>
            <a:r>
              <a:rPr lang="en-US" altLang="en-US" sz="4400" dirty="0" smtClean="0">
                <a:latin typeface="Century Gothic" pitchFamily="34" charset="0"/>
              </a:rPr>
              <a:t>Background History</a:t>
            </a:r>
            <a:endParaRPr lang="en-US" altLang="en-US" sz="4000" dirty="0">
              <a:latin typeface="Century Gothic" pitchFamily="34" charset="0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208908" y="1509250"/>
            <a:ext cx="8782692" cy="453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>
              <a:spcAft>
                <a:spcPts val="1800"/>
              </a:spcAft>
            </a:pPr>
            <a:r>
              <a:rPr lang="en-US" sz="2800" dirty="0" smtClean="0">
                <a:latin typeface="Century Gothic" panose="020B0502020202020204" pitchFamily="34" charset="0"/>
              </a:rPr>
              <a:t>March 10, 2020 </a:t>
            </a:r>
            <a:r>
              <a:rPr lang="en-US" sz="2800" dirty="0" smtClean="0">
                <a:latin typeface="Century Gothic" panose="020B0502020202020204" pitchFamily="34" charset="0"/>
              </a:rPr>
              <a:t>–1</a:t>
            </a:r>
            <a:r>
              <a:rPr lang="en-US" sz="2800" baseline="30000" dirty="0" smtClean="0">
                <a:latin typeface="Century Gothic" panose="020B0502020202020204" pitchFamily="34" charset="0"/>
              </a:rPr>
              <a:t>st</a:t>
            </a:r>
            <a:r>
              <a:rPr lang="en-US" sz="2800" dirty="0" smtClean="0">
                <a:latin typeface="Century Gothic" panose="020B0502020202020204" pitchFamily="34" charset="0"/>
              </a:rPr>
              <a:t> Planning </a:t>
            </a:r>
            <a:r>
              <a:rPr lang="en-US" sz="2800" dirty="0" smtClean="0">
                <a:latin typeface="Century Gothic" panose="020B0502020202020204" pitchFamily="34" charset="0"/>
              </a:rPr>
              <a:t>Commission review. (Continued)</a:t>
            </a:r>
          </a:p>
          <a:p>
            <a:pPr lvl="2">
              <a:spcAft>
                <a:spcPts val="1800"/>
              </a:spcAft>
            </a:pPr>
            <a:r>
              <a:rPr lang="en-US" sz="2800" dirty="0" smtClean="0">
                <a:latin typeface="Century Gothic" panose="020B0502020202020204" pitchFamily="34" charset="0"/>
              </a:rPr>
              <a:t>June 9, 2020 </a:t>
            </a:r>
            <a:r>
              <a:rPr lang="en-US" sz="2800" dirty="0">
                <a:latin typeface="Century Gothic" panose="020B0502020202020204" pitchFamily="34" charset="0"/>
              </a:rPr>
              <a:t>– </a:t>
            </a:r>
            <a:r>
              <a:rPr lang="en-US" sz="2800" dirty="0" smtClean="0">
                <a:latin typeface="Century Gothic" panose="020B0502020202020204" pitchFamily="34" charset="0"/>
              </a:rPr>
              <a:t>Continuation request from Applicant and Staff</a:t>
            </a:r>
          </a:p>
          <a:p>
            <a:pPr lvl="2">
              <a:spcAft>
                <a:spcPts val="1800"/>
              </a:spcAft>
            </a:pPr>
            <a:r>
              <a:rPr lang="en-US" sz="2800" dirty="0" smtClean="0">
                <a:latin typeface="Century Gothic" panose="020B0502020202020204" pitchFamily="34" charset="0"/>
              </a:rPr>
              <a:t>July 14, 2020 </a:t>
            </a:r>
            <a:r>
              <a:rPr lang="en-US" sz="2800" dirty="0" smtClean="0">
                <a:latin typeface="Century Gothic" panose="020B0502020202020204" pitchFamily="34" charset="0"/>
              </a:rPr>
              <a:t>–2</a:t>
            </a:r>
            <a:r>
              <a:rPr lang="en-US" sz="2800" baseline="30000" dirty="0" smtClean="0">
                <a:latin typeface="Century Gothic" panose="020B0502020202020204" pitchFamily="34" charset="0"/>
              </a:rPr>
              <a:t>nd</a:t>
            </a:r>
            <a:r>
              <a:rPr lang="en-US" sz="2800" dirty="0" smtClean="0">
                <a:latin typeface="Century Gothic" panose="020B0502020202020204" pitchFamily="34" charset="0"/>
              </a:rPr>
              <a:t> Planning </a:t>
            </a:r>
            <a:r>
              <a:rPr lang="en-US" sz="2800" dirty="0">
                <a:latin typeface="Century Gothic" panose="020B0502020202020204" pitchFamily="34" charset="0"/>
              </a:rPr>
              <a:t>Commission review. (Continued)</a:t>
            </a:r>
          </a:p>
          <a:p>
            <a:pPr lvl="2">
              <a:spcAft>
                <a:spcPts val="1800"/>
              </a:spcAft>
            </a:pPr>
            <a:r>
              <a:rPr lang="en-US" sz="2800" dirty="0" smtClean="0">
                <a:latin typeface="Century Gothic" panose="020B0502020202020204" pitchFamily="34" charset="0"/>
              </a:rPr>
              <a:t>August 11, 2020 </a:t>
            </a:r>
            <a:r>
              <a:rPr lang="en-US" sz="2800" dirty="0" smtClean="0">
                <a:latin typeface="Century Gothic" panose="020B0502020202020204" pitchFamily="34" charset="0"/>
              </a:rPr>
              <a:t>–3</a:t>
            </a:r>
            <a:r>
              <a:rPr lang="en-US" sz="2800" baseline="30000" dirty="0" smtClean="0">
                <a:latin typeface="Century Gothic" panose="020B0502020202020204" pitchFamily="34" charset="0"/>
              </a:rPr>
              <a:t>rd</a:t>
            </a:r>
            <a:r>
              <a:rPr lang="en-US" sz="2800" dirty="0" smtClean="0">
                <a:latin typeface="Century Gothic" panose="020B0502020202020204" pitchFamily="34" charset="0"/>
              </a:rPr>
              <a:t> Planning </a:t>
            </a:r>
            <a:r>
              <a:rPr lang="en-US" sz="2800" dirty="0">
                <a:latin typeface="Century Gothic" panose="020B0502020202020204" pitchFamily="34" charset="0"/>
              </a:rPr>
              <a:t>Commission </a:t>
            </a:r>
            <a:r>
              <a:rPr lang="en-US" sz="2800" dirty="0" smtClean="0">
                <a:latin typeface="Century Gothic" panose="020B0502020202020204" pitchFamily="34" charset="0"/>
              </a:rPr>
              <a:t>review. Passes 5-0.</a:t>
            </a:r>
            <a:endParaRPr lang="en-US" sz="2400" dirty="0" smtClean="0"/>
          </a:p>
          <a:p>
            <a:pPr marL="115888" lvl="2" indent="0">
              <a:spcAft>
                <a:spcPts val="1200"/>
              </a:spcAft>
              <a:buNone/>
            </a:pP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lvl="2">
              <a:spcAft>
                <a:spcPts val="1200"/>
              </a:spcAft>
            </a:pP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lvl="2">
              <a:spcAft>
                <a:spcPts val="1200"/>
              </a:spcAft>
            </a:pP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lvl="2">
              <a:spcAft>
                <a:spcPts val="1200"/>
              </a:spcAft>
            </a:pPr>
            <a:endParaRPr lang="en-US" sz="2800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57"/>
    </mc:Choice>
    <mc:Fallback xmlns="">
      <p:transition spd="slow" advTm="83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2955" y="4918910"/>
            <a:ext cx="5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107905" y="5626434"/>
            <a:ext cx="0" cy="8377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991" y="1077432"/>
            <a:ext cx="9238991" cy="3934447"/>
          </a:xfrm>
          <a:prstGeom prst="rect">
            <a:avLst/>
          </a:prstGeom>
        </p:spPr>
      </p:pic>
      <p:sp>
        <p:nvSpPr>
          <p:cNvPr id="7" name="Text Box 15"/>
          <p:cNvSpPr txBox="1"/>
          <p:nvPr/>
        </p:nvSpPr>
        <p:spPr>
          <a:xfrm>
            <a:off x="6181228" y="2214059"/>
            <a:ext cx="1174765" cy="42085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8" name="Text Box 13"/>
          <p:cNvSpPr txBox="1"/>
          <p:nvPr/>
        </p:nvSpPr>
        <p:spPr>
          <a:xfrm>
            <a:off x="7616584" y="2466972"/>
            <a:ext cx="126682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4519 Lowell Ave.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59"/>
    </mc:Choice>
    <mc:Fallback xmlns="">
      <p:transition spd="slow" advTm="72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47" y="556209"/>
            <a:ext cx="7848600" cy="61031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6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7"/>
    </mc:Choice>
    <mc:Fallback xmlns="">
      <p:transition spd="slow" advTm="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437" y="496509"/>
            <a:ext cx="8423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Previous Alternative Street Design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5" y="1412916"/>
            <a:ext cx="9058525" cy="427451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6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62"/>
    </mc:Choice>
    <mc:Fallback xmlns="">
      <p:transition spd="slow" advTm="4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5"/>
          <a:stretch>
            <a:fillRect/>
          </a:stretch>
        </p:blipFill>
        <p:spPr>
          <a:xfrm>
            <a:off x="443345" y="1302328"/>
            <a:ext cx="8331200" cy="512618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674253" y="3685021"/>
            <a:ext cx="5456382" cy="1803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8661978" y="5735204"/>
            <a:ext cx="12700" cy="4254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Box 14"/>
          <p:cNvSpPr txBox="1"/>
          <p:nvPr/>
        </p:nvSpPr>
        <p:spPr>
          <a:xfrm>
            <a:off x="8495145" y="5462154"/>
            <a:ext cx="279400" cy="273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endParaRPr lang="en-US" sz="1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3855" y="486705"/>
            <a:ext cx="8423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New Alternative Street Design</a:t>
            </a:r>
            <a:endParaRPr lang="en-US" sz="4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24"/>
    </mc:Choice>
    <mc:Fallback xmlns="">
      <p:transition spd="slow" advTm="70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275663" y="399547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Font typeface="Arial" charset="0"/>
              <a:buNone/>
            </a:pPr>
            <a:r>
              <a:rPr lang="en-US" altLang="en-US" sz="4400" dirty="0" smtClean="0">
                <a:latin typeface="Century Gothic" pitchFamily="34" charset="0"/>
              </a:rPr>
              <a:t>August 11, 2020 PC 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0" y="1089451"/>
            <a:ext cx="8991600" cy="561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>
              <a:spcAft>
                <a:spcPts val="1200"/>
              </a:spcAft>
            </a:pPr>
            <a:r>
              <a:rPr lang="en-US" sz="2800" dirty="0" smtClean="0">
                <a:latin typeface="Century Gothic" panose="020B0502020202020204" pitchFamily="34" charset="0"/>
              </a:rPr>
              <a:t>Project passes 5-0</a:t>
            </a:r>
          </a:p>
          <a:p>
            <a:pPr lvl="2">
              <a:spcAft>
                <a:spcPts val="1200"/>
              </a:spcAft>
            </a:pPr>
            <a:r>
              <a:rPr lang="en-US" sz="2800" dirty="0" smtClean="0">
                <a:latin typeface="Century Gothic" panose="020B0502020202020204" pitchFamily="34" charset="0"/>
              </a:rPr>
              <a:t>Questions from Commission: </a:t>
            </a:r>
          </a:p>
          <a:p>
            <a:pPr lvl="3">
              <a:spcAft>
                <a:spcPts val="1200"/>
              </a:spcAft>
            </a:pPr>
            <a:r>
              <a:rPr lang="en-US" sz="2800" dirty="0" smtClean="0">
                <a:latin typeface="Century Gothic" panose="020B0502020202020204" pitchFamily="34" charset="0"/>
              </a:rPr>
              <a:t>Hook-</a:t>
            </a:r>
            <a:r>
              <a:rPr lang="en-US" sz="2800" dirty="0">
                <a:latin typeface="Century Gothic" panose="020B0502020202020204" pitchFamily="34" charset="0"/>
              </a:rPr>
              <a:t>u</a:t>
            </a:r>
            <a:r>
              <a:rPr lang="en-US" sz="2800" dirty="0" smtClean="0">
                <a:latin typeface="Century Gothic" panose="020B0502020202020204" pitchFamily="34" charset="0"/>
              </a:rPr>
              <a:t>ps to utilities for the new homes</a:t>
            </a:r>
            <a:endParaRPr lang="en-US" sz="2800" dirty="0">
              <a:latin typeface="Century Gothic" panose="020B0502020202020204" pitchFamily="34" charset="0"/>
            </a:endParaRPr>
          </a:p>
          <a:p>
            <a:pPr lvl="3">
              <a:spcAft>
                <a:spcPts val="1200"/>
              </a:spcAft>
            </a:pPr>
            <a:r>
              <a:rPr lang="en-US" sz="2800" dirty="0" smtClean="0">
                <a:latin typeface="Century Gothic" panose="020B0502020202020204" pitchFamily="34" charset="0"/>
              </a:rPr>
              <a:t>Concern with CEQA and </a:t>
            </a:r>
            <a:r>
              <a:rPr lang="en-US" sz="2800" dirty="0" smtClean="0">
                <a:latin typeface="Century Gothic" panose="020B0502020202020204" pitchFamily="34" charset="0"/>
              </a:rPr>
              <a:t>who’s </a:t>
            </a:r>
            <a:r>
              <a:rPr lang="en-US" sz="2800" dirty="0" smtClean="0">
                <a:latin typeface="Century Gothic" panose="020B0502020202020204" pitchFamily="34" charset="0"/>
              </a:rPr>
              <a:t>the lead </a:t>
            </a:r>
            <a:r>
              <a:rPr lang="en-US" sz="2800" dirty="0" smtClean="0">
                <a:latin typeface="Century Gothic" panose="020B0502020202020204" pitchFamily="34" charset="0"/>
              </a:rPr>
              <a:t>agency.</a:t>
            </a:r>
            <a:endParaRPr lang="en-US" sz="2800" dirty="0">
              <a:latin typeface="Century Gothic" panose="020B0502020202020204" pitchFamily="34" charset="0"/>
            </a:endParaRPr>
          </a:p>
          <a:p>
            <a:pPr lvl="2">
              <a:spcAft>
                <a:spcPts val="1200"/>
              </a:spcAft>
            </a:pP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lvl="2">
              <a:spcAft>
                <a:spcPts val="1200"/>
              </a:spcAft>
            </a:pP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lvl="2">
              <a:spcAft>
                <a:spcPts val="1200"/>
              </a:spcAft>
            </a:pPr>
            <a:endParaRPr lang="en-US" sz="2800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51"/>
    </mc:Choice>
    <mc:Fallback xmlns="">
      <p:transition spd="slow" advTm="106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0" y="46005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Font typeface="Arial" charset="0"/>
              <a:buNone/>
            </a:pPr>
            <a:r>
              <a:rPr lang="en-US" altLang="en-US" sz="2800" dirty="0" smtClean="0">
                <a:latin typeface="Century Gothic" pitchFamily="34" charset="0"/>
              </a:rPr>
              <a:t>Issues Raised by Mr. Micah Haserjian</a:t>
            </a:r>
            <a:endParaRPr lang="en-US" altLang="en-US" sz="2800" dirty="0"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0" y="1007747"/>
            <a:ext cx="9144000" cy="569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>
              <a:spcAft>
                <a:spcPts val="1200"/>
              </a:spcAft>
              <a:buFont typeface="+mj-lt"/>
              <a:buAutoNum type="arabicPeriod"/>
            </a:pPr>
            <a:r>
              <a:rPr lang="en-US" sz="2000" i="1" dirty="0" smtClean="0"/>
              <a:t>Concerned about developer rights to build the road on the easement </a:t>
            </a:r>
          </a:p>
          <a:p>
            <a:pPr lvl="2">
              <a:spcAft>
                <a:spcPts val="1200"/>
              </a:spcAft>
              <a:buFont typeface="+mj-lt"/>
              <a:buAutoNum type="arabicPeriod"/>
            </a:pPr>
            <a:r>
              <a:rPr lang="en-US" sz="2000" i="1" dirty="0" smtClean="0"/>
              <a:t>Concerned that the easement lies on 4 privately owned parcels. </a:t>
            </a:r>
          </a:p>
          <a:p>
            <a:pPr lvl="2">
              <a:spcAft>
                <a:spcPts val="1200"/>
              </a:spcAft>
              <a:buFont typeface="+mj-lt"/>
              <a:buAutoNum type="arabicPeriod"/>
            </a:pPr>
            <a:r>
              <a:rPr lang="en-US" sz="2000" i="1" dirty="0"/>
              <a:t>P</a:t>
            </a:r>
            <a:r>
              <a:rPr lang="en-US" sz="2000" i="1" dirty="0" smtClean="0"/>
              <a:t>roposed street would be a burden to the neighborhood</a:t>
            </a:r>
            <a:endParaRPr lang="en-US" sz="2000" i="1" dirty="0" smtClean="0"/>
          </a:p>
          <a:p>
            <a:pPr lvl="2">
              <a:spcAft>
                <a:spcPts val="1200"/>
              </a:spcAft>
              <a:buFont typeface="+mj-lt"/>
              <a:buAutoNum type="arabicPeriod"/>
            </a:pPr>
            <a:r>
              <a:rPr lang="en-US" sz="2000" i="1" dirty="0" smtClean="0"/>
              <a:t>Proposed </a:t>
            </a:r>
            <a:r>
              <a:rPr lang="en-US" sz="2000" i="1" dirty="0"/>
              <a:t>street does not provide access to all 13 </a:t>
            </a:r>
            <a:r>
              <a:rPr lang="en-US" sz="2000" i="1" dirty="0" smtClean="0"/>
              <a:t>lots </a:t>
            </a:r>
            <a:r>
              <a:rPr lang="en-US" sz="2000" i="1" dirty="0"/>
              <a:t>listed on the easement. </a:t>
            </a:r>
            <a:endParaRPr lang="en-US" sz="2000" i="1" dirty="0" smtClean="0"/>
          </a:p>
          <a:p>
            <a:pPr lvl="2">
              <a:spcAft>
                <a:spcPts val="1200"/>
              </a:spcAft>
              <a:buFont typeface="+mj-lt"/>
              <a:buAutoNum type="arabicPeriod"/>
            </a:pPr>
            <a:r>
              <a:rPr lang="en-US" sz="2000" i="1" dirty="0" smtClean="0"/>
              <a:t>Disagreed with CEQA </a:t>
            </a:r>
            <a:r>
              <a:rPr lang="en-US" sz="2000" i="1" dirty="0"/>
              <a:t>categorical exemption, class 3. </a:t>
            </a:r>
            <a:endParaRPr lang="en-US" sz="2000" i="1" dirty="0" smtClean="0"/>
          </a:p>
          <a:p>
            <a:pPr lvl="2">
              <a:spcAft>
                <a:spcPts val="1200"/>
              </a:spcAft>
              <a:buFont typeface="+mj-lt"/>
              <a:buAutoNum type="arabicPeriod"/>
            </a:pPr>
            <a:r>
              <a:rPr lang="en-US" sz="2000" i="1" dirty="0" smtClean="0"/>
              <a:t>Concerned with n</a:t>
            </a:r>
            <a:r>
              <a:rPr lang="en-US" sz="2000" i="1" dirty="0" smtClean="0"/>
              <a:t>o </a:t>
            </a:r>
            <a:r>
              <a:rPr lang="en-US" sz="2000" i="1" dirty="0" smtClean="0"/>
              <a:t>coordination </a:t>
            </a:r>
            <a:r>
              <a:rPr lang="en-US" sz="2000" i="1" dirty="0"/>
              <a:t>with the City of Los Angeles on the </a:t>
            </a:r>
            <a:r>
              <a:rPr lang="en-US" sz="2000" i="1" dirty="0" smtClean="0"/>
              <a:t>connection </a:t>
            </a:r>
            <a:r>
              <a:rPr lang="en-US" sz="2000" i="1" dirty="0"/>
              <a:t>to </a:t>
            </a:r>
            <a:r>
              <a:rPr lang="en-US" sz="2000" i="1" dirty="0" smtClean="0"/>
              <a:t>Lowell. </a:t>
            </a:r>
          </a:p>
          <a:p>
            <a:pPr lvl="2">
              <a:spcAft>
                <a:spcPts val="1200"/>
              </a:spcAft>
              <a:buFont typeface="+mj-lt"/>
              <a:buAutoNum type="arabicPeriod"/>
            </a:pPr>
            <a:r>
              <a:rPr lang="en-US" sz="2000" i="1" dirty="0" smtClean="0"/>
              <a:t>Project is </a:t>
            </a:r>
            <a:r>
              <a:rPr lang="en-US" sz="2000" i="1" dirty="0"/>
              <a:t>detrimental to the environment </a:t>
            </a:r>
            <a:r>
              <a:rPr lang="en-US" sz="2000" i="1" dirty="0" smtClean="0"/>
              <a:t>&amp; contributes </a:t>
            </a:r>
            <a:r>
              <a:rPr lang="en-US" sz="2000" i="1" dirty="0"/>
              <a:t>to the housing </a:t>
            </a:r>
            <a:r>
              <a:rPr lang="en-US" sz="2000" i="1" dirty="0" smtClean="0"/>
              <a:t>crisis. </a:t>
            </a:r>
          </a:p>
          <a:p>
            <a:pPr lvl="2">
              <a:spcAft>
                <a:spcPts val="1200"/>
              </a:spcAft>
              <a:buFont typeface="+mj-lt"/>
              <a:buAutoNum type="arabicPeriod"/>
            </a:pPr>
            <a:r>
              <a:rPr lang="en-US" sz="2000" i="1" dirty="0" smtClean="0"/>
              <a:t>Concerned that approval is irresponsible </a:t>
            </a:r>
            <a:r>
              <a:rPr lang="en-US" sz="2000" i="1" dirty="0"/>
              <a:t>to the </a:t>
            </a:r>
            <a:r>
              <a:rPr lang="en-US" sz="2000" i="1" dirty="0" smtClean="0"/>
              <a:t>community</a:t>
            </a:r>
            <a:r>
              <a:rPr lang="en-US" sz="2000" i="1" dirty="0"/>
              <a:t> </a:t>
            </a:r>
            <a:r>
              <a:rPr lang="en-US" sz="2000" i="1" dirty="0" smtClean="0"/>
              <a:t>because of Covid-19 pandemic. </a:t>
            </a:r>
            <a:endParaRPr lang="en-US" sz="2000" i="1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10"/>
    </mc:Choice>
    <mc:Fallback xmlns="">
      <p:transition spd="slow" advTm="39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3682</TotalTime>
  <Words>268</Words>
  <Application>Microsoft Office PowerPoint</Application>
  <PresentationFormat>On-screen Show (4:3)</PresentationFormat>
  <Paragraphs>53</Paragraphs>
  <Slides>12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Malinda Lim</dc:creator>
  <cp:lastModifiedBy>Kanika Kith</cp:lastModifiedBy>
  <cp:revision>244</cp:revision>
  <cp:lastPrinted>2020-02-21T01:44:28Z</cp:lastPrinted>
  <dcterms:created xsi:type="dcterms:W3CDTF">2017-12-04T17:55:54Z</dcterms:created>
  <dcterms:modified xsi:type="dcterms:W3CDTF">2020-10-13T21:41:27Z</dcterms:modified>
</cp:coreProperties>
</file>