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6" r:id="rId3"/>
    <p:sldId id="267" r:id="rId4"/>
    <p:sldId id="265" r:id="rId5"/>
    <p:sldId id="264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8649"/>
    <a:srgbClr val="076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608"/>
    <p:restoredTop sz="94673"/>
  </p:normalViewPr>
  <p:slideViewPr>
    <p:cSldViewPr>
      <p:cViewPr>
        <p:scale>
          <a:sx n="76" d="100"/>
          <a:sy n="76" d="100"/>
        </p:scale>
        <p:origin x="-1038" y="120"/>
      </p:cViewPr>
      <p:guideLst>
        <p:guide orient="horz" pos="2160"/>
        <p:guide pos="2880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34719-2716-E247-863B-0A219F0AA2E7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50B82-A734-C64C-BE7E-B6D62532E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C693-BD17-43BF-AD4A-7027CC7D831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4CD2-41C9-4FE3-9945-89502EF9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0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C693-BD17-43BF-AD4A-7027CC7D831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4CD2-41C9-4FE3-9945-89502EF9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0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C693-BD17-43BF-AD4A-7027CC7D831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4CD2-41C9-4FE3-9945-89502EF9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0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C693-BD17-43BF-AD4A-7027CC7D831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4CD2-41C9-4FE3-9945-89502EF9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5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C693-BD17-43BF-AD4A-7027CC7D831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4CD2-41C9-4FE3-9945-89502EF9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C693-BD17-43BF-AD4A-7027CC7D831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4CD2-41C9-4FE3-9945-89502EF9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C693-BD17-43BF-AD4A-7027CC7D831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4CD2-41C9-4FE3-9945-89502EF9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0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C693-BD17-43BF-AD4A-7027CC7D831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4CD2-41C9-4FE3-9945-89502EF9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4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C693-BD17-43BF-AD4A-7027CC7D831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4CD2-41C9-4FE3-9945-89502EF9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1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C693-BD17-43BF-AD4A-7027CC7D831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4CD2-41C9-4FE3-9945-89502EF9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6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C693-BD17-43BF-AD4A-7027CC7D831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4CD2-41C9-4FE3-9945-89502EF9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3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T Pro 67 Medium Condensed" panose="020B0604020202020204" pitchFamily="34" charset="77"/>
              </a:defRPr>
            </a:lvl1pPr>
          </a:lstStyle>
          <a:p>
            <a:fld id="{2875C693-BD17-43BF-AD4A-7027CC7D831E}" type="datetimeFigureOut">
              <a:rPr lang="ru-RU" smtClean="0"/>
              <a:pPr/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T Pro 67 Medium Condensed" panose="020B0604020202020204" pitchFamily="34" charset="77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T Pro 67 Medium Condensed" panose="020B0604020202020204" pitchFamily="34" charset="77"/>
              </a:defRPr>
            </a:lvl1pPr>
          </a:lstStyle>
          <a:p>
            <a:fld id="{090B4CD2-41C9-4FE3-9945-89502EF9D7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1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LT Pro 67 Medium Condensed" panose="020B0604020202020204" pitchFamily="34" charset="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 Neue LT Pro 67 Medium Condensed" panose="020B0604020202020204" pitchFamily="34" charset="77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Helvetica Neue LT Pro 67 Medium Condensed" panose="020B06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LT Pro 67 Medium Condensed" panose="020B06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Helvetica Neue LT Pro 67 Medium Condensed" panose="020B06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Helvetica Neue LT Pro 67 Medium Condensed" panose="020B06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hdphoto" Target="../media/hdphoto5.wdp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10.wdp"/><Relationship Id="rId3" Type="http://schemas.openxmlformats.org/officeDocument/2006/relationships/slideLayout" Target="../slideLayouts/slideLayout1.xml"/><Relationship Id="rId7" Type="http://schemas.microsoft.com/office/2007/relationships/hdphoto" Target="../media/hdphoto7.wdp"/><Relationship Id="rId12" Type="http://schemas.openxmlformats.org/officeDocument/2006/relationships/image" Target="../media/image11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microsoft.com/office/2007/relationships/hdphoto" Target="../media/hdphoto8.wdp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10.wdp"/><Relationship Id="rId3" Type="http://schemas.openxmlformats.org/officeDocument/2006/relationships/slideLayout" Target="../slideLayouts/slideLayout1.xml"/><Relationship Id="rId7" Type="http://schemas.microsoft.com/office/2007/relationships/hdphoto" Target="../media/hdphoto7.wdp"/><Relationship Id="rId12" Type="http://schemas.openxmlformats.org/officeDocument/2006/relationships/image" Target="../media/image11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microsoft.com/office/2007/relationships/hdphoto" Target="../media/hdphoto8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hdphoto" Target="../media/hdphoto5.wdp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6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188640"/>
            <a:ext cx="8964488" cy="59352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 Craftsman Cluster Potential Historic District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08720"/>
            <a:ext cx="9144000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7" y="3716376"/>
            <a:ext cx="3006079" cy="2254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14998"/>
            <a:ext cx="2967961" cy="2225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408"/>
            <a:ext cx="3006080" cy="2254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549" y="3140968"/>
            <a:ext cx="238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1500 Rollin Street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8501" y="3156937"/>
            <a:ext cx="238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1506 Rollin Street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53" y="889581"/>
            <a:ext cx="3037347" cy="22513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37372" y="3156937"/>
            <a:ext cx="238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1507 Rollin Street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1845" y="5981218"/>
            <a:ext cx="238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1512 Rollin Street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3" y="3700408"/>
            <a:ext cx="3027371" cy="22705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56067" y="5981218"/>
            <a:ext cx="238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1510 Rollin Street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001_c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8424" y="5571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8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46"/>
    </mc:Choice>
    <mc:Fallback>
      <p:transition spd="slow" advTm="17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16853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6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188640"/>
            <a:ext cx="8964488" cy="59352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 Craftsman Cluster Potential Historic District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08720"/>
            <a:ext cx="9144000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20" y="918656"/>
            <a:ext cx="1734491" cy="1300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60" y="914998"/>
            <a:ext cx="1739368" cy="13045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408"/>
            <a:ext cx="1763688" cy="13227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547" y="2276872"/>
            <a:ext cx="81321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proposed Rollin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Craftsman Cluster Historic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District is significant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distinguishable historic neighborhood related to the Early 20th Century Residential Development theme.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a good example of a neighborhood of modestly-sized Craftsman single-family residences, with a high degree of integrity.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five properties preserve a high level of authenticity and have undergone only minor alterations.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Its period of significance is from 1890 to 1914 which encompasses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earliest residence to the latest. It reflects planning and design principles from the period, including the original layout, street plan, setbacks, and sidewalks.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42" y="914997"/>
            <a:ext cx="1753562" cy="12998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14" y="918655"/>
            <a:ext cx="1728192" cy="1296144"/>
          </a:xfrm>
          <a:prstGeom prst="rect">
            <a:avLst/>
          </a:prstGeom>
        </p:spPr>
      </p:pic>
      <p:pic>
        <p:nvPicPr>
          <p:cNvPr id="5" name="RD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08865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7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02"/>
    </mc:Choice>
    <mc:Fallback>
      <p:transition spd="slow" advTm="46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45976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6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188640"/>
            <a:ext cx="8964488" cy="59352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 Craftsman Cluster Potential Historic District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08720"/>
            <a:ext cx="9144000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20" y="918656"/>
            <a:ext cx="1734491" cy="1300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60" y="914998"/>
            <a:ext cx="1739368" cy="13045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408"/>
            <a:ext cx="1763688" cy="13227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533" y="2379652"/>
            <a:ext cx="85809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five properties are contributing and represent a range of character-defining features typical for the Vernacular and Craftsman Styles: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front porches with brick, stone, or wood piers and walls;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wood shingles and wood siding exterior cladding;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solid front doors with decorative lights;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overhang eaves, projecting rafters;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tripartite windows with transom lights.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first residents of this properties represented the early middle-class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South Pasadena community: their professions included a travel agent,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railway clerk, an elevator operator, and a plumbing supplies salesman.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42" y="914997"/>
            <a:ext cx="1753562" cy="12998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14" y="918655"/>
            <a:ext cx="1728192" cy="1296144"/>
          </a:xfrm>
          <a:prstGeom prst="rect">
            <a:avLst/>
          </a:prstGeom>
        </p:spPr>
      </p:pic>
      <p:pic>
        <p:nvPicPr>
          <p:cNvPr id="6" name="RD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96481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3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45"/>
    </mc:Choice>
    <mc:Fallback>
      <p:transition spd="slow" advTm="43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43074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6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188640"/>
            <a:ext cx="8964488" cy="59352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 Craftsman Cluster Potential Historic District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6766" y="1523015"/>
            <a:ext cx="792088" cy="432048"/>
          </a:xfrm>
          <a:prstGeom prst="rect">
            <a:avLst/>
          </a:prstGeom>
          <a:solidFill>
            <a:srgbClr val="9F8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3530" y="2775564"/>
            <a:ext cx="792088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3528" y="4902259"/>
            <a:ext cx="792088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259635" y="1550158"/>
            <a:ext cx="220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L-3 – Rollin Craftsman</a:t>
            </a:r>
          </a:p>
          <a:p>
            <a:pPr algn="ctr"/>
            <a:r>
              <a:rPr lang="en-US" sz="1600" dirty="0">
                <a:latin typeface="Arial Narrow" panose="020B0606020202030204" pitchFamily="34" charset="0"/>
              </a:rPr>
              <a:t>Cluster Potential Historic District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59634" y="2680947"/>
            <a:ext cx="220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I-2 – High School Neighborhood Potential Historic District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59632" y="4902259"/>
            <a:ext cx="2204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K-3 – Ramona Craftsman Historic District (designated) 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922" y="6381328"/>
            <a:ext cx="894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fragment of the City of South Pasadena Historic Districts Map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3530" y="3886565"/>
            <a:ext cx="792088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259634" y="3886565"/>
            <a:ext cx="2204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C-3 – Oak/ Laurel </a:t>
            </a:r>
          </a:p>
          <a:p>
            <a:pPr algn="ctr"/>
            <a:r>
              <a:rPr lang="en-US" sz="1600" dirty="0">
                <a:latin typeface="Arial Narrow" panose="020B0606020202030204" pitchFamily="34" charset="0"/>
              </a:rPr>
              <a:t>Historic District (designated) 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46612"/>
            <a:ext cx="5004048" cy="5490700"/>
          </a:xfrm>
          <a:prstGeom prst="rect">
            <a:avLst/>
          </a:prstGeom>
        </p:spPr>
      </p:pic>
      <p:pic>
        <p:nvPicPr>
          <p:cNvPr id="8" name="RD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452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43"/>
    </mc:Choice>
    <mc:Fallback>
      <p:transition spd="slow" advTm="79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8"/>
        <p14:stopEvt time="77897" objId="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6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188640"/>
            <a:ext cx="8964488" cy="59352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 Craftsman Cluster Potential Historic District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08720"/>
            <a:ext cx="9144000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7" b="13530"/>
          <a:stretch/>
        </p:blipFill>
        <p:spPr>
          <a:xfrm>
            <a:off x="1475810" y="908719"/>
            <a:ext cx="7668190" cy="54726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6" y="2002051"/>
            <a:ext cx="544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9F8649"/>
                </a:solidFill>
                <a:latin typeface="Arial Narrow" panose="020B0606020202030204" pitchFamily="34" charset="0"/>
              </a:rPr>
              <a:t>1890</a:t>
            </a:r>
            <a:endParaRPr lang="ru-RU" sz="1400" b="1" dirty="0">
              <a:solidFill>
                <a:srgbClr val="9F8649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5695" y="2002051"/>
            <a:ext cx="800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9F8649"/>
                </a:solidFill>
                <a:latin typeface="Arial Narrow" panose="020B0606020202030204" pitchFamily="34" charset="0"/>
              </a:rPr>
              <a:t>1910</a:t>
            </a:r>
            <a:endParaRPr lang="ru-RU" sz="1400" b="1" dirty="0">
              <a:solidFill>
                <a:srgbClr val="9F8649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7244" y="2002051"/>
            <a:ext cx="823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9F8649"/>
                </a:solidFill>
                <a:latin typeface="Arial Narrow" panose="020B0606020202030204" pitchFamily="34" charset="0"/>
              </a:rPr>
              <a:t>1914</a:t>
            </a:r>
            <a:endParaRPr lang="ru-RU" sz="1400" b="1" dirty="0">
              <a:solidFill>
                <a:srgbClr val="9F8649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7219" y="2012357"/>
            <a:ext cx="720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9F8649"/>
                </a:solidFill>
                <a:latin typeface="Arial Narrow" panose="020B0606020202030204" pitchFamily="34" charset="0"/>
              </a:rPr>
              <a:t>1909</a:t>
            </a:r>
            <a:endParaRPr lang="ru-RU" sz="1400" b="1" dirty="0">
              <a:solidFill>
                <a:srgbClr val="9F8649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0192" y="4941168"/>
            <a:ext cx="720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9F8649"/>
                </a:solidFill>
                <a:latin typeface="Arial Narrow" panose="020B0606020202030204" pitchFamily="34" charset="0"/>
              </a:rPr>
              <a:t>1914</a:t>
            </a:r>
            <a:endParaRPr lang="ru-RU" sz="1400" b="1" dirty="0">
              <a:solidFill>
                <a:srgbClr val="9F8649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80967" y="3999395"/>
            <a:ext cx="72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1950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As.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8343" y="4941168"/>
            <a:ext cx="57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1969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As.</a:t>
            </a:r>
            <a:endParaRPr lang="en-US" sz="11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7791" y="4941168"/>
            <a:ext cx="63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1921</a:t>
            </a:r>
            <a:b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As.</a:t>
            </a:r>
            <a:endParaRPr lang="en-US" sz="11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90930" y="4941168"/>
            <a:ext cx="63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1922</a:t>
            </a:r>
            <a:b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</a:br>
            <a: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As.</a:t>
            </a:r>
            <a:endParaRPr lang="ru-RU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4155" y="4941168"/>
            <a:ext cx="63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1938</a:t>
            </a:r>
            <a:b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</a:br>
            <a: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As.</a:t>
            </a:r>
            <a:endParaRPr lang="ru-RU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9185" y="4959919"/>
            <a:ext cx="55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1912</a:t>
            </a:r>
            <a:endParaRPr lang="ru-RU" sz="14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3392" y="4261005"/>
            <a:ext cx="63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1980</a:t>
            </a:r>
            <a:b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As.</a:t>
            </a:r>
            <a:endParaRPr lang="en-US" sz="11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21438" y="2852936"/>
            <a:ext cx="63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1923</a:t>
            </a:r>
            <a:b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As.</a:t>
            </a:r>
            <a:endParaRPr lang="en-US" sz="11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6698" y="2012357"/>
            <a:ext cx="63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1940</a:t>
            </a:r>
            <a:b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</a:br>
            <a: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As.</a:t>
            </a:r>
            <a:endParaRPr lang="ru-RU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70218" y="2019353"/>
            <a:ext cx="63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1924</a:t>
            </a:r>
            <a:b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</a:br>
            <a: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As.</a:t>
            </a:r>
            <a:endParaRPr lang="ru-RU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70649" y="2012357"/>
            <a:ext cx="639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1912</a:t>
            </a:r>
            <a:endParaRPr lang="ru-RU" sz="14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17013" y="2012357"/>
            <a:ext cx="639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1909</a:t>
            </a:r>
            <a:endParaRPr lang="ru-RU" sz="14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2233" y="2013983"/>
            <a:ext cx="639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1913</a:t>
            </a:r>
            <a:endParaRPr lang="ru-RU" sz="14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3705" y="2647482"/>
            <a:ext cx="639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1913</a:t>
            </a:r>
            <a:endParaRPr lang="ru-RU" sz="14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0768"/>
            <a:ext cx="792088" cy="432048"/>
          </a:xfrm>
          <a:prstGeom prst="rect">
            <a:avLst/>
          </a:prstGeom>
          <a:solidFill>
            <a:srgbClr val="9F8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95536" y="3078246"/>
            <a:ext cx="792088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95536" y="5020758"/>
            <a:ext cx="792088" cy="432048"/>
          </a:xfrm>
          <a:prstGeom prst="rect">
            <a:avLst/>
          </a:prstGeom>
          <a:solidFill>
            <a:srgbClr val="076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0701" y="1776155"/>
            <a:ext cx="1415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Rollin Craftsman</a:t>
            </a:r>
          </a:p>
          <a:p>
            <a:pPr algn="ctr"/>
            <a:r>
              <a:rPr lang="en-US" sz="1600" dirty="0">
                <a:latin typeface="Arial Narrow" panose="020B0606020202030204" pitchFamily="34" charset="0"/>
              </a:rPr>
              <a:t>Cluster Potential Historic District</a:t>
            </a:r>
          </a:p>
          <a:p>
            <a:pPr algn="ctr"/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701" y="3575918"/>
            <a:ext cx="1444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High School Neighborhood Potential Historic District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701" y="5538718"/>
            <a:ext cx="1486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Non-contributing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922" y="6381328"/>
            <a:ext cx="894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 dates are by the building permit; As. – per County Assessor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D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8850" y="5707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14"/>
    </mc:Choice>
    <mc:Fallback>
      <p:transition spd="slow" advTm="53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  <p14:stopEvt time="52511" objId="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6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188640"/>
            <a:ext cx="8964488" cy="59352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 Craftsman Cluster Potential Historic District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08720"/>
            <a:ext cx="9144000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7" y="3716376"/>
            <a:ext cx="3006079" cy="2254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14998"/>
            <a:ext cx="2967961" cy="2225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408"/>
            <a:ext cx="3006080" cy="2254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549" y="3140968"/>
            <a:ext cx="238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1500 Rollin Street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8501" y="3156937"/>
            <a:ext cx="238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1506 Rollin Street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53" y="889581"/>
            <a:ext cx="3037347" cy="22513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37372" y="3156937"/>
            <a:ext cx="238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1507 Rollin Street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1845" y="5981218"/>
            <a:ext cx="238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1512 Rollin Street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3" y="3700408"/>
            <a:ext cx="3027371" cy="22705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56067" y="5981218"/>
            <a:ext cx="238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1510 Rollin Street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D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8424" y="5627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7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03"/>
    </mc:Choice>
    <mc:Fallback>
      <p:transition spd="slow" advTm="19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16479" objId="5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191</Words>
  <Application>Microsoft Office PowerPoint</Application>
  <PresentationFormat>Экран (4:3)</PresentationFormat>
  <Paragraphs>61</Paragraphs>
  <Slides>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mkhrustaleva</dc:creator>
  <cp:lastModifiedBy>mkhrustaleva</cp:lastModifiedBy>
  <cp:revision>60</cp:revision>
  <cp:lastPrinted>2020-03-24T22:24:25Z</cp:lastPrinted>
  <dcterms:created xsi:type="dcterms:W3CDTF">2020-03-24T18:39:27Z</dcterms:created>
  <dcterms:modified xsi:type="dcterms:W3CDTF">2020-05-28T22:25:47Z</dcterms:modified>
</cp:coreProperties>
</file>