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313" r:id="rId4"/>
    <p:sldId id="305" r:id="rId5"/>
    <p:sldId id="312" r:id="rId6"/>
    <p:sldId id="311" r:id="rId7"/>
    <p:sldId id="314" r:id="rId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5C9"/>
    <a:srgbClr val="FFFFFF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7" autoAdjust="0"/>
    <p:restoredTop sz="95982" autoAdjust="0"/>
  </p:normalViewPr>
  <p:slideViewPr>
    <p:cSldViewPr snapToGrid="0">
      <p:cViewPr varScale="1">
        <p:scale>
          <a:sx n="128" d="100"/>
          <a:sy n="128" d="100"/>
        </p:scale>
        <p:origin x="1257" y="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76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Century Gothic" pitchFamily="34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3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8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73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9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31251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June </a:t>
            </a:r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17, </a:t>
            </a:r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2020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0080" y="848815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Rollin Craftsman Cluster Historic District </a:t>
            </a:r>
            <a:endParaRPr lang="en-US" sz="36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2068892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32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2214-LHD</a:t>
            </a:r>
            <a:endParaRPr lang="en-US" sz="32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260900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Historic</a:t>
            </a:r>
            <a:r>
              <a:rPr lang="en-US" sz="2400" b="1" baseline="0" dirty="0" smtClean="0">
                <a:solidFill>
                  <a:srgbClr val="97B5C9"/>
                </a:solidFill>
                <a:latin typeface="+mj-lt"/>
                <a:cs typeface="Calibri" panose="020F0502020204030204" pitchFamily="34" charset="0"/>
              </a:rPr>
              <a:t> District Designation </a:t>
            </a:r>
            <a:endParaRPr lang="en-US" sz="2400" b="1" dirty="0">
              <a:solidFill>
                <a:srgbClr val="97B5C9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 smtClean="0">
                <a:solidFill>
                  <a:srgbClr val="57576E"/>
                </a:solidFill>
                <a:latin typeface="+mj-lt"/>
              </a:rPr>
              <a:t> City Council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 (2114-LHD)</a:t>
            </a: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-1" y="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 (2114-LHD)</a:t>
            </a: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" y="0"/>
            <a:ext cx="685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 Craftsman Cluster District Designation</a:t>
            </a:r>
            <a:r>
              <a:rPr lang="en-US" sz="18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(2114-LHD)</a:t>
            </a:r>
          </a:p>
          <a:p>
            <a:pPr algn="l">
              <a:tabLst/>
            </a:pPr>
            <a:endParaRPr lang="en-US" sz="2000" b="0" dirty="0" smtClean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June</a:t>
            </a:r>
            <a:r>
              <a:rPr lang="en-US" altLang="en-US" baseline="0" dirty="0" smtClean="0"/>
              <a:t> </a:t>
            </a:r>
            <a:r>
              <a:rPr lang="en-US" altLang="en-US" baseline="0" dirty="0" smtClean="0"/>
              <a:t>17</a:t>
            </a:r>
            <a:r>
              <a:rPr lang="en-US" altLang="en-US" dirty="0" smtClean="0"/>
              <a:t>, </a:t>
            </a:r>
            <a:r>
              <a:rPr lang="en-US" altLang="en-US" dirty="0" smtClean="0"/>
              <a:t>2020</a:t>
            </a:r>
            <a:endParaRPr lang="en-US" alt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25">
        <p:fade/>
      </p:transition>
    </mc:Choice>
    <mc:Fallback xmlns="">
      <p:transition spd="med" advTm="10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2" y="769261"/>
            <a:ext cx="8523321" cy="6019166"/>
          </a:xfrm>
          <a:prstGeom prst="rect">
            <a:avLst/>
          </a:prstGeom>
        </p:spPr>
      </p:pic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1108212" y="1034897"/>
            <a:ext cx="1888435" cy="104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endParaRPr lang="en-US" altLang="en-US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-34787" y="423426"/>
            <a:ext cx="9144000" cy="40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r>
              <a:rPr lang="en-US" altLang="en-US" sz="2800" b="1" dirty="0" smtClean="0">
                <a:latin typeface="Century Gothic" pitchFamily="34" charset="0"/>
              </a:rPr>
              <a:t>PROJECT LOCATION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9773" y="2974960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6717" y="296818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0421" y="3194330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1510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7239" y="291733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1512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6717" y="6282811"/>
            <a:ext cx="483704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1507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40">
        <p:fade/>
      </p:transition>
    </mc:Choice>
    <mc:Fallback xmlns="">
      <p:transition spd="med" advTm="17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457200" y="1134287"/>
            <a:ext cx="8229600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just">
              <a:spcAft>
                <a:spcPts val="1200"/>
              </a:spcAft>
            </a:pPr>
            <a:endParaRPr lang="en-US" altLang="en-US" dirty="0" smtClean="0">
              <a:latin typeface="Century Gothic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387816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 algn="ctr">
              <a:buFont typeface="Arial" charset="0"/>
              <a:buNone/>
            </a:pPr>
            <a:endParaRPr lang="en-US" altLang="en-US" sz="2800" b="1" dirty="0" smtClean="0">
              <a:latin typeface="Century Gothic" pitchFamily="34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t="3486" b="4621"/>
          <a:stretch/>
        </p:blipFill>
        <p:spPr>
          <a:xfrm>
            <a:off x="1579806" y="1085684"/>
            <a:ext cx="5717451" cy="5539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5956" y="400050"/>
            <a:ext cx="3211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5888" lvl="2" indent="0" algn="ctr">
              <a:buFont typeface="Arial" charset="0"/>
              <a:buNone/>
            </a:pPr>
            <a:r>
              <a:rPr lang="en-US" altLang="en-US" sz="2800" b="1" dirty="0">
                <a:latin typeface="Century Gothic" pitchFamily="34" charset="0"/>
              </a:rPr>
              <a:t>District Boundary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358">
        <p:fade/>
      </p:transition>
    </mc:Choice>
    <mc:Fallback xmlns="">
      <p:transition spd="med" advTm="57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33000" contrast="-5000"/>
                    </a14:imgEffect>
                  </a14:imgLayer>
                </a14:imgProps>
              </a:ext>
            </a:extLst>
          </a:blip>
          <a:srcRect l="11532" t="13722" r="5576" b="17983"/>
          <a:stretch/>
        </p:blipFill>
        <p:spPr bwMode="auto">
          <a:xfrm>
            <a:off x="285572" y="612866"/>
            <a:ext cx="8271706" cy="3251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1000"/>
                    </a14:imgEffect>
                    <a14:imgEffect>
                      <a14:brightnessContrast bright="23000" contrast="16000"/>
                    </a14:imgEffect>
                  </a14:imgLayer>
                </a14:imgProps>
              </a:ext>
            </a:extLst>
          </a:blip>
          <a:srcRect l="49888" t="28554" r="12032" b="21742"/>
          <a:stretch/>
        </p:blipFill>
        <p:spPr bwMode="auto">
          <a:xfrm>
            <a:off x="2720188" y="3968920"/>
            <a:ext cx="3630494" cy="2670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180">
        <p:fade/>
      </p:transition>
    </mc:Choice>
    <mc:Fallback xmlns="">
      <p:transition spd="med" advTm="5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043" y="1238602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Context Statement Report states that the proposed </a:t>
            </a:r>
            <a:r>
              <a:rPr lang="en-US" dirty="0" smtClean="0"/>
              <a:t>Rollin </a:t>
            </a:r>
            <a:r>
              <a:rPr lang="en-US" dirty="0"/>
              <a:t>Craftsman Cluster historic district qualifies for designation under </a:t>
            </a:r>
            <a:r>
              <a:rPr lang="en-US" dirty="0" smtClean="0"/>
              <a:t>criteria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1), </a:t>
            </a:r>
            <a:r>
              <a:rPr lang="en-US" i="1" dirty="0"/>
              <a:t>Its character, interest or value as a part of the heritage of the community;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4</a:t>
            </a:r>
            <a:r>
              <a:rPr lang="en-US" dirty="0" smtClean="0"/>
              <a:t>)</a:t>
            </a:r>
            <a:r>
              <a:rPr lang="en-US" i="1" dirty="0"/>
              <a:t> Its exemplification of a particular architectural style of an era of history of the city;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(7</a:t>
            </a:r>
            <a:r>
              <a:rPr lang="en-US" dirty="0" smtClean="0"/>
              <a:t>) </a:t>
            </a:r>
            <a:r>
              <a:rPr lang="en-US" i="1" dirty="0"/>
              <a:t>Its embodiment of elements of outstanding attention to architectural design, engineering, detail design, detail, materials or craftsmanship</a:t>
            </a:r>
            <a:r>
              <a:rPr lang="en-US" i="1" dirty="0" smtClean="0"/>
              <a:t>;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/>
              <a:t>(11) </a:t>
            </a:r>
            <a:r>
              <a:rPr lang="en-US" i="1" dirty="0"/>
              <a:t>In designating a historic district, its significance as a distinguishable neighborhood or area whose components may lack individual distinction.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13043" y="625312"/>
            <a:ext cx="6640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Century Gothic" pitchFamily="34" charset="0"/>
              </a:rPr>
              <a:t>CRITERIA FOR HISTORIC DESIGNATION 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9">
        <p:fade/>
      </p:transition>
    </mc:Choice>
    <mc:Fallback xmlns="">
      <p:transition spd="med" advTm="23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7828" y="611967"/>
            <a:ext cx="7886700" cy="4351338"/>
          </a:xfrm>
        </p:spPr>
        <p:txBody>
          <a:bodyPr/>
          <a:lstStyle/>
          <a:p>
            <a:r>
              <a:rPr lang="en-US" b="1" dirty="0" smtClean="0"/>
              <a:t>Recommendation:</a:t>
            </a:r>
            <a:r>
              <a:rPr lang="en-US" dirty="0" smtClean="0"/>
              <a:t> </a:t>
            </a:r>
            <a:r>
              <a:rPr lang="en-US" dirty="0"/>
              <a:t>Cultural Heritage Commission </a:t>
            </a:r>
            <a:r>
              <a:rPr lang="en-US" dirty="0" smtClean="0"/>
              <a:t>recommended designation </a:t>
            </a:r>
            <a:r>
              <a:rPr lang="en-US" dirty="0"/>
              <a:t>of the Rollin Craftsman Cluster Historic District to the City Council.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02">
        <p:fade/>
      </p:transition>
    </mc:Choice>
    <mc:Fallback xmlns="">
      <p:transition spd="med" advTm="19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0454" y="1921159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2406</TotalTime>
  <Words>144</Words>
  <Application>Microsoft Office PowerPoint</Application>
  <PresentationFormat>On-screen Show (4:3)</PresentationFormat>
  <Paragraphs>28</Paragraphs>
  <Slides>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Kanika Kith</cp:lastModifiedBy>
  <cp:revision>147</cp:revision>
  <cp:lastPrinted>2019-09-10T02:19:15Z</cp:lastPrinted>
  <dcterms:created xsi:type="dcterms:W3CDTF">2017-12-04T17:55:54Z</dcterms:created>
  <dcterms:modified xsi:type="dcterms:W3CDTF">2020-06-11T16:06:46Z</dcterms:modified>
</cp:coreProperties>
</file>