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313" r:id="rId4"/>
    <p:sldId id="305" r:id="rId5"/>
    <p:sldId id="312" r:id="rId6"/>
    <p:sldId id="311" r:id="rId7"/>
    <p:sldId id="314" r:id="rId8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5C9"/>
    <a:srgbClr val="FFFFFF"/>
    <a:srgbClr val="93E6CC"/>
    <a:srgbClr val="E20EC4"/>
    <a:srgbClr val="57576E"/>
    <a:srgbClr val="D2533C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47" autoAdjust="0"/>
    <p:restoredTop sz="95982" autoAdjust="0"/>
  </p:normalViewPr>
  <p:slideViewPr>
    <p:cSldViewPr snapToGrid="0">
      <p:cViewPr varScale="1">
        <p:scale>
          <a:sx n="105" d="100"/>
          <a:sy n="105" d="100"/>
        </p:scale>
        <p:origin x="483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276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DBC765-651A-4039-8BD4-6EAA4206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0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Century Gothic" pitchFamily="34" charset="0"/>
            </a:endParaRP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59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Century Gothic" pitchFamily="34" charset="0"/>
            </a:endParaRP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31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82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73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95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731520" y="3125154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 smtClean="0">
                <a:solidFill>
                  <a:srgbClr val="57576E"/>
                </a:solidFill>
                <a:latin typeface="+mj-lt"/>
              </a:rPr>
              <a:t>June 3, 2020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0080" y="848815"/>
            <a:ext cx="786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baseline="0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Rollin Craftsman Cluster Historic District </a:t>
            </a:r>
            <a:endParaRPr lang="en-US" sz="36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2068892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3200" b="0" baseline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2214-LHD</a:t>
            </a:r>
            <a:endParaRPr lang="en-US" sz="32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0" y="2609006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97B5C9"/>
                </a:solidFill>
                <a:latin typeface="+mj-lt"/>
                <a:cs typeface="Calibri" panose="020F0502020204030204" pitchFamily="34" charset="0"/>
              </a:rPr>
              <a:t>Historic</a:t>
            </a:r>
            <a:r>
              <a:rPr lang="en-US" sz="2400" b="1" baseline="0" dirty="0" smtClean="0">
                <a:solidFill>
                  <a:srgbClr val="97B5C9"/>
                </a:solidFill>
                <a:latin typeface="+mj-lt"/>
                <a:cs typeface="Calibri" panose="020F0502020204030204" pitchFamily="34" charset="0"/>
              </a:rPr>
              <a:t> District Designation </a:t>
            </a:r>
            <a:endParaRPr lang="en-US" sz="2400" b="1" dirty="0">
              <a:solidFill>
                <a:srgbClr val="97B5C9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57576E"/>
                </a:solidFill>
                <a:latin typeface="+mj-lt"/>
              </a:rPr>
              <a:t>City of South Pasadena   |</a:t>
            </a:r>
            <a:r>
              <a:rPr lang="en-US" sz="2400" b="1" baseline="0" dirty="0" smtClean="0">
                <a:solidFill>
                  <a:srgbClr val="57576E"/>
                </a:solidFill>
                <a:latin typeface="+mj-lt"/>
              </a:rPr>
              <a:t> City Council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Rollin Craftsman Cluster District Designation (2114-LHD)</a:t>
            </a:r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1" y="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Rollin Craftsman Cluster District Designation (2114-LHD)</a:t>
            </a:r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" y="0"/>
            <a:ext cx="6858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Rollin Craftsman Cluster District Designation</a:t>
            </a:r>
            <a:r>
              <a:rPr lang="en-US" sz="18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(2114-LHD)</a:t>
            </a:r>
          </a:p>
          <a:p>
            <a:pPr algn="l">
              <a:tabLst/>
            </a:pPr>
            <a:endParaRPr lang="en-US" sz="2000" b="0" dirty="0" smtClean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2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83178" y="-1"/>
            <a:ext cx="1641920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 smtClean="0"/>
              <a:t>June</a:t>
            </a:r>
            <a:r>
              <a:rPr lang="en-US" altLang="en-US" baseline="0" dirty="0" smtClean="0"/>
              <a:t> 3</a:t>
            </a:r>
            <a:r>
              <a:rPr lang="en-US" altLang="en-US" dirty="0" smtClean="0"/>
              <a:t>, 2020</a:t>
            </a:r>
            <a:endParaRPr lang="en-US" alt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220347" y="-9130"/>
            <a:ext cx="56170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200" b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725">
        <p:fade/>
      </p:transition>
    </mc:Choice>
    <mc:Fallback>
      <p:transition spd="med" advTm="10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52" y="769261"/>
            <a:ext cx="8523321" cy="6019166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1108212" y="1034897"/>
            <a:ext cx="1888435" cy="104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just">
              <a:spcAft>
                <a:spcPts val="1200"/>
              </a:spcAft>
            </a:pPr>
            <a:endParaRPr lang="en-US" alt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-34787" y="423426"/>
            <a:ext cx="9144000" cy="402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ctr">
              <a:buFont typeface="Arial" charset="0"/>
              <a:buNone/>
            </a:pPr>
            <a:r>
              <a:rPr lang="en-US" altLang="en-US" sz="2800" b="1" dirty="0" smtClean="0">
                <a:latin typeface="Century Gothic" pitchFamily="34" charset="0"/>
              </a:rPr>
              <a:t>PROJECT LOCATION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59773" y="2974960"/>
            <a:ext cx="483704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1500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46717" y="2968181"/>
            <a:ext cx="483704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1506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0421" y="3194330"/>
            <a:ext cx="483704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1510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7239" y="2917331"/>
            <a:ext cx="483704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1512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6717" y="6282811"/>
            <a:ext cx="483704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1507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540">
        <p:fade/>
      </p:transition>
    </mc:Choice>
    <mc:Fallback>
      <p:transition spd="med" advTm="17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457200" y="1134287"/>
            <a:ext cx="8229600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just">
              <a:spcAft>
                <a:spcPts val="1200"/>
              </a:spcAft>
            </a:pPr>
            <a:endParaRPr lang="en-US" altLang="en-US" dirty="0" smtClean="0">
              <a:latin typeface="Century Gothic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0" y="387816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ctr">
              <a:buFont typeface="Arial" charset="0"/>
              <a:buNone/>
            </a:pPr>
            <a:endParaRPr lang="en-US" altLang="en-US" sz="2800" b="1" dirty="0" smtClean="0">
              <a:latin typeface="Century Gothic" pitchFamily="34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t="3486" b="4621"/>
          <a:stretch/>
        </p:blipFill>
        <p:spPr>
          <a:xfrm>
            <a:off x="1579806" y="1085684"/>
            <a:ext cx="5717451" cy="55395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15956" y="400050"/>
            <a:ext cx="3211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888" lvl="2" indent="0" algn="ctr">
              <a:buFont typeface="Arial" charset="0"/>
              <a:buNone/>
            </a:pPr>
            <a:r>
              <a:rPr lang="en-US" altLang="en-US" sz="2800" b="1" dirty="0">
                <a:latin typeface="Century Gothic" pitchFamily="34" charset="0"/>
              </a:rPr>
              <a:t>District Boundary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8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358">
        <p:fade/>
      </p:transition>
    </mc:Choice>
    <mc:Fallback>
      <p:transition spd="med" advTm="57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brightnessContrast bright="33000" contrast="-5000"/>
                    </a14:imgEffect>
                  </a14:imgLayer>
                </a14:imgProps>
              </a:ext>
            </a:extLst>
          </a:blip>
          <a:srcRect l="11532" t="13722" r="5576" b="17983"/>
          <a:stretch/>
        </p:blipFill>
        <p:spPr bwMode="auto">
          <a:xfrm>
            <a:off x="285572" y="612866"/>
            <a:ext cx="8271706" cy="3251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1000"/>
                    </a14:imgEffect>
                    <a14:imgEffect>
                      <a14:brightnessContrast bright="23000" contrast="16000"/>
                    </a14:imgEffect>
                  </a14:imgLayer>
                </a14:imgProps>
              </a:ext>
            </a:extLst>
          </a:blip>
          <a:srcRect l="49888" t="28554" r="12032" b="21742"/>
          <a:stretch/>
        </p:blipFill>
        <p:spPr bwMode="auto">
          <a:xfrm>
            <a:off x="2720188" y="3968920"/>
            <a:ext cx="3630494" cy="2670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3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180">
        <p:fade/>
      </p:transition>
    </mc:Choice>
    <mc:Fallback>
      <p:transition spd="med" advTm="55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3043" y="1238602"/>
            <a:ext cx="78867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The Context Statement Report states that the proposed </a:t>
            </a:r>
            <a:r>
              <a:rPr lang="en-US" dirty="0" smtClean="0"/>
              <a:t>Rollin </a:t>
            </a:r>
            <a:r>
              <a:rPr lang="en-US" dirty="0"/>
              <a:t>Craftsman Cluster historic district qualifies for designation under </a:t>
            </a:r>
            <a:r>
              <a:rPr lang="en-US" dirty="0" smtClean="0"/>
              <a:t>criteria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(</a:t>
            </a:r>
            <a:r>
              <a:rPr lang="en-US" dirty="0"/>
              <a:t>1), </a:t>
            </a:r>
            <a:r>
              <a:rPr lang="en-US" i="1" dirty="0"/>
              <a:t>Its character, interest or value as a part of the heritage of the community;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4</a:t>
            </a:r>
            <a:r>
              <a:rPr lang="en-US" dirty="0" smtClean="0"/>
              <a:t>)</a:t>
            </a:r>
            <a:r>
              <a:rPr lang="en-US" i="1" dirty="0"/>
              <a:t> Its exemplification of a particular architectural style of an era of history of the city;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(7</a:t>
            </a:r>
            <a:r>
              <a:rPr lang="en-US" dirty="0" smtClean="0"/>
              <a:t>) </a:t>
            </a:r>
            <a:r>
              <a:rPr lang="en-US" i="1" dirty="0"/>
              <a:t>Its embodiment of elements of outstanding attention to architectural design, engineering, detail design, detail, materials or craftsmanship</a:t>
            </a:r>
            <a:r>
              <a:rPr lang="en-US" i="1" dirty="0" smtClean="0"/>
              <a:t>;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/>
              <a:t>(11) </a:t>
            </a:r>
            <a:r>
              <a:rPr lang="en-US" i="1" dirty="0"/>
              <a:t>In designating a historic district, its significance as a distinguishable neighborhood or area whose components may lack individual distinction.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313043" y="625312"/>
            <a:ext cx="6640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latin typeface="Century Gothic" pitchFamily="34" charset="0"/>
              </a:rPr>
              <a:t>CRITERIA FOR HISTORIC DESIGNATION 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4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009">
        <p:fade/>
      </p:transition>
    </mc:Choice>
    <mc:Fallback>
      <p:transition spd="med" advTm="230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7828" y="611967"/>
            <a:ext cx="7886700" cy="4351338"/>
          </a:xfrm>
        </p:spPr>
        <p:txBody>
          <a:bodyPr/>
          <a:lstStyle/>
          <a:p>
            <a:r>
              <a:rPr lang="en-US" b="1" dirty="0" smtClean="0"/>
              <a:t>Recommendation:</a:t>
            </a:r>
            <a:r>
              <a:rPr lang="en-US" dirty="0" smtClean="0"/>
              <a:t> </a:t>
            </a:r>
            <a:r>
              <a:rPr lang="en-US" dirty="0"/>
              <a:t>Cultural Heritage Commission </a:t>
            </a:r>
            <a:r>
              <a:rPr lang="en-US" dirty="0" smtClean="0"/>
              <a:t>recommended </a:t>
            </a:r>
            <a:r>
              <a:rPr lang="en-US" dirty="0" smtClean="0"/>
              <a:t>designation </a:t>
            </a:r>
            <a:r>
              <a:rPr lang="en-US" dirty="0"/>
              <a:t>of the Rollin Craftsman Cluster Historic District to the City Council.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2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502">
        <p:fade/>
      </p:transition>
    </mc:Choice>
    <mc:Fallback>
      <p:transition spd="med" advTm="195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0454" y="1921159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4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2401</TotalTime>
  <Words>144</Words>
  <Application>Microsoft Office PowerPoint</Application>
  <PresentationFormat>On-screen Show (4:3)</PresentationFormat>
  <Paragraphs>28</Paragraphs>
  <Slides>7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 Sissi</dc:creator>
  <cp:lastModifiedBy>Kanika Kith</cp:lastModifiedBy>
  <cp:revision>146</cp:revision>
  <cp:lastPrinted>2019-09-10T02:19:15Z</cp:lastPrinted>
  <dcterms:created xsi:type="dcterms:W3CDTF">2017-12-04T17:55:54Z</dcterms:created>
  <dcterms:modified xsi:type="dcterms:W3CDTF">2020-05-28T19:45:30Z</dcterms:modified>
</cp:coreProperties>
</file>