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9" r:id="rId1"/>
  </p:sldMasterIdLst>
  <p:notesMasterIdLst>
    <p:notesMasterId r:id="rId12"/>
  </p:notesMasterIdLst>
  <p:handoutMasterIdLst>
    <p:handoutMasterId r:id="rId13"/>
  </p:handoutMasterIdLst>
  <p:sldIdLst>
    <p:sldId id="256" r:id="rId2"/>
    <p:sldId id="357" r:id="rId3"/>
    <p:sldId id="358" r:id="rId4"/>
    <p:sldId id="362" r:id="rId5"/>
    <p:sldId id="364" r:id="rId6"/>
    <p:sldId id="360" r:id="rId7"/>
    <p:sldId id="363" r:id="rId8"/>
    <p:sldId id="354" r:id="rId9"/>
    <p:sldId id="344" r:id="rId10"/>
    <p:sldId id="356" r:id="rId1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33C"/>
    <a:srgbClr val="FFFFFF"/>
    <a:srgbClr val="97B5C9"/>
    <a:srgbClr val="93E6CC"/>
    <a:srgbClr val="E20EC4"/>
    <a:srgbClr val="57576E"/>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08" autoAdjust="0"/>
    <p:restoredTop sz="56675" autoAdjust="0"/>
  </p:normalViewPr>
  <p:slideViewPr>
    <p:cSldViewPr snapToGrid="0">
      <p:cViewPr varScale="1">
        <p:scale>
          <a:sx n="39" d="100"/>
          <a:sy n="39" d="100"/>
        </p:scale>
        <p:origin x="1340"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1" d="100"/>
          <a:sy n="51" d="100"/>
        </p:scale>
        <p:origin x="266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pPr/>
              <a:t>2/5/2021</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pPr/>
              <a:t>2/5/2021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Good evening madam Mayor and Council members. </a:t>
            </a:r>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10</a:t>
            </a:fld>
            <a:endParaRPr lang="en-US"/>
          </a:p>
        </p:txBody>
      </p:sp>
    </p:spTree>
    <p:extLst>
      <p:ext uri="{BB962C8B-B14F-4D97-AF65-F5344CB8AC3E}">
        <p14:creationId xmlns:p14="http://schemas.microsoft.com/office/powerpoint/2010/main" val="358041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an aerial image of the project site.  </a:t>
            </a:r>
          </a:p>
          <a:p>
            <a:pPr marL="228600" indent="-228600">
              <a:buAutoNum type="arabicPeriod"/>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And the red line is the boundary for South Pasadena and Los Angeles </a:t>
            </a:r>
          </a:p>
          <a:p>
            <a:pPr marL="228600" indent="-228600">
              <a:buAutoNum type="arabicPeriod"/>
            </a:pPr>
            <a:r>
              <a:rPr lang="en-US" baseline="0" dirty="0" smtClean="0"/>
              <a:t>The easement area where the proposed private road will be installed is outlined in blue </a:t>
            </a:r>
          </a:p>
          <a:p>
            <a:pPr marL="228600" indent="-228600">
              <a:buAutoNum type="arabicPeriod"/>
            </a:pPr>
            <a:r>
              <a:rPr lang="en-US" baseline="0" dirty="0" smtClean="0"/>
              <a:t>The 7 residential lots in the City of Los Angeles that are owned by this applicant are outlined in yellow</a:t>
            </a:r>
          </a:p>
          <a:p>
            <a:pPr marL="228600" indent="-228600">
              <a:buAutoNum type="arabicPeriod"/>
            </a:pPr>
            <a:r>
              <a:rPr lang="en-US" baseline="0" dirty="0" smtClean="0"/>
              <a:t>The green outlined area of the property of the </a:t>
            </a:r>
            <a:r>
              <a:rPr lang="en-US" baseline="0" dirty="0" err="1" smtClean="0"/>
              <a:t>appeallant</a:t>
            </a:r>
            <a:r>
              <a:rPr lang="en-US" baseline="0" dirty="0" smtClean="0"/>
              <a:t>. </a:t>
            </a:r>
          </a:p>
          <a:p>
            <a:pPr marL="0" indent="0">
              <a:buNone/>
            </a:pPr>
            <a:endParaRPr lang="en-US" baseline="0" dirty="0" smtClean="0"/>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2</a:t>
            </a:fld>
            <a:endParaRPr lang="en-US"/>
          </a:p>
        </p:txBody>
      </p:sp>
    </p:spTree>
    <p:extLst>
      <p:ext uri="{BB962C8B-B14F-4D97-AF65-F5344CB8AC3E}">
        <p14:creationId xmlns:p14="http://schemas.microsoft.com/office/powerpoint/2010/main" val="254230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close up view of</a:t>
            </a:r>
            <a:r>
              <a:rPr lang="en-US" baseline="0" dirty="0" smtClean="0"/>
              <a:t> the earlier image. </a:t>
            </a:r>
          </a:p>
          <a:p>
            <a:r>
              <a:rPr lang="en-US" baseline="0" dirty="0" smtClean="0"/>
              <a:t>As you can see here, the easement runs along the back of several properties in South Pasadena.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3</a:t>
            </a:fld>
            <a:endParaRPr lang="en-US"/>
          </a:p>
        </p:txBody>
      </p:sp>
    </p:spTree>
    <p:extLst>
      <p:ext uri="{BB962C8B-B14F-4D97-AF65-F5344CB8AC3E}">
        <p14:creationId xmlns:p14="http://schemas.microsoft.com/office/powerpoint/2010/main" val="191147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image in white on this screen shows the original street design proposed by the applicant. This design would connect to the existing Moffatt street in our City and close of the access from Lowell Avenue in the City of Los Angeles. </a:t>
            </a:r>
          </a:p>
          <a:p>
            <a:endParaRPr lang="en-US" baseline="0" dirty="0" smtClean="0"/>
          </a:p>
          <a:p>
            <a:r>
              <a:rPr lang="en-US" baseline="0" dirty="0" smtClean="0"/>
              <a:t>This design requires grading of the existing public right-of-way on Moffatt, and all construction traffic and future residential traffic would have to use the public streets in our City </a:t>
            </a:r>
            <a:r>
              <a:rPr lang="en-US" baseline="0" dirty="0" smtClean="0"/>
              <a:t>to access </a:t>
            </a:r>
            <a:r>
              <a:rPr lang="en-US" baseline="0" dirty="0" smtClean="0"/>
              <a:t>the residential lots in the City of Los Angeles.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4</a:t>
            </a:fld>
            <a:endParaRPr lang="en-US"/>
          </a:p>
        </p:txBody>
      </p:sp>
    </p:spTree>
    <p:extLst>
      <p:ext uri="{BB962C8B-B14F-4D97-AF65-F5344CB8AC3E}">
        <p14:creationId xmlns:p14="http://schemas.microsoft.com/office/powerpoint/2010/main" val="140042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existing condition of the public Moffatt street. The existing wall and dirt area above the wall would have to be removed and graded to accommodate the original street design.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3659909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several</a:t>
            </a:r>
            <a:r>
              <a:rPr lang="en-US" baseline="0" dirty="0" smtClean="0"/>
              <a:t> meetings with the Planning Commission, the applicant agreed to change the street design to connect to Lowell Avenue, which is a public street in Los Angeles and no connection to our Moffatt Street. This design is better than the original design for several reasons, but the main reason is that this design will avoid </a:t>
            </a:r>
            <a:r>
              <a:rPr lang="en-US" baseline="0" dirty="0" smtClean="0"/>
              <a:t>construction </a:t>
            </a:r>
            <a:r>
              <a:rPr lang="en-US" baseline="0" dirty="0" smtClean="0"/>
              <a:t>and future residential traffic for properties in Los Angeles.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28326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existing conditions on Lowell Avenue in the Los Angeles. The appellant resides on the property to left of Lowell Avenue in this image and they are currently access their property by a driveway on the access easement from Lowell Avenue. Therefore, the new design will continue to provide direct access to the appellant’s property as it currently does.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155685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1371600" marR="0" lvl="3" indent="0" algn="l" defTabSz="914400" rtl="0" eaLnBrk="1" fontAlgn="auto" latinLnBrk="0" hangingPunct="1">
              <a:lnSpc>
                <a:spcPct val="100000"/>
              </a:lnSpc>
              <a:spcBef>
                <a:spcPts val="0"/>
              </a:spcBef>
              <a:spcAft>
                <a:spcPts val="1200"/>
              </a:spcAft>
              <a:buClrTx/>
              <a:buSzTx/>
              <a:buFontTx/>
              <a:buNone/>
              <a:tabLst/>
              <a:defRPr/>
            </a:pPr>
            <a:r>
              <a:rPr lang="en-US" sz="1200" kern="1200" dirty="0" smtClean="0">
                <a:solidFill>
                  <a:schemeClr val="tx1"/>
                </a:solidFill>
                <a:effectLst/>
                <a:latin typeface="+mn-lt"/>
                <a:ea typeface="+mn-ea"/>
                <a:cs typeface="+mn-cs"/>
              </a:rPr>
              <a:t>This item</a:t>
            </a:r>
            <a:r>
              <a:rPr lang="en-US" sz="1200" kern="1200" baseline="0" dirty="0" smtClean="0">
                <a:solidFill>
                  <a:schemeClr val="tx1"/>
                </a:solidFill>
                <a:effectLst/>
                <a:latin typeface="+mn-lt"/>
                <a:ea typeface="+mn-ea"/>
                <a:cs typeface="+mn-cs"/>
              </a:rPr>
              <a:t> first went before the Council at the October 21, 2020 meeting and was continued to the </a:t>
            </a:r>
            <a:r>
              <a:rPr lang="en-US" sz="1200" kern="1200" dirty="0" smtClean="0">
                <a:solidFill>
                  <a:schemeClr val="tx1"/>
                </a:solidFill>
                <a:effectLst/>
                <a:latin typeface="+mn-lt"/>
                <a:ea typeface="+mn-ea"/>
                <a:cs typeface="+mn-cs"/>
              </a:rPr>
              <a:t>November 18, 2020 meeting.</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onditions of approval were revised to not allow the construction of the private street without the City of Los Angeles issuing the building permits for the homes.  </a:t>
            </a:r>
          </a:p>
          <a:p>
            <a:pPr marL="1371600" marR="0" lvl="3" indent="0" algn="l" defTabSz="914400" rtl="0" eaLnBrk="1" fontAlgn="auto" latinLnBrk="0" hangingPunct="1">
              <a:lnSpc>
                <a:spcPct val="100000"/>
              </a:lnSpc>
              <a:spcBef>
                <a:spcPts val="0"/>
              </a:spcBef>
              <a:spcAft>
                <a:spcPts val="1200"/>
              </a:spcAft>
              <a:buClrTx/>
              <a:buSzTx/>
              <a:buFontTx/>
              <a:buNone/>
              <a:tabLst/>
              <a:defRPr/>
            </a:pPr>
            <a:r>
              <a:rPr lang="en-US" sz="1200" kern="1200" dirty="0" smtClean="0">
                <a:solidFill>
                  <a:schemeClr val="tx1"/>
                </a:solidFill>
                <a:effectLst/>
                <a:latin typeface="+mn-lt"/>
                <a:ea typeface="+mn-ea"/>
                <a:cs typeface="+mn-cs"/>
              </a:rPr>
              <a:t>At the November meeting, the Council voted 5-0 to continue the item </a:t>
            </a:r>
            <a:r>
              <a:rPr lang="en-US" sz="1200"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receiving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letter from Los Angeles County Supervisor, Hilda Solis, stating that the zoning of lots in El </a:t>
            </a:r>
            <a:r>
              <a:rPr lang="en-US" sz="1200" kern="1200" dirty="0" err="1" smtClean="0">
                <a:solidFill>
                  <a:schemeClr val="tx1"/>
                </a:solidFill>
                <a:effectLst/>
                <a:latin typeface="+mn-lt"/>
                <a:ea typeface="+mn-ea"/>
                <a:cs typeface="+mn-cs"/>
              </a:rPr>
              <a:t>Sereno</a:t>
            </a:r>
            <a:r>
              <a:rPr lang="en-US" sz="1200" kern="1200" dirty="0" smtClean="0">
                <a:solidFill>
                  <a:schemeClr val="tx1"/>
                </a:solidFill>
                <a:effectLst/>
                <a:latin typeface="+mn-lt"/>
                <a:ea typeface="+mn-ea"/>
                <a:cs typeface="+mn-cs"/>
              </a:rPr>
              <a:t> were to be re-evaluated later in 2020 through the Northeast Los Angeles Community Plan. </a:t>
            </a:r>
          </a:p>
          <a:p>
            <a:pPr marL="1371600" marR="0" lvl="3" indent="0" algn="l" defTabSz="914400" rtl="0" eaLnBrk="1" fontAlgn="auto" latinLnBrk="0" hangingPunct="1">
              <a:lnSpc>
                <a:spcPct val="100000"/>
              </a:lnSpc>
              <a:spcBef>
                <a:spcPts val="0"/>
              </a:spcBef>
              <a:spcAft>
                <a:spcPts val="120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Staff </a:t>
            </a:r>
            <a:r>
              <a:rPr lang="en-US" sz="1200" kern="1200" dirty="0" smtClean="0">
                <a:solidFill>
                  <a:schemeClr val="tx1"/>
                </a:solidFill>
                <a:effectLst/>
                <a:latin typeface="+mn-lt"/>
                <a:ea typeface="+mn-ea"/>
                <a:cs typeface="+mn-cs"/>
              </a:rPr>
              <a:t>met with City of Los Angeles staff on January 14, 2021 and County Supervisor Solis’ staff on January 27, 2021 to confirm the status of the Northeast Los Angeles Community Plan. The Community Plan will not proceed until mid-2022, and there is no plan to rezone the project-adjacent properties in Los Angeles as open space.</a:t>
            </a:r>
          </a:p>
          <a:p>
            <a:endParaRPr lang="en-US" sz="1100" kern="1200" dirty="0" smtClean="0">
              <a:solidFill>
                <a:schemeClr val="tx1"/>
              </a:solidFill>
              <a:effectLst/>
              <a:latin typeface="+mn-lt"/>
              <a:ea typeface="+mn-ea"/>
              <a:cs typeface="+mn-cs"/>
            </a:endParaRPr>
          </a:p>
          <a:p>
            <a:pPr marL="1371600" marR="0" lvl="3" indent="0" algn="l" defTabSz="914400" rtl="0" eaLnBrk="1" fontAlgn="auto" latinLnBrk="0" hangingPunct="1">
              <a:lnSpc>
                <a:spcPct val="100000"/>
              </a:lnSpc>
              <a:spcBef>
                <a:spcPts val="0"/>
              </a:spcBef>
              <a:spcAft>
                <a:spcPts val="1200"/>
              </a:spcAft>
              <a:buClrTx/>
              <a:buSzTx/>
              <a:buFontTx/>
              <a:buNone/>
              <a:tabLst/>
              <a:defRPr/>
            </a:pPr>
            <a:endParaRPr lang="en-US" sz="1200" kern="1200" dirty="0" smtClean="0">
              <a:solidFill>
                <a:schemeClr val="tx1"/>
              </a:solidFill>
              <a:effectLst/>
              <a:latin typeface="+mn-lt"/>
              <a:ea typeface="+mn-ea"/>
              <a:cs typeface="+mn-cs"/>
            </a:endParaRPr>
          </a:p>
          <a:p>
            <a:pPr lvl="3">
              <a:spcAft>
                <a:spcPts val="1200"/>
              </a:spcAft>
            </a:pPr>
            <a:endParaRPr lang="en-US" sz="2800" dirty="0" smtClean="0">
              <a:latin typeface="Century Gothic" panose="020B0502020202020204" pitchFamily="34" charset="0"/>
            </a:endParaRPr>
          </a:p>
          <a:p>
            <a:pPr lvl="3">
              <a:spcAft>
                <a:spcPts val="1200"/>
              </a:spcAft>
            </a:pPr>
            <a:endParaRPr lang="en-US" sz="28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95017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367774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228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256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26363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199" y="3328511"/>
            <a:ext cx="4149599" cy="3143956"/>
          </a:xfrm>
          <a:prstGeom prst="rect">
            <a:avLst/>
          </a:prstGeom>
        </p:spPr>
      </p:pic>
      <p:cxnSp>
        <p:nvCxnSpPr>
          <p:cNvPr id="9" name="Straight Connector 8"/>
          <p:cNvCxnSpPr/>
          <p:nvPr userDrawn="1"/>
        </p:nvCxnSpPr>
        <p:spPr>
          <a:xfrm>
            <a:off x="975360" y="3611881"/>
            <a:ext cx="103632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975360" y="2894153"/>
            <a:ext cx="103632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smtClean="0">
                <a:solidFill>
                  <a:srgbClr val="57576E"/>
                </a:solidFill>
                <a:latin typeface="+mj-lt"/>
              </a:rPr>
              <a:t>February 17, 2021</a:t>
            </a:r>
            <a:endParaRPr lang="en-US" sz="1800" b="1" dirty="0">
              <a:solidFill>
                <a:srgbClr val="57576E"/>
              </a:solidFill>
              <a:latin typeface="+mj-lt"/>
            </a:endParaRPr>
          </a:p>
        </p:txBody>
      </p:sp>
      <p:sp>
        <p:nvSpPr>
          <p:cNvPr id="11" name="TextBox 10"/>
          <p:cNvSpPr txBox="1"/>
          <p:nvPr userDrawn="1"/>
        </p:nvSpPr>
        <p:spPr>
          <a:xfrm>
            <a:off x="975360" y="1261319"/>
            <a:ext cx="10485120" cy="769441"/>
          </a:xfrm>
          <a:prstGeom prst="rect">
            <a:avLst/>
          </a:prstGeom>
          <a:noFill/>
        </p:spPr>
        <p:txBody>
          <a:bodyPr wrap="square" rtlCol="0">
            <a:spAutoFit/>
          </a:bodyPr>
          <a:lstStyle/>
          <a:p>
            <a:pPr algn="ctr"/>
            <a:r>
              <a:rPr lang="en-US" sz="4400" b="1" baseline="0" dirty="0" smtClean="0">
                <a:solidFill>
                  <a:srgbClr val="D2533C"/>
                </a:solidFill>
                <a:latin typeface="Calibri" panose="020F0502020204030204" pitchFamily="34" charset="0"/>
                <a:cs typeface="Calibri" panose="020F0502020204030204" pitchFamily="34" charset="0"/>
              </a:rPr>
              <a:t>Moffatt Street</a:t>
            </a:r>
          </a:p>
        </p:txBody>
      </p:sp>
      <p:sp>
        <p:nvSpPr>
          <p:cNvPr id="12" name="TextBox 11"/>
          <p:cNvSpPr txBox="1"/>
          <p:nvPr userDrawn="1"/>
        </p:nvSpPr>
        <p:spPr>
          <a:xfrm>
            <a:off x="975360" y="2186266"/>
            <a:ext cx="103632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a:t>
            </a:r>
            <a:r>
              <a:rPr lang="en-US" sz="4000" b="0" baseline="0" dirty="0" smtClean="0">
                <a:solidFill>
                  <a:srgbClr val="97B5C9"/>
                </a:solidFill>
                <a:latin typeface="Calibri" panose="020F0502020204030204" pitchFamily="34" charset="0"/>
                <a:cs typeface="Calibri" panose="020F0502020204030204" pitchFamily="34" charset="0"/>
              </a:rPr>
              <a:t>2533</a:t>
            </a:r>
            <a:r>
              <a:rPr lang="en-US" sz="4000" b="0" dirty="0" smtClean="0">
                <a:solidFill>
                  <a:srgbClr val="97B5C9"/>
                </a:solidFill>
                <a:latin typeface="Calibri" panose="020F0502020204030204" pitchFamily="34" charset="0"/>
                <a:cs typeface="Calibri" panose="020F0502020204030204" pitchFamily="34" charset="0"/>
              </a:rPr>
              <a:t>-APP</a:t>
            </a:r>
          </a:p>
        </p:txBody>
      </p:sp>
      <p:sp>
        <p:nvSpPr>
          <p:cNvPr id="14" name="TextBox 13"/>
          <p:cNvSpPr txBox="1"/>
          <p:nvPr userDrawn="1"/>
        </p:nvSpPr>
        <p:spPr>
          <a:xfrm>
            <a:off x="975360" y="3693478"/>
            <a:ext cx="10305448" cy="461665"/>
          </a:xfrm>
          <a:prstGeom prst="rect">
            <a:avLst/>
          </a:prstGeom>
          <a:noFill/>
        </p:spPr>
        <p:txBody>
          <a:bodyPr wrap="square" rtlCol="0">
            <a:spAutoFit/>
          </a:bodyPr>
          <a:lstStyle/>
          <a:p>
            <a:pPr algn="ctr"/>
            <a:r>
              <a:rPr lang="en-US" sz="2400" b="1" dirty="0">
                <a:solidFill>
                  <a:srgbClr val="57576E"/>
                </a:solidFill>
                <a:latin typeface="+mj-lt"/>
              </a:rPr>
              <a:t>City of South Pasadena   |   </a:t>
            </a:r>
            <a:r>
              <a:rPr lang="en-US" sz="2400" b="1" dirty="0" smtClean="0">
                <a:solidFill>
                  <a:srgbClr val="57576E"/>
                </a:solidFill>
                <a:latin typeface="+mj-lt"/>
              </a:rPr>
              <a:t>City Council Close</a:t>
            </a:r>
            <a:r>
              <a:rPr lang="en-US" sz="2400" b="1" baseline="0" dirty="0" smtClean="0">
                <a:solidFill>
                  <a:srgbClr val="57576E"/>
                </a:solidFill>
                <a:latin typeface="+mj-lt"/>
              </a:rPr>
              <a:t> Session</a:t>
            </a:r>
            <a:endParaRPr lang="en-US" sz="2400" b="1" dirty="0">
              <a:solidFill>
                <a:srgbClr val="57576E"/>
              </a:solidFill>
              <a:latin typeface="+mj-lt"/>
            </a:endParaRPr>
          </a:p>
        </p:txBody>
      </p:sp>
    </p:spTree>
    <p:extLst>
      <p:ext uri="{BB962C8B-B14F-4D97-AF65-F5344CB8AC3E}">
        <p14:creationId xmlns:p14="http://schemas.microsoft.com/office/powerpoint/2010/main" val="222271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Box 4"/>
          <p:cNvSpPr txBox="1"/>
          <p:nvPr userDrawn="1"/>
        </p:nvSpPr>
        <p:spPr>
          <a:xfrm>
            <a:off x="-1" y="0"/>
            <a:ext cx="9144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Moffatt Street</a:t>
            </a:r>
            <a:r>
              <a:rPr lang="en-US" sz="2000" b="0" baseline="0" dirty="0" smtClean="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(2355-APP)</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27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Box 3"/>
          <p:cNvSpPr txBox="1"/>
          <p:nvPr userDrawn="1"/>
        </p:nvSpPr>
        <p:spPr>
          <a:xfrm>
            <a:off x="0" y="0"/>
            <a:ext cx="91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Moffatt Street</a:t>
            </a:r>
            <a:r>
              <a:rPr lang="en-US" sz="2000" b="0" baseline="0" dirty="0" smtClean="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(2355-APP)</a:t>
            </a:r>
          </a:p>
          <a:p>
            <a:pPr algn="l">
              <a:tabLst/>
            </a:pP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885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extBox 2"/>
          <p:cNvSpPr txBox="1"/>
          <p:nvPr userDrawn="1"/>
        </p:nvSpPr>
        <p:spPr>
          <a:xfrm>
            <a:off x="-1" y="0"/>
            <a:ext cx="9144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Moffatt Street</a:t>
            </a:r>
            <a:r>
              <a:rPr lang="en-US" sz="2000" b="0" baseline="0" dirty="0" smtClean="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(2355-APP)</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29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82718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703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684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64977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5" name="TextBox 4"/>
          <p:cNvSpPr txBox="1"/>
          <p:nvPr userDrawn="1"/>
        </p:nvSpPr>
        <p:spPr>
          <a:xfrm>
            <a:off x="-1" y="0"/>
            <a:ext cx="9144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Moffatt Street</a:t>
            </a:r>
            <a:r>
              <a:rPr lang="en-US" sz="2000" b="0" baseline="0" dirty="0" smtClean="0">
                <a:solidFill>
                  <a:srgbClr val="D2533C"/>
                </a:solidFill>
                <a:latin typeface="Arial" panose="020B0604020202020204" pitchFamily="34" charset="0"/>
                <a:cs typeface="Arial" panose="020B0604020202020204" pitchFamily="34" charset="0"/>
              </a:rPr>
              <a:t> </a:t>
            </a:r>
            <a:r>
              <a:rPr lang="en-US" sz="2000" b="0" dirty="0" smtClean="0">
                <a:solidFill>
                  <a:srgbClr val="D2533C"/>
                </a:solidFill>
                <a:latin typeface="Arial" panose="020B0604020202020204" pitchFamily="34" charset="0"/>
                <a:cs typeface="Arial" panose="020B0604020202020204" pitchFamily="34" charset="0"/>
              </a:rPr>
              <a:t>(2355-APP)</a:t>
            </a:r>
            <a:endParaRPr lang="en-US"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118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2836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166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110836" y="18259"/>
            <a:ext cx="12192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1800">
              <a:solidFill>
                <a:srgbClr val="FFFFFF"/>
              </a:solidFill>
            </a:endParaRPr>
          </a:p>
        </p:txBody>
      </p:sp>
      <p:sp>
        <p:nvSpPr>
          <p:cNvPr id="8" name="Date Placeholder 3"/>
          <p:cNvSpPr txBox="1">
            <a:spLocks/>
          </p:cNvSpPr>
          <p:nvPr userDrawn="1"/>
        </p:nvSpPr>
        <p:spPr>
          <a:xfrm>
            <a:off x="8625555" y="-1"/>
            <a:ext cx="2207909"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endParaRPr lang="en-US" altLang="en-US" sz="1200" dirty="0"/>
          </a:p>
        </p:txBody>
      </p:sp>
      <p:sp>
        <p:nvSpPr>
          <p:cNvPr id="9" name="Slide Number Placeholder 5"/>
          <p:cNvSpPr txBox="1">
            <a:spLocks/>
          </p:cNvSpPr>
          <p:nvPr userDrawn="1"/>
        </p:nvSpPr>
        <p:spPr>
          <a:xfrm>
            <a:off x="10960464" y="-9130"/>
            <a:ext cx="748937"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1709400" y="1"/>
            <a:ext cx="48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userDrawn="1"/>
        </p:nvCxnSpPr>
        <p:spPr>
          <a:xfrm>
            <a:off x="10961195"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295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67" r:id="rId15"/>
    <p:sldLayoutId id="2147483668"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4836"/>
    </mc:Choice>
    <mc:Fallback xmlns="">
      <p:transition spd="slow" advTm="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0092" y="740230"/>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4539050" y="2082483"/>
            <a:ext cx="4579312" cy="923330"/>
          </a:xfrm>
          <a:prstGeom prst="rect">
            <a:avLst/>
          </a:prstGeom>
          <a:noFill/>
        </p:spPr>
        <p:txBody>
          <a:bodyPr wrap="square" rtlCol="0">
            <a:spAutoFit/>
          </a:bodyPr>
          <a:lstStyle/>
          <a:p>
            <a:r>
              <a:rPr lang="en-US" sz="5400" dirty="0">
                <a:latin typeface="Century Gothic" panose="020B0502020202020204" pitchFamily="34" charset="0"/>
              </a:rPr>
              <a:t>Questions?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2647432"/>
      </p:ext>
    </p:extLst>
  </p:cSld>
  <p:clrMapOvr>
    <a:masterClrMapping/>
  </p:clrMapOvr>
  <mc:AlternateContent xmlns:mc="http://schemas.openxmlformats.org/markup-compatibility/2006" xmlns:p14="http://schemas.microsoft.com/office/powerpoint/2010/main">
    <mc:Choice Requires="p14">
      <p:transition spd="slow" p14:dur="2000" advTm="6902"/>
    </mc:Choice>
    <mc:Fallback xmlns="">
      <p:transition spd="slow" advTm="6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01303" y="1267076"/>
            <a:ext cx="11325225" cy="5286375"/>
          </a:xfrm>
          <a:prstGeom prst="rect">
            <a:avLst/>
          </a:prstGeom>
        </p:spPr>
      </p:pic>
      <p:sp>
        <p:nvSpPr>
          <p:cNvPr id="4" name="TextBox 3"/>
          <p:cNvSpPr txBox="1"/>
          <p:nvPr/>
        </p:nvSpPr>
        <p:spPr>
          <a:xfrm>
            <a:off x="2213810" y="457817"/>
            <a:ext cx="7700210" cy="707886"/>
          </a:xfrm>
          <a:prstGeom prst="rect">
            <a:avLst/>
          </a:prstGeom>
          <a:noFill/>
        </p:spPr>
        <p:txBody>
          <a:bodyPr wrap="square" rtlCol="0">
            <a:spAutoFit/>
          </a:bodyPr>
          <a:lstStyle/>
          <a:p>
            <a:pPr algn="ctr"/>
            <a:r>
              <a:rPr lang="en-US" sz="4000" dirty="0" smtClean="0">
                <a:solidFill>
                  <a:schemeClr val="tx2"/>
                </a:solidFill>
              </a:rPr>
              <a:t>Project Location</a:t>
            </a:r>
            <a:endParaRPr lang="en-US" sz="4000" dirty="0">
              <a:solidFill>
                <a:schemeClr val="tx2"/>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559246"/>
      </p:ext>
    </p:extLst>
  </p:cSld>
  <p:clrMapOvr>
    <a:masterClrMapping/>
  </p:clrMapOvr>
  <mc:AlternateContent xmlns:mc="http://schemas.openxmlformats.org/markup-compatibility/2006" xmlns:p14="http://schemas.microsoft.com/office/powerpoint/2010/main">
    <mc:Choice Requires="p14">
      <p:transition spd="slow" p14:dur="2000" advTm="28224"/>
    </mc:Choice>
    <mc:Fallback xmlns="">
      <p:transition spd="slow" advTm="2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39390" y="1165703"/>
            <a:ext cx="11449050" cy="5334000"/>
          </a:xfrm>
          <a:prstGeom prst="rect">
            <a:avLst/>
          </a:prstGeom>
        </p:spPr>
      </p:pic>
      <p:sp>
        <p:nvSpPr>
          <p:cNvPr id="3" name="TextBox 2"/>
          <p:cNvSpPr txBox="1"/>
          <p:nvPr/>
        </p:nvSpPr>
        <p:spPr>
          <a:xfrm>
            <a:off x="2213810" y="457817"/>
            <a:ext cx="7700210" cy="707886"/>
          </a:xfrm>
          <a:prstGeom prst="rect">
            <a:avLst/>
          </a:prstGeom>
          <a:noFill/>
        </p:spPr>
        <p:txBody>
          <a:bodyPr wrap="square" rtlCol="0">
            <a:spAutoFit/>
          </a:bodyPr>
          <a:lstStyle/>
          <a:p>
            <a:pPr algn="ctr"/>
            <a:r>
              <a:rPr lang="en-US" sz="4000" dirty="0" smtClean="0">
                <a:solidFill>
                  <a:schemeClr val="tx2"/>
                </a:solidFill>
              </a:rPr>
              <a:t>Project Site</a:t>
            </a:r>
            <a:endParaRPr lang="en-US" sz="4000" dirty="0">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0366458"/>
      </p:ext>
    </p:extLst>
  </p:cSld>
  <p:clrMapOvr>
    <a:masterClrMapping/>
  </p:clrMapOvr>
  <mc:AlternateContent xmlns:mc="http://schemas.openxmlformats.org/markup-compatibility/2006" xmlns:p14="http://schemas.microsoft.com/office/powerpoint/2010/main">
    <mc:Choice Requires="p14">
      <p:transition spd="slow" p14:dur="2000" advTm="11028"/>
    </mc:Choice>
    <mc:Fallback xmlns="">
      <p:transition spd="slow" advTm="1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r="10542"/>
          <a:stretch/>
        </p:blipFill>
        <p:spPr>
          <a:xfrm>
            <a:off x="274822" y="1060195"/>
            <a:ext cx="11704062" cy="5364051"/>
          </a:xfrm>
          <a:prstGeom prst="rect">
            <a:avLst/>
          </a:prstGeom>
        </p:spPr>
      </p:pic>
      <p:sp>
        <p:nvSpPr>
          <p:cNvPr id="3" name="TextBox 2"/>
          <p:cNvSpPr txBox="1"/>
          <p:nvPr/>
        </p:nvSpPr>
        <p:spPr>
          <a:xfrm>
            <a:off x="2276748" y="352309"/>
            <a:ext cx="7700210" cy="707886"/>
          </a:xfrm>
          <a:prstGeom prst="rect">
            <a:avLst/>
          </a:prstGeom>
          <a:noFill/>
        </p:spPr>
        <p:txBody>
          <a:bodyPr wrap="square" rtlCol="0">
            <a:spAutoFit/>
          </a:bodyPr>
          <a:lstStyle/>
          <a:p>
            <a:pPr algn="ctr"/>
            <a:r>
              <a:rPr lang="en-US" sz="4000" dirty="0" smtClean="0">
                <a:solidFill>
                  <a:schemeClr val="tx2"/>
                </a:solidFill>
              </a:rPr>
              <a:t>Original Street Design</a:t>
            </a:r>
            <a:endParaRPr lang="en-US" sz="4000" dirty="0">
              <a:solidFill>
                <a:schemeClr val="tx2"/>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480988"/>
      </p:ext>
    </p:extLst>
  </p:cSld>
  <p:clrMapOvr>
    <a:masterClrMapping/>
  </p:clrMapOvr>
  <mc:AlternateContent xmlns:mc="http://schemas.openxmlformats.org/markup-compatibility/2006">
    <mc:Choice xmlns:p14="http://schemas.microsoft.com/office/powerpoint/2010/main" Requires="p14">
      <p:transition spd="slow" p14:dur="2000" advTm="33793"/>
    </mc:Choice>
    <mc:Fallback>
      <p:transition spd="slow" advTm="3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14653" y="989597"/>
            <a:ext cx="11888858" cy="5739449"/>
          </a:xfrm>
          <a:prstGeom prst="rect">
            <a:avLst/>
          </a:prstGeom>
        </p:spPr>
      </p:pic>
      <p:sp>
        <p:nvSpPr>
          <p:cNvPr id="4" name="TextBox 3"/>
          <p:cNvSpPr txBox="1"/>
          <p:nvPr/>
        </p:nvSpPr>
        <p:spPr>
          <a:xfrm>
            <a:off x="2276748" y="352309"/>
            <a:ext cx="7700210" cy="707886"/>
          </a:xfrm>
          <a:prstGeom prst="rect">
            <a:avLst/>
          </a:prstGeom>
          <a:noFill/>
        </p:spPr>
        <p:txBody>
          <a:bodyPr wrap="square" rtlCol="0">
            <a:spAutoFit/>
          </a:bodyPr>
          <a:lstStyle/>
          <a:p>
            <a:pPr algn="ctr"/>
            <a:r>
              <a:rPr lang="en-US" sz="4000" dirty="0" smtClean="0">
                <a:solidFill>
                  <a:schemeClr val="tx2"/>
                </a:solidFill>
              </a:rPr>
              <a:t>Moffatt Street</a:t>
            </a:r>
            <a:endParaRPr lang="en-US" sz="4000" dirty="0">
              <a:solidFill>
                <a:schemeClr val="tx2"/>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6364999"/>
      </p:ext>
    </p:extLst>
  </p:cSld>
  <p:clrMapOvr>
    <a:masterClrMapping/>
  </p:clrMapOvr>
  <mc:AlternateContent xmlns:mc="http://schemas.openxmlformats.org/markup-compatibility/2006">
    <mc:Choice xmlns:p14="http://schemas.microsoft.com/office/powerpoint/2010/main" Requires="p14">
      <p:transition spd="slow" p14:dur="2000" advTm="13334"/>
    </mc:Choice>
    <mc:Fallback>
      <p:transition spd="slow" advTm="1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8024" r="1529"/>
          <a:stretch/>
        </p:blipFill>
        <p:spPr>
          <a:xfrm>
            <a:off x="181065" y="1247764"/>
            <a:ext cx="11891575" cy="5035805"/>
          </a:xfrm>
          <a:prstGeom prst="rect">
            <a:avLst/>
          </a:prstGeom>
        </p:spPr>
      </p:pic>
      <p:sp>
        <p:nvSpPr>
          <p:cNvPr id="3" name="TextBox 2"/>
          <p:cNvSpPr txBox="1"/>
          <p:nvPr/>
        </p:nvSpPr>
        <p:spPr>
          <a:xfrm>
            <a:off x="2276747" y="446094"/>
            <a:ext cx="7700210" cy="707886"/>
          </a:xfrm>
          <a:prstGeom prst="rect">
            <a:avLst/>
          </a:prstGeom>
          <a:noFill/>
        </p:spPr>
        <p:txBody>
          <a:bodyPr wrap="square" rtlCol="0">
            <a:spAutoFit/>
          </a:bodyPr>
          <a:lstStyle/>
          <a:p>
            <a:pPr algn="ctr"/>
            <a:r>
              <a:rPr lang="en-US" sz="4000" dirty="0" smtClean="0">
                <a:solidFill>
                  <a:schemeClr val="tx2"/>
                </a:solidFill>
              </a:rPr>
              <a:t>Approved Street Design</a:t>
            </a:r>
            <a:endParaRPr lang="en-US" sz="4000" dirty="0">
              <a:solidFill>
                <a:schemeClr val="tx2"/>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0772367"/>
      </p:ext>
    </p:extLst>
  </p:cSld>
  <p:clrMapOvr>
    <a:masterClrMapping/>
  </p:clrMapOvr>
  <mc:AlternateContent xmlns:mc="http://schemas.openxmlformats.org/markup-compatibility/2006">
    <mc:Choice xmlns:p14="http://schemas.microsoft.com/office/powerpoint/2010/main" Requires="p14">
      <p:transition spd="slow" p14:dur="2000" advTm="24907"/>
    </mc:Choice>
    <mc:Fallback>
      <p:transition spd="slow" advTm="2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90380" y="1147925"/>
            <a:ext cx="11561649" cy="5596491"/>
          </a:xfrm>
          <a:prstGeom prst="rect">
            <a:avLst/>
          </a:prstGeom>
        </p:spPr>
      </p:pic>
      <p:sp>
        <p:nvSpPr>
          <p:cNvPr id="4" name="TextBox 3"/>
          <p:cNvSpPr txBox="1"/>
          <p:nvPr/>
        </p:nvSpPr>
        <p:spPr>
          <a:xfrm>
            <a:off x="2221100" y="440039"/>
            <a:ext cx="7700210" cy="707886"/>
          </a:xfrm>
          <a:prstGeom prst="rect">
            <a:avLst/>
          </a:prstGeom>
          <a:noFill/>
        </p:spPr>
        <p:txBody>
          <a:bodyPr wrap="square" rtlCol="0">
            <a:spAutoFit/>
          </a:bodyPr>
          <a:lstStyle/>
          <a:p>
            <a:pPr algn="ctr"/>
            <a:r>
              <a:rPr lang="en-US" sz="4000" dirty="0" smtClean="0">
                <a:solidFill>
                  <a:schemeClr val="tx2"/>
                </a:solidFill>
              </a:rPr>
              <a:t>Lowell Avenue</a:t>
            </a:r>
            <a:endParaRPr lang="en-US" sz="4000" dirty="0">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5816057"/>
      </p:ext>
    </p:extLst>
  </p:cSld>
  <p:clrMapOvr>
    <a:masterClrMapping/>
  </p:clrMapOvr>
  <mc:AlternateContent xmlns:mc="http://schemas.openxmlformats.org/markup-compatibility/2006" xmlns:p14="http://schemas.microsoft.com/office/powerpoint/2010/main">
    <mc:Choice Requires="p14">
      <p:transition spd="slow" p14:dur="2000" advTm="25049"/>
    </mc:Choice>
    <mc:Fallback xmlns="">
      <p:transition spd="slow" advTm="2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1567543" y="1371599"/>
            <a:ext cx="9144000" cy="3461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lgn="ctr">
              <a:buNone/>
            </a:pPr>
            <a:r>
              <a:rPr lang="en-US" altLang="en-US" sz="6000" dirty="0" smtClean="0">
                <a:latin typeface="Century Gothic" pitchFamily="34" charset="0"/>
              </a:rPr>
              <a:t>Past Council Meetings</a:t>
            </a:r>
          </a:p>
          <a:p>
            <a:pPr marL="115888" lvl="2" indent="0" algn="ctr">
              <a:buNone/>
            </a:pPr>
            <a:endParaRPr lang="en-US" altLang="en-US" sz="4400" dirty="0" smtClean="0">
              <a:latin typeface="Century Gothic" pitchFamily="34" charset="0"/>
            </a:endParaRPr>
          </a:p>
          <a:p>
            <a:pPr marL="687388" lvl="2" indent="-571500"/>
            <a:r>
              <a:rPr lang="en-US" altLang="en-US" sz="4400" dirty="0" smtClean="0">
                <a:latin typeface="Century Gothic" pitchFamily="34" charset="0"/>
              </a:rPr>
              <a:t>October 21, 2020</a:t>
            </a:r>
          </a:p>
          <a:p>
            <a:pPr marL="687388" lvl="2" indent="-571500"/>
            <a:r>
              <a:rPr lang="en-US" altLang="en-US" sz="4400" dirty="0" smtClean="0">
                <a:latin typeface="Century Gothic" pitchFamily="34" charset="0"/>
              </a:rPr>
              <a:t>November 18, 2020 </a:t>
            </a:r>
            <a:endParaRPr lang="en-US" altLang="en-US" sz="4400" dirty="0">
              <a:latin typeface="Century Gothic"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662106"/>
      </p:ext>
    </p:extLst>
  </p:cSld>
  <p:clrMapOvr>
    <a:masterClrMapping/>
  </p:clrMapOvr>
  <mc:AlternateContent xmlns:mc="http://schemas.openxmlformats.org/markup-compatibility/2006">
    <mc:Choice xmlns:p14="http://schemas.microsoft.com/office/powerpoint/2010/main" Requires="p14">
      <p:transition spd="slow" p14:dur="2000" advTm="66590"/>
    </mc:Choice>
    <mc:Fallback>
      <p:transition spd="slow" advTm="6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8222" y="1309288"/>
            <a:ext cx="7276289" cy="1159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t>Staff Recommendation:</a:t>
            </a:r>
            <a:r>
              <a:rPr lang="en-US" sz="2800" dirty="0"/>
              <a:t/>
            </a:r>
            <a:br>
              <a:rPr lang="en-US" sz="2800" dirty="0"/>
            </a:br>
            <a:r>
              <a:rPr lang="en-US" sz="2800" dirty="0"/>
              <a:t/>
            </a:r>
            <a:br>
              <a:rPr lang="en-US" sz="2800" dirty="0"/>
            </a:br>
            <a:endParaRPr lang="en-US" sz="2800" dirty="0"/>
          </a:p>
        </p:txBody>
      </p:sp>
      <p:sp>
        <p:nvSpPr>
          <p:cNvPr id="3" name="Title 1"/>
          <p:cNvSpPr txBox="1">
            <a:spLocks/>
          </p:cNvSpPr>
          <p:nvPr/>
        </p:nvSpPr>
        <p:spPr>
          <a:xfrm>
            <a:off x="2027275" y="1338144"/>
            <a:ext cx="8089014" cy="4932200"/>
          </a:xfrm>
          <a:prstGeom prst="rect">
            <a:avLst/>
          </a:prstGeom>
        </p:spPr>
        <p:txBody>
          <a:bodyPr vert="horz" lIns="91440" tIns="45720" rIns="91440" bIns="45720" rtlCol="0" anchor="ctr">
            <a:noAutofit/>
          </a:bodyPr>
          <a:lstStyle/>
          <a:p>
            <a:pPr defTabSz="914400">
              <a:lnSpc>
                <a:spcPct val="90000"/>
              </a:lnSpc>
              <a:spcBef>
                <a:spcPct val="0"/>
              </a:spcBef>
              <a:defRPr/>
            </a:pPr>
            <a:r>
              <a:rPr lang="en-US" sz="4000" dirty="0">
                <a:latin typeface="Century Gothic" panose="020B0502020202020204" pitchFamily="34" charset="0"/>
              </a:rPr>
              <a:t>City Council </a:t>
            </a:r>
            <a:r>
              <a:rPr lang="en-US" sz="4000" b="1" dirty="0">
                <a:latin typeface="Century Gothic" panose="020B0502020202020204" pitchFamily="34" charset="0"/>
              </a:rPr>
              <a:t>uphold</a:t>
            </a:r>
            <a:r>
              <a:rPr lang="en-US" sz="4000" dirty="0">
                <a:latin typeface="Century Gothic" panose="020B0502020202020204" pitchFamily="34" charset="0"/>
              </a:rPr>
              <a:t> the Planning Commission’s approval of Project No. 2191-HDP/TRP</a:t>
            </a:r>
            <a:endParaRPr lang="en-US" sz="6600" dirty="0">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2431877"/>
      </p:ext>
    </p:extLst>
  </p:cSld>
  <p:clrMapOvr>
    <a:masterClrMapping/>
  </p:clrMapOvr>
  <mc:AlternateContent xmlns:mc="http://schemas.openxmlformats.org/markup-compatibility/2006" xmlns:p14="http://schemas.microsoft.com/office/powerpoint/2010/main">
    <mc:Choice Requires="p14">
      <p:transition spd="slow" p14:dur="2000" advTm="10602"/>
    </mc:Choice>
    <mc:Fallback xmlns="">
      <p:transition spd="slow" advTm="1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4326</TotalTime>
  <Words>582</Words>
  <Application>Microsoft Office PowerPoint</Application>
  <PresentationFormat>Widescreen</PresentationFormat>
  <Paragraphs>45</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Malinda Lim</cp:lastModifiedBy>
  <cp:revision>268</cp:revision>
  <cp:lastPrinted>2020-02-21T01:44:28Z</cp:lastPrinted>
  <dcterms:created xsi:type="dcterms:W3CDTF">2017-12-04T17:55:54Z</dcterms:created>
  <dcterms:modified xsi:type="dcterms:W3CDTF">2021-02-06T00:09:52Z</dcterms:modified>
</cp:coreProperties>
</file>